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F65"/>
    <a:srgbClr val="000000"/>
    <a:srgbClr val="FEBE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/>
    <p:restoredTop sz="94674"/>
  </p:normalViewPr>
  <p:slideViewPr>
    <p:cSldViewPr snapToGrid="0" snapToObjects="1">
      <p:cViewPr>
        <p:scale>
          <a:sx n="186" d="100"/>
          <a:sy n="186" d="100"/>
        </p:scale>
        <p:origin x="200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F380DC-402A-0B4F-94E5-42767E2EAB80}" type="datetimeFigureOut">
              <a:rPr lang="en-US" smtClean="0"/>
              <a:t>3/1/18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9321EA-1F4A-1540-998F-290448CF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10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558ABA-23A3-1F49-B922-6B8B2089D789}" type="datetime1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DEC2B-7671-DD4A-9A26-E1F961709E57}" type="datetime1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E11ED-2BE3-124A-AA36-9EC0E188EEA5}" type="datetime1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aseline="0"/>
            </a:lvl1pPr>
            <a:lvl2pPr>
              <a:defRPr sz="2000" baseline="0"/>
            </a:lvl2pPr>
            <a:lvl3pPr>
              <a:defRPr sz="1800" baseline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26A7A-5850-AF47-B8C2-F4374D80ECD5}" type="datetime1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23576"/>
            <a:ext cx="2057400" cy="365125"/>
          </a:xfrm>
        </p:spPr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035FE-3878-6447-90C0-F50B0113FBD2}" type="datetime1">
              <a:rPr lang="en-US" smtClean="0"/>
              <a:t>3/1/18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7EB73-8429-EE45-9CE6-4E5D6DEC722F}" type="datetime1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25BD4-ED59-F84D-9E19-338794E7FB6F}" type="datetime1">
              <a:rPr lang="en-US" smtClean="0"/>
              <a:t>3/1/18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8DFB0-52AF-4B47-9668-8F45C14D31A1}" type="datetime1">
              <a:rPr lang="en-US" smtClean="0"/>
              <a:t>3/1/18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2D5AA-CBD2-A44E-8329-B1465AC4713E}" type="datetime1">
              <a:rPr lang="en-US" smtClean="0"/>
              <a:t>3/1/18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2AD60-288A-8140-A9C1-68E50A27EF30}" type="datetime1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0EB20-5650-BE49-B98F-7981722D243B}" type="datetime1">
              <a:rPr lang="en-US" smtClean="0"/>
              <a:t>3/1/18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108970"/>
            <a:ext cx="9144000" cy="749030"/>
          </a:xfrm>
          <a:prstGeom prst="rect">
            <a:avLst/>
          </a:prstGeom>
          <a:solidFill>
            <a:srgbClr val="FFCF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fld id="{52F27EF9-00E4-0C4C-A592-7FA00B958CA7}" type="datetime1">
              <a:rPr lang="en-US" smtClean="0"/>
              <a:t>3/1/18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49" y="6321626"/>
            <a:ext cx="2057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</a:defRPr>
            </a:lvl1pPr>
          </a:lstStyle>
          <a:p>
            <a:fld id="{6E5B69A6-8B0B-CB41-B77F-1A42326BE1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30" y="6215628"/>
            <a:ext cx="6740768" cy="596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80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baseline="0">
          <a:solidFill>
            <a:schemeClr val="tx1"/>
          </a:solidFill>
          <a:latin typeface="Arial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797686"/>
            <a:ext cx="9144000" cy="106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12" y="5875510"/>
            <a:ext cx="2825376" cy="87498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100" y="0"/>
            <a:ext cx="6263640" cy="2103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1248300"/>
            <a:ext cx="5669280" cy="4536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3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67941" y="4984509"/>
            <a:ext cx="43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record of the vote of the committee, along with information about any dissenting votes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67940" y="4305012"/>
            <a:ext cx="4584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Information about the factors that could cause the committee to make future changes to the target rate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4167941" y="3625515"/>
            <a:ext cx="43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 specific target for the federal funds rate, along with any change from the previous target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7941" y="2952894"/>
            <a:ext cx="4331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 assessment of the risks to stable prices and maximum employment observed in the economy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167941" y="2266525"/>
            <a:ext cx="4109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/>
              <a:t>A summary of the committee’s view of economic conditions</a:t>
            </a:r>
            <a:endParaRPr lang="en-US" sz="16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37" y="1042339"/>
            <a:ext cx="4038600" cy="496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23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F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5797686"/>
            <a:ext cx="9144000" cy="1060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312" y="5875510"/>
            <a:ext cx="2825376" cy="8749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666" y="951163"/>
            <a:ext cx="8884920" cy="406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09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6850" y="1507787"/>
            <a:ext cx="7626485" cy="4270438"/>
          </a:xfrm>
        </p:spPr>
        <p:txBody>
          <a:bodyPr>
            <a:no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000" b="1" dirty="0" smtClean="0"/>
              <a:t>Students will: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spc="50" dirty="0" smtClean="0"/>
              <a:t>Identify the role of the FOMC in formulating monetary policy.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spc="50" dirty="0" smtClean="0"/>
              <a:t>Identify the legislative origins of the structure and goals of the FOMC.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spc="50" dirty="0" smtClean="0"/>
              <a:t>Analyze anecdotal information from the Beige Book to assess the risk that the economy will not meet the national economic goals.</a:t>
            </a:r>
            <a:r>
              <a:rPr lang="en-US" sz="2000" spc="50" dirty="0"/>
              <a:t> </a:t>
            </a:r>
            <a:endParaRPr lang="en-US" sz="2000" spc="50" dirty="0" smtClean="0"/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000" spc="50" dirty="0" smtClean="0"/>
              <a:t>Create an FOMC statement that contains a policy recommendation.</a:t>
            </a:r>
            <a:endParaRPr lang="en-US" sz="2000" spc="50" dirty="0"/>
          </a:p>
          <a:p>
            <a:pPr>
              <a:lnSpc>
                <a:spcPct val="100000"/>
              </a:lnSpc>
              <a:spcAft>
                <a:spcPts val="1200"/>
              </a:spcAft>
            </a:pPr>
            <a:endParaRPr lang="en-US" sz="2200" dirty="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14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425102" y="3502210"/>
            <a:ext cx="6293796" cy="2097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28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The actions of a </a:t>
            </a:r>
            <a:r>
              <a:rPr lang="en-US" sz="2800" b="1" spc="50" dirty="0" smtClean="0">
                <a:latin typeface="Arial" charset="0"/>
                <a:ea typeface="Arial" charset="0"/>
                <a:cs typeface="Arial" charset="0"/>
              </a:rPr>
              <a:t>central bank </a:t>
            </a:r>
            <a:r>
              <a:rPr lang="en-US" sz="28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to influence the </a:t>
            </a:r>
            <a:r>
              <a:rPr lang="en-US" sz="2800" b="1" spc="50" dirty="0" smtClean="0">
                <a:latin typeface="Arial" charset="0"/>
                <a:ea typeface="Arial" charset="0"/>
                <a:cs typeface="Arial" charset="0"/>
              </a:rPr>
              <a:t>availability and cost of money and credit </a:t>
            </a:r>
            <a:r>
              <a:rPr lang="en-US" sz="2800" spc="5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to achieve the </a:t>
            </a:r>
            <a:r>
              <a:rPr lang="en-US" sz="2800" b="1" spc="50" dirty="0" smtClean="0">
                <a:latin typeface="Arial" charset="0"/>
                <a:ea typeface="Arial" charset="0"/>
                <a:cs typeface="Arial" charset="0"/>
              </a:rPr>
              <a:t>national economic goals</a:t>
            </a:r>
            <a:r>
              <a:rPr lang="en-US" sz="2800" spc="50" dirty="0" smtClean="0">
                <a:latin typeface="Arial" charset="0"/>
                <a:ea typeface="Arial" charset="0"/>
                <a:cs typeface="Arial" charset="0"/>
              </a:rPr>
              <a:t>. </a:t>
            </a:r>
            <a:endParaRPr lang="en-US" sz="2800" spc="5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220" y="1150564"/>
            <a:ext cx="3591560" cy="231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80" y="0"/>
            <a:ext cx="7457440" cy="132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6750"/>
            <a:ext cx="9144000" cy="591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5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5400"/>
            <a:ext cx="9144000" cy="424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7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907251" y="2196868"/>
            <a:ext cx="7329499" cy="2092881"/>
            <a:chOff x="753299" y="2196868"/>
            <a:chExt cx="7329499" cy="2092881"/>
          </a:xfrm>
        </p:grpSpPr>
        <p:sp>
          <p:nvSpPr>
            <p:cNvPr id="6" name="TextBox 5"/>
            <p:cNvSpPr txBox="1"/>
            <p:nvPr/>
          </p:nvSpPr>
          <p:spPr>
            <a:xfrm>
              <a:off x="753299" y="2196868"/>
              <a:ext cx="336150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50" dirty="0" smtClean="0">
                  <a:latin typeface="Arial" charset="0"/>
                  <a:ea typeface="Arial" charset="0"/>
                  <a:cs typeface="Arial" charset="0"/>
                </a:rPr>
                <a:t>Upside Risks</a:t>
              </a:r>
            </a:p>
            <a:p>
              <a:pPr algn="ctr">
                <a:spcAft>
                  <a:spcPts val="1200"/>
                </a:spcAft>
              </a:pPr>
              <a:r>
                <a:rPr lang="en-US" sz="2400" spc="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What could happen in the economy that could cause overall </a:t>
              </a:r>
              <a:r>
                <a:rPr lang="en-US" sz="2400" b="1" i="1" spc="50" dirty="0" smtClean="0">
                  <a:latin typeface="Arial" charset="0"/>
                  <a:ea typeface="Arial" charset="0"/>
                  <a:cs typeface="Arial" charset="0"/>
                </a:rPr>
                <a:t>prices to rise</a:t>
              </a:r>
              <a:r>
                <a:rPr lang="en-US" sz="2400" spc="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?</a:t>
              </a:r>
              <a:endParaRPr lang="en-US" sz="2400" spc="50" dirty="0">
                <a:latin typeface="Arial" charset="0"/>
                <a:ea typeface="Arial" charset="0"/>
                <a:cs typeface="Arial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21296" y="2196868"/>
              <a:ext cx="3361502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400" b="1" spc="50" dirty="0" smtClean="0">
                  <a:latin typeface="Arial" charset="0"/>
                  <a:ea typeface="Arial" charset="0"/>
                  <a:cs typeface="Arial" charset="0"/>
                </a:rPr>
                <a:t>Downside Risks</a:t>
              </a:r>
            </a:p>
            <a:p>
              <a:pPr algn="ctr">
                <a:spcAft>
                  <a:spcPts val="1200"/>
                </a:spcAft>
              </a:pPr>
              <a:r>
                <a:rPr lang="en-US" sz="2400" spc="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What could happen in the economy that could cause overall </a:t>
              </a:r>
              <a:r>
                <a:rPr lang="en-US" sz="2400" b="1" i="1" spc="50" dirty="0" smtClean="0">
                  <a:latin typeface="Arial" charset="0"/>
                  <a:ea typeface="Arial" charset="0"/>
                  <a:cs typeface="Arial" charset="0"/>
                </a:rPr>
                <a:t>employment to fall</a:t>
              </a:r>
              <a:r>
                <a:rPr lang="en-US" sz="2400" spc="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charset="0"/>
                  <a:ea typeface="Arial" charset="0"/>
                  <a:cs typeface="Arial" charset="0"/>
                </a:rPr>
                <a:t>?</a:t>
              </a:r>
              <a:endParaRPr lang="en-US" sz="2400" spc="50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6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219620"/>
              </p:ext>
            </p:extLst>
          </p:nvPr>
        </p:nvGraphicFramePr>
        <p:xfrm>
          <a:off x="809225" y="1236724"/>
          <a:ext cx="7525550" cy="46482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762775"/>
                <a:gridCol w="376277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Threats to stable prices</a:t>
                      </a:r>
                    </a:p>
                    <a:p>
                      <a:pPr algn="ctr"/>
                      <a:r>
                        <a:rPr lang="en-US" sz="1600" b="0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(Upside Risks)</a:t>
                      </a:r>
                    </a:p>
                  </a:txBody>
                  <a:tcPr marL="182880" marR="182880" marT="9144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65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i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Threats to maximum employment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(Downside Risks)</a:t>
                      </a:r>
                      <a:endParaRPr lang="en-US" sz="1600" b="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182880" marR="182880" marT="91440" marB="13716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65">
                        <a:alpha val="4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Increased</a:t>
                      </a:r>
                      <a:r>
                        <a:rPr lang="en-US" dirty="0" smtClean="0"/>
                        <a:t> sales</a:t>
                      </a:r>
                      <a:endParaRPr lang="en-US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 are </a:t>
                      </a:r>
                      <a:r>
                        <a:rPr lang="en-US" b="1" dirty="0" smtClean="0"/>
                        <a:t>down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Spending remains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strong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Consumer spending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="1" baseline="0" dirty="0" smtClean="0"/>
                        <a:t>weakened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Occupancy at </a:t>
                      </a:r>
                      <a:r>
                        <a:rPr lang="en-US" b="1" baseline="0" dirty="0" smtClean="0"/>
                        <a:t>high levels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Manufacturing </a:t>
                      </a:r>
                      <a:r>
                        <a:rPr lang="en-US" b="1" dirty="0" smtClean="0"/>
                        <a:t>declined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Operating at </a:t>
                      </a:r>
                      <a:r>
                        <a:rPr lang="en-US" b="1" dirty="0" smtClean="0"/>
                        <a:t>full capacity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Orders were </a:t>
                      </a:r>
                      <a:r>
                        <a:rPr lang="en-US" b="1" dirty="0" smtClean="0"/>
                        <a:t>soft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Increased</a:t>
                      </a:r>
                      <a:r>
                        <a:rPr lang="en-US" dirty="0" smtClean="0"/>
                        <a:t> prices for inputs</a:t>
                      </a:r>
                      <a:endParaRPr lang="en-US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Lending </a:t>
                      </a:r>
                      <a:r>
                        <a:rPr lang="en-US" b="1" dirty="0" smtClean="0"/>
                        <a:t>contracted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Loan demand is </a:t>
                      </a:r>
                      <a:r>
                        <a:rPr lang="en-US" b="1" dirty="0" smtClean="0"/>
                        <a:t>brisk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was </a:t>
                      </a:r>
                      <a:r>
                        <a:rPr lang="en-US" b="1" dirty="0" smtClean="0"/>
                        <a:t>slowing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Activity continues to </a:t>
                      </a:r>
                      <a:r>
                        <a:rPr lang="en-US" b="1" dirty="0" smtClean="0"/>
                        <a:t>advance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Demand for hires </a:t>
                      </a:r>
                      <a:r>
                        <a:rPr lang="en-US" b="1" dirty="0" smtClean="0"/>
                        <a:t>decreased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Labor</a:t>
                      </a:r>
                      <a:r>
                        <a:rPr lang="en-US" baseline="0" dirty="0" smtClean="0"/>
                        <a:t> markets are </a:t>
                      </a:r>
                      <a:r>
                        <a:rPr lang="en-US" b="1" baseline="0" dirty="0" smtClean="0"/>
                        <a:t>tightening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Real</a:t>
                      </a:r>
                      <a:r>
                        <a:rPr lang="en-US" baseline="0" dirty="0" smtClean="0"/>
                        <a:t> estate markets </a:t>
                      </a:r>
                      <a:r>
                        <a:rPr lang="en-US" b="1" baseline="0" dirty="0" smtClean="0"/>
                        <a:t>deteriorated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Pickup</a:t>
                      </a:r>
                      <a:r>
                        <a:rPr lang="en-US" baseline="0" dirty="0" smtClean="0"/>
                        <a:t> in wages</a:t>
                      </a:r>
                      <a:endParaRPr lang="en-US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Reports were </a:t>
                      </a:r>
                      <a:r>
                        <a:rPr lang="en-US" b="1" dirty="0" smtClean="0"/>
                        <a:t>negative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</a:t>
                      </a:r>
                      <a:r>
                        <a:rPr lang="en-US" baseline="0" dirty="0" smtClean="0"/>
                        <a:t> is </a:t>
                      </a:r>
                      <a:r>
                        <a:rPr lang="en-US" b="1" baseline="0" dirty="0" smtClean="0"/>
                        <a:t>robust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Hiring </a:t>
                      </a:r>
                      <a:r>
                        <a:rPr lang="en-US" b="1" dirty="0" smtClean="0"/>
                        <a:t>freeze</a:t>
                      </a:r>
                      <a:endParaRPr lang="en-US" b="1" dirty="0"/>
                    </a:p>
                  </a:txBody>
                  <a:tcPr marL="274320" marR="182880" marT="7315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14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12630" y="1319784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Hello. I am the president of the Federal Reserve Bank of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                   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Our Bank believes that the balance of risk is weighted to the: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26934" y="2173018"/>
            <a:ext cx="366655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Upside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Downside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Both upside and downside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We do not see significant economic risks.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We made this risk assessment based on the following information from our Beige Book: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1.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             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2.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             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 3.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             </a:t>
            </a:r>
          </a:p>
          <a:p>
            <a:endParaRPr lang="en-US" u="sng" dirty="0" smtClean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Thank you.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84" y="1715779"/>
            <a:ext cx="4732221" cy="37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91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B69A6-8B0B-CB41-B77F-1A42326BE14B}" type="slidenum">
              <a:rPr lang="en-US" smtClean="0"/>
              <a:t>9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12630" y="1175331"/>
            <a:ext cx="74050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Hello. I am the president of the Federal Reserve Bank of</a:t>
            </a:r>
            <a:r>
              <a:rPr lang="en-US" u="sng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                   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After hearing from all 12 districts, I believe that the nation’s economic risk is weighted to the: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2630" y="2226575"/>
            <a:ext cx="366342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Upside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Downside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Both upside and downside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We do not see significant economic risks.</a:t>
            </a: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I would: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Raise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Lower</a:t>
            </a:r>
          </a:p>
          <a:p>
            <a:pPr marL="285750" indent="-285750">
              <a:buFont typeface="Courier New" charset="0"/>
              <a:buChar char="o"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Make no change to the Federal Funds target rate.</a:t>
            </a:r>
          </a:p>
          <a:p>
            <a:pPr marL="285750" indent="-285750">
              <a:buFont typeface="Courier New" charset="0"/>
              <a:buChar char="o"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charset="0"/>
                <a:ea typeface="Arial" charset="0"/>
                <a:cs typeface="Arial" charset="0"/>
              </a:rPr>
              <a:t>Thank you.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80" y="0"/>
            <a:ext cx="6263640" cy="1325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04" y="1764170"/>
            <a:ext cx="4732221" cy="378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7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1500</TotalTime>
  <Words>364</Words>
  <Application>Microsoft Macintosh PowerPoint</Application>
  <PresentationFormat>On-screen Show (4:3)</PresentationFormat>
  <Paragraphs>73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Courier New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15.0041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68</cp:revision>
  <cp:lastPrinted>2018-02-28T18:24:08Z</cp:lastPrinted>
  <dcterms:created xsi:type="dcterms:W3CDTF">2017-09-14T18:52:15Z</dcterms:created>
  <dcterms:modified xsi:type="dcterms:W3CDTF">2018-03-01T19:00:17Z</dcterms:modified>
</cp:coreProperties>
</file>