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61" r:id="rId2"/>
    <p:sldId id="296" r:id="rId3"/>
    <p:sldId id="300" r:id="rId4"/>
    <p:sldId id="299" r:id="rId5"/>
    <p:sldId id="297" r:id="rId6"/>
    <p:sldId id="289" r:id="rId7"/>
    <p:sldId id="301" r:id="rId8"/>
    <p:sldId id="562" r:id="rId9"/>
    <p:sldId id="303" r:id="rId10"/>
    <p:sldId id="304" r:id="rId11"/>
    <p:sldId id="305" r:id="rId12"/>
    <p:sldId id="30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2" d="100"/>
          <a:sy n="82" d="100"/>
        </p:scale>
        <p:origin x="96" y="7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59170-1417-32AD-8E39-59FE6D2470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B61270-1D80-5508-755A-120A7976B2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4A9808-B2B6-B264-796F-7A155999FC62}"/>
              </a:ext>
            </a:extLst>
          </p:cNvPr>
          <p:cNvSpPr>
            <a:spLocks noGrp="1"/>
          </p:cNvSpPr>
          <p:nvPr>
            <p:ph type="dt" sz="half" idx="10"/>
          </p:nvPr>
        </p:nvSpPr>
        <p:spPr/>
        <p:txBody>
          <a:bodyPr/>
          <a:lstStyle/>
          <a:p>
            <a:fld id="{B282ABC8-F298-4084-A38F-7288DB3EB52B}" type="datetimeFigureOut">
              <a:rPr lang="en-US" smtClean="0"/>
              <a:t>10/20/2022</a:t>
            </a:fld>
            <a:endParaRPr lang="en-US"/>
          </a:p>
        </p:txBody>
      </p:sp>
      <p:sp>
        <p:nvSpPr>
          <p:cNvPr id="5" name="Footer Placeholder 4">
            <a:extLst>
              <a:ext uri="{FF2B5EF4-FFF2-40B4-BE49-F238E27FC236}">
                <a16:creationId xmlns:a16="http://schemas.microsoft.com/office/drawing/2014/main" id="{B67F60A4-9D70-0194-9576-B49C5D6054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709876-BDA3-2D97-8E72-BAFC43595214}"/>
              </a:ext>
            </a:extLst>
          </p:cNvPr>
          <p:cNvSpPr>
            <a:spLocks noGrp="1"/>
          </p:cNvSpPr>
          <p:nvPr>
            <p:ph type="sldNum" sz="quarter" idx="12"/>
          </p:nvPr>
        </p:nvSpPr>
        <p:spPr/>
        <p:txBody>
          <a:bodyPr/>
          <a:lstStyle/>
          <a:p>
            <a:fld id="{5319B8D0-A8DE-4B62-B7B2-95B35FBA650E}" type="slidenum">
              <a:rPr lang="en-US" smtClean="0"/>
              <a:t>‹#›</a:t>
            </a:fld>
            <a:endParaRPr lang="en-US"/>
          </a:p>
        </p:txBody>
      </p:sp>
    </p:spTree>
    <p:extLst>
      <p:ext uri="{BB962C8B-B14F-4D97-AF65-F5344CB8AC3E}">
        <p14:creationId xmlns:p14="http://schemas.microsoft.com/office/powerpoint/2010/main" val="567130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1553E-01E1-0702-4254-32FC9D6AE5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F00AB1-FA93-6BC6-4275-CD86254DF1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93A8BE-6A62-612F-B8C5-8F1A509B691B}"/>
              </a:ext>
            </a:extLst>
          </p:cNvPr>
          <p:cNvSpPr>
            <a:spLocks noGrp="1"/>
          </p:cNvSpPr>
          <p:nvPr>
            <p:ph type="dt" sz="half" idx="10"/>
          </p:nvPr>
        </p:nvSpPr>
        <p:spPr/>
        <p:txBody>
          <a:bodyPr/>
          <a:lstStyle/>
          <a:p>
            <a:fld id="{B282ABC8-F298-4084-A38F-7288DB3EB52B}" type="datetimeFigureOut">
              <a:rPr lang="en-US" smtClean="0"/>
              <a:t>10/20/2022</a:t>
            </a:fld>
            <a:endParaRPr lang="en-US"/>
          </a:p>
        </p:txBody>
      </p:sp>
      <p:sp>
        <p:nvSpPr>
          <p:cNvPr id="5" name="Footer Placeholder 4">
            <a:extLst>
              <a:ext uri="{FF2B5EF4-FFF2-40B4-BE49-F238E27FC236}">
                <a16:creationId xmlns:a16="http://schemas.microsoft.com/office/drawing/2014/main" id="{4EF5629E-2F2E-FF56-F48E-B232DA4B78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B4D0-EE92-FDCE-C073-7C77AC319112}"/>
              </a:ext>
            </a:extLst>
          </p:cNvPr>
          <p:cNvSpPr>
            <a:spLocks noGrp="1"/>
          </p:cNvSpPr>
          <p:nvPr>
            <p:ph type="sldNum" sz="quarter" idx="12"/>
          </p:nvPr>
        </p:nvSpPr>
        <p:spPr/>
        <p:txBody>
          <a:bodyPr/>
          <a:lstStyle/>
          <a:p>
            <a:fld id="{5319B8D0-A8DE-4B62-B7B2-95B35FBA650E}" type="slidenum">
              <a:rPr lang="en-US" smtClean="0"/>
              <a:t>‹#›</a:t>
            </a:fld>
            <a:endParaRPr lang="en-US"/>
          </a:p>
        </p:txBody>
      </p:sp>
    </p:spTree>
    <p:extLst>
      <p:ext uri="{BB962C8B-B14F-4D97-AF65-F5344CB8AC3E}">
        <p14:creationId xmlns:p14="http://schemas.microsoft.com/office/powerpoint/2010/main" val="1851499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E598EB-5FD7-52E8-3F57-60A063BE59F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6966E9E-8DDB-2904-4FB0-6C3AC379F5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2FE811-7E1D-3E6E-DFE8-E56B059DDEF2}"/>
              </a:ext>
            </a:extLst>
          </p:cNvPr>
          <p:cNvSpPr>
            <a:spLocks noGrp="1"/>
          </p:cNvSpPr>
          <p:nvPr>
            <p:ph type="dt" sz="half" idx="10"/>
          </p:nvPr>
        </p:nvSpPr>
        <p:spPr/>
        <p:txBody>
          <a:bodyPr/>
          <a:lstStyle/>
          <a:p>
            <a:fld id="{B282ABC8-F298-4084-A38F-7288DB3EB52B}" type="datetimeFigureOut">
              <a:rPr lang="en-US" smtClean="0"/>
              <a:t>10/20/2022</a:t>
            </a:fld>
            <a:endParaRPr lang="en-US"/>
          </a:p>
        </p:txBody>
      </p:sp>
      <p:sp>
        <p:nvSpPr>
          <p:cNvPr id="5" name="Footer Placeholder 4">
            <a:extLst>
              <a:ext uri="{FF2B5EF4-FFF2-40B4-BE49-F238E27FC236}">
                <a16:creationId xmlns:a16="http://schemas.microsoft.com/office/drawing/2014/main" id="{1E4D04EA-D498-5F04-7E48-84A9B8F1DE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7676FD-49EA-B730-D760-3796E4C219ED}"/>
              </a:ext>
            </a:extLst>
          </p:cNvPr>
          <p:cNvSpPr>
            <a:spLocks noGrp="1"/>
          </p:cNvSpPr>
          <p:nvPr>
            <p:ph type="sldNum" sz="quarter" idx="12"/>
          </p:nvPr>
        </p:nvSpPr>
        <p:spPr/>
        <p:txBody>
          <a:bodyPr/>
          <a:lstStyle/>
          <a:p>
            <a:fld id="{5319B8D0-A8DE-4B62-B7B2-95B35FBA650E}" type="slidenum">
              <a:rPr lang="en-US" smtClean="0"/>
              <a:t>‹#›</a:t>
            </a:fld>
            <a:endParaRPr lang="en-US"/>
          </a:p>
        </p:txBody>
      </p:sp>
    </p:spTree>
    <p:extLst>
      <p:ext uri="{BB962C8B-B14F-4D97-AF65-F5344CB8AC3E}">
        <p14:creationId xmlns:p14="http://schemas.microsoft.com/office/powerpoint/2010/main" val="1679208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5DE3A-C11D-4A5D-A97C-18FC5D472D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0BEFD2-6316-636C-8875-1715B6562E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9D63D-9577-6BA5-E411-52C8EF8E9E10}"/>
              </a:ext>
            </a:extLst>
          </p:cNvPr>
          <p:cNvSpPr>
            <a:spLocks noGrp="1"/>
          </p:cNvSpPr>
          <p:nvPr>
            <p:ph type="dt" sz="half" idx="10"/>
          </p:nvPr>
        </p:nvSpPr>
        <p:spPr/>
        <p:txBody>
          <a:bodyPr/>
          <a:lstStyle/>
          <a:p>
            <a:fld id="{B282ABC8-F298-4084-A38F-7288DB3EB52B}" type="datetimeFigureOut">
              <a:rPr lang="en-US" smtClean="0"/>
              <a:t>10/20/2022</a:t>
            </a:fld>
            <a:endParaRPr lang="en-US"/>
          </a:p>
        </p:txBody>
      </p:sp>
      <p:sp>
        <p:nvSpPr>
          <p:cNvPr id="5" name="Footer Placeholder 4">
            <a:extLst>
              <a:ext uri="{FF2B5EF4-FFF2-40B4-BE49-F238E27FC236}">
                <a16:creationId xmlns:a16="http://schemas.microsoft.com/office/drawing/2014/main" id="{72D39D59-BF0D-F52D-9D23-610A8E0088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4FA306-E2FF-BD42-8CBC-686122044B89}"/>
              </a:ext>
            </a:extLst>
          </p:cNvPr>
          <p:cNvSpPr>
            <a:spLocks noGrp="1"/>
          </p:cNvSpPr>
          <p:nvPr>
            <p:ph type="sldNum" sz="quarter" idx="12"/>
          </p:nvPr>
        </p:nvSpPr>
        <p:spPr/>
        <p:txBody>
          <a:bodyPr/>
          <a:lstStyle/>
          <a:p>
            <a:fld id="{5319B8D0-A8DE-4B62-B7B2-95B35FBA650E}" type="slidenum">
              <a:rPr lang="en-US" smtClean="0"/>
              <a:t>‹#›</a:t>
            </a:fld>
            <a:endParaRPr lang="en-US"/>
          </a:p>
        </p:txBody>
      </p:sp>
    </p:spTree>
    <p:extLst>
      <p:ext uri="{BB962C8B-B14F-4D97-AF65-F5344CB8AC3E}">
        <p14:creationId xmlns:p14="http://schemas.microsoft.com/office/powerpoint/2010/main" val="4235794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E83A9-CA8F-F7E3-DF43-900D196E20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905BEB-FC5E-5C2E-4C77-AB182DDB1E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B77D43-D304-925A-8C16-34595FF7A620}"/>
              </a:ext>
            </a:extLst>
          </p:cNvPr>
          <p:cNvSpPr>
            <a:spLocks noGrp="1"/>
          </p:cNvSpPr>
          <p:nvPr>
            <p:ph type="dt" sz="half" idx="10"/>
          </p:nvPr>
        </p:nvSpPr>
        <p:spPr/>
        <p:txBody>
          <a:bodyPr/>
          <a:lstStyle/>
          <a:p>
            <a:fld id="{B282ABC8-F298-4084-A38F-7288DB3EB52B}" type="datetimeFigureOut">
              <a:rPr lang="en-US" smtClean="0"/>
              <a:t>10/20/2022</a:t>
            </a:fld>
            <a:endParaRPr lang="en-US"/>
          </a:p>
        </p:txBody>
      </p:sp>
      <p:sp>
        <p:nvSpPr>
          <p:cNvPr id="5" name="Footer Placeholder 4">
            <a:extLst>
              <a:ext uri="{FF2B5EF4-FFF2-40B4-BE49-F238E27FC236}">
                <a16:creationId xmlns:a16="http://schemas.microsoft.com/office/drawing/2014/main" id="{29FC932E-C1EE-4EC8-EC9F-082FDA4614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4C00C4-8DFA-EA4B-E969-BA9F3657BA1E}"/>
              </a:ext>
            </a:extLst>
          </p:cNvPr>
          <p:cNvSpPr>
            <a:spLocks noGrp="1"/>
          </p:cNvSpPr>
          <p:nvPr>
            <p:ph type="sldNum" sz="quarter" idx="12"/>
          </p:nvPr>
        </p:nvSpPr>
        <p:spPr/>
        <p:txBody>
          <a:bodyPr/>
          <a:lstStyle/>
          <a:p>
            <a:fld id="{5319B8D0-A8DE-4B62-B7B2-95B35FBA650E}" type="slidenum">
              <a:rPr lang="en-US" smtClean="0"/>
              <a:t>‹#›</a:t>
            </a:fld>
            <a:endParaRPr lang="en-US"/>
          </a:p>
        </p:txBody>
      </p:sp>
    </p:spTree>
    <p:extLst>
      <p:ext uri="{BB962C8B-B14F-4D97-AF65-F5344CB8AC3E}">
        <p14:creationId xmlns:p14="http://schemas.microsoft.com/office/powerpoint/2010/main" val="1986049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582B8-1193-67FA-16E6-06E1E68660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D8F642-AC62-3C3E-A7E4-F71C8892AB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227AEA-B2C2-4782-AF30-BA7E8DB7B4D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289E1B-F381-EC75-A31F-28FB989B4F2B}"/>
              </a:ext>
            </a:extLst>
          </p:cNvPr>
          <p:cNvSpPr>
            <a:spLocks noGrp="1"/>
          </p:cNvSpPr>
          <p:nvPr>
            <p:ph type="dt" sz="half" idx="10"/>
          </p:nvPr>
        </p:nvSpPr>
        <p:spPr/>
        <p:txBody>
          <a:bodyPr/>
          <a:lstStyle/>
          <a:p>
            <a:fld id="{B282ABC8-F298-4084-A38F-7288DB3EB52B}" type="datetimeFigureOut">
              <a:rPr lang="en-US" smtClean="0"/>
              <a:t>10/20/2022</a:t>
            </a:fld>
            <a:endParaRPr lang="en-US"/>
          </a:p>
        </p:txBody>
      </p:sp>
      <p:sp>
        <p:nvSpPr>
          <p:cNvPr id="6" name="Footer Placeholder 5">
            <a:extLst>
              <a:ext uri="{FF2B5EF4-FFF2-40B4-BE49-F238E27FC236}">
                <a16:creationId xmlns:a16="http://schemas.microsoft.com/office/drawing/2014/main" id="{35053803-7F3A-4D1B-31A2-F1F62BAF2E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90CC3D-51E1-695E-89BF-8804C2E351DD}"/>
              </a:ext>
            </a:extLst>
          </p:cNvPr>
          <p:cNvSpPr>
            <a:spLocks noGrp="1"/>
          </p:cNvSpPr>
          <p:nvPr>
            <p:ph type="sldNum" sz="quarter" idx="12"/>
          </p:nvPr>
        </p:nvSpPr>
        <p:spPr/>
        <p:txBody>
          <a:bodyPr/>
          <a:lstStyle/>
          <a:p>
            <a:fld id="{5319B8D0-A8DE-4B62-B7B2-95B35FBA650E}" type="slidenum">
              <a:rPr lang="en-US" smtClean="0"/>
              <a:t>‹#›</a:t>
            </a:fld>
            <a:endParaRPr lang="en-US"/>
          </a:p>
        </p:txBody>
      </p:sp>
    </p:spTree>
    <p:extLst>
      <p:ext uri="{BB962C8B-B14F-4D97-AF65-F5344CB8AC3E}">
        <p14:creationId xmlns:p14="http://schemas.microsoft.com/office/powerpoint/2010/main" val="1886705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A5125-33C6-DD3E-7F7C-29333539B1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FF5D6D-31D2-7DFE-6E9C-6EA16BCCB6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ECB13-8358-0379-E881-1D6F05EFE8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D3B8E7-0888-98DF-FC11-963E65CD83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F80D7D-F870-6EDE-225A-B5587425BC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0750388-6CAD-7104-A60C-78AF964FA768}"/>
              </a:ext>
            </a:extLst>
          </p:cNvPr>
          <p:cNvSpPr>
            <a:spLocks noGrp="1"/>
          </p:cNvSpPr>
          <p:nvPr>
            <p:ph type="dt" sz="half" idx="10"/>
          </p:nvPr>
        </p:nvSpPr>
        <p:spPr/>
        <p:txBody>
          <a:bodyPr/>
          <a:lstStyle/>
          <a:p>
            <a:fld id="{B282ABC8-F298-4084-A38F-7288DB3EB52B}" type="datetimeFigureOut">
              <a:rPr lang="en-US" smtClean="0"/>
              <a:t>10/20/2022</a:t>
            </a:fld>
            <a:endParaRPr lang="en-US"/>
          </a:p>
        </p:txBody>
      </p:sp>
      <p:sp>
        <p:nvSpPr>
          <p:cNvPr id="8" name="Footer Placeholder 7">
            <a:extLst>
              <a:ext uri="{FF2B5EF4-FFF2-40B4-BE49-F238E27FC236}">
                <a16:creationId xmlns:a16="http://schemas.microsoft.com/office/drawing/2014/main" id="{DAD4D278-0F57-5812-F2CD-B40F73320A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5CEB02-27F0-3D41-0266-C48E515FFBD7}"/>
              </a:ext>
            </a:extLst>
          </p:cNvPr>
          <p:cNvSpPr>
            <a:spLocks noGrp="1"/>
          </p:cNvSpPr>
          <p:nvPr>
            <p:ph type="sldNum" sz="quarter" idx="12"/>
          </p:nvPr>
        </p:nvSpPr>
        <p:spPr/>
        <p:txBody>
          <a:bodyPr/>
          <a:lstStyle/>
          <a:p>
            <a:fld id="{5319B8D0-A8DE-4B62-B7B2-95B35FBA650E}" type="slidenum">
              <a:rPr lang="en-US" smtClean="0"/>
              <a:t>‹#›</a:t>
            </a:fld>
            <a:endParaRPr lang="en-US"/>
          </a:p>
        </p:txBody>
      </p:sp>
    </p:spTree>
    <p:extLst>
      <p:ext uri="{BB962C8B-B14F-4D97-AF65-F5344CB8AC3E}">
        <p14:creationId xmlns:p14="http://schemas.microsoft.com/office/powerpoint/2010/main" val="2601643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67788-F99C-B9C7-6699-DF7D34F45A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D8DBDF-7724-B063-4D40-06A73DAC097E}"/>
              </a:ext>
            </a:extLst>
          </p:cNvPr>
          <p:cNvSpPr>
            <a:spLocks noGrp="1"/>
          </p:cNvSpPr>
          <p:nvPr>
            <p:ph type="dt" sz="half" idx="10"/>
          </p:nvPr>
        </p:nvSpPr>
        <p:spPr/>
        <p:txBody>
          <a:bodyPr/>
          <a:lstStyle/>
          <a:p>
            <a:fld id="{B282ABC8-F298-4084-A38F-7288DB3EB52B}" type="datetimeFigureOut">
              <a:rPr lang="en-US" smtClean="0"/>
              <a:t>10/20/2022</a:t>
            </a:fld>
            <a:endParaRPr lang="en-US"/>
          </a:p>
        </p:txBody>
      </p:sp>
      <p:sp>
        <p:nvSpPr>
          <p:cNvPr id="4" name="Footer Placeholder 3">
            <a:extLst>
              <a:ext uri="{FF2B5EF4-FFF2-40B4-BE49-F238E27FC236}">
                <a16:creationId xmlns:a16="http://schemas.microsoft.com/office/drawing/2014/main" id="{18C68EA0-3C16-0EF4-C636-A3F534499B9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ECFF6E-5FC9-49D4-758B-D8DD56F4F392}"/>
              </a:ext>
            </a:extLst>
          </p:cNvPr>
          <p:cNvSpPr>
            <a:spLocks noGrp="1"/>
          </p:cNvSpPr>
          <p:nvPr>
            <p:ph type="sldNum" sz="quarter" idx="12"/>
          </p:nvPr>
        </p:nvSpPr>
        <p:spPr/>
        <p:txBody>
          <a:bodyPr/>
          <a:lstStyle/>
          <a:p>
            <a:fld id="{5319B8D0-A8DE-4B62-B7B2-95B35FBA650E}" type="slidenum">
              <a:rPr lang="en-US" smtClean="0"/>
              <a:t>‹#›</a:t>
            </a:fld>
            <a:endParaRPr lang="en-US"/>
          </a:p>
        </p:txBody>
      </p:sp>
    </p:spTree>
    <p:extLst>
      <p:ext uri="{BB962C8B-B14F-4D97-AF65-F5344CB8AC3E}">
        <p14:creationId xmlns:p14="http://schemas.microsoft.com/office/powerpoint/2010/main" val="2220156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470BD6-05E0-B797-C73B-C0077A34276A}"/>
              </a:ext>
            </a:extLst>
          </p:cNvPr>
          <p:cNvSpPr>
            <a:spLocks noGrp="1"/>
          </p:cNvSpPr>
          <p:nvPr>
            <p:ph type="dt" sz="half" idx="10"/>
          </p:nvPr>
        </p:nvSpPr>
        <p:spPr/>
        <p:txBody>
          <a:bodyPr/>
          <a:lstStyle/>
          <a:p>
            <a:fld id="{B282ABC8-F298-4084-A38F-7288DB3EB52B}" type="datetimeFigureOut">
              <a:rPr lang="en-US" smtClean="0"/>
              <a:t>10/20/2022</a:t>
            </a:fld>
            <a:endParaRPr lang="en-US"/>
          </a:p>
        </p:txBody>
      </p:sp>
      <p:sp>
        <p:nvSpPr>
          <p:cNvPr id="3" name="Footer Placeholder 2">
            <a:extLst>
              <a:ext uri="{FF2B5EF4-FFF2-40B4-BE49-F238E27FC236}">
                <a16:creationId xmlns:a16="http://schemas.microsoft.com/office/drawing/2014/main" id="{AE715E82-B798-AB21-57CD-F6DDE62061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8D336-72D9-DEF3-242F-7B145358AD42}"/>
              </a:ext>
            </a:extLst>
          </p:cNvPr>
          <p:cNvSpPr>
            <a:spLocks noGrp="1"/>
          </p:cNvSpPr>
          <p:nvPr>
            <p:ph type="sldNum" sz="quarter" idx="12"/>
          </p:nvPr>
        </p:nvSpPr>
        <p:spPr/>
        <p:txBody>
          <a:bodyPr/>
          <a:lstStyle/>
          <a:p>
            <a:fld id="{5319B8D0-A8DE-4B62-B7B2-95B35FBA650E}" type="slidenum">
              <a:rPr lang="en-US" smtClean="0"/>
              <a:t>‹#›</a:t>
            </a:fld>
            <a:endParaRPr lang="en-US"/>
          </a:p>
        </p:txBody>
      </p:sp>
    </p:spTree>
    <p:extLst>
      <p:ext uri="{BB962C8B-B14F-4D97-AF65-F5344CB8AC3E}">
        <p14:creationId xmlns:p14="http://schemas.microsoft.com/office/powerpoint/2010/main" val="2765339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68F52-57F8-D4DB-2F51-C2B3594E51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6C5FDD-F0F3-B240-DC68-62D2CFE7D0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20FF69-80BB-69A2-AA61-E32EC295C6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4DECFA-1B60-6461-3BF2-ECE103A46702}"/>
              </a:ext>
            </a:extLst>
          </p:cNvPr>
          <p:cNvSpPr>
            <a:spLocks noGrp="1"/>
          </p:cNvSpPr>
          <p:nvPr>
            <p:ph type="dt" sz="half" idx="10"/>
          </p:nvPr>
        </p:nvSpPr>
        <p:spPr/>
        <p:txBody>
          <a:bodyPr/>
          <a:lstStyle/>
          <a:p>
            <a:fld id="{B282ABC8-F298-4084-A38F-7288DB3EB52B}" type="datetimeFigureOut">
              <a:rPr lang="en-US" smtClean="0"/>
              <a:t>10/20/2022</a:t>
            </a:fld>
            <a:endParaRPr lang="en-US"/>
          </a:p>
        </p:txBody>
      </p:sp>
      <p:sp>
        <p:nvSpPr>
          <p:cNvPr id="6" name="Footer Placeholder 5">
            <a:extLst>
              <a:ext uri="{FF2B5EF4-FFF2-40B4-BE49-F238E27FC236}">
                <a16:creationId xmlns:a16="http://schemas.microsoft.com/office/drawing/2014/main" id="{72129B4A-26AB-D83A-4AA9-C563A60CE3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0FB878-B2E1-CCFD-4948-DF777CCF99A0}"/>
              </a:ext>
            </a:extLst>
          </p:cNvPr>
          <p:cNvSpPr>
            <a:spLocks noGrp="1"/>
          </p:cNvSpPr>
          <p:nvPr>
            <p:ph type="sldNum" sz="quarter" idx="12"/>
          </p:nvPr>
        </p:nvSpPr>
        <p:spPr/>
        <p:txBody>
          <a:bodyPr/>
          <a:lstStyle/>
          <a:p>
            <a:fld id="{5319B8D0-A8DE-4B62-B7B2-95B35FBA650E}" type="slidenum">
              <a:rPr lang="en-US" smtClean="0"/>
              <a:t>‹#›</a:t>
            </a:fld>
            <a:endParaRPr lang="en-US"/>
          </a:p>
        </p:txBody>
      </p:sp>
    </p:spTree>
    <p:extLst>
      <p:ext uri="{BB962C8B-B14F-4D97-AF65-F5344CB8AC3E}">
        <p14:creationId xmlns:p14="http://schemas.microsoft.com/office/powerpoint/2010/main" val="1124608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B2031-02CE-8E6B-E855-8A3B4F2D2B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BDB2AF-6538-4E91-B1CB-C4247EAE14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B557B8-9F52-0573-72FF-C5E63688CF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51FDDA-A5F1-C94F-EC2D-42D2388C0C6F}"/>
              </a:ext>
            </a:extLst>
          </p:cNvPr>
          <p:cNvSpPr>
            <a:spLocks noGrp="1"/>
          </p:cNvSpPr>
          <p:nvPr>
            <p:ph type="dt" sz="half" idx="10"/>
          </p:nvPr>
        </p:nvSpPr>
        <p:spPr/>
        <p:txBody>
          <a:bodyPr/>
          <a:lstStyle/>
          <a:p>
            <a:fld id="{B282ABC8-F298-4084-A38F-7288DB3EB52B}" type="datetimeFigureOut">
              <a:rPr lang="en-US" smtClean="0"/>
              <a:t>10/20/2022</a:t>
            </a:fld>
            <a:endParaRPr lang="en-US"/>
          </a:p>
        </p:txBody>
      </p:sp>
      <p:sp>
        <p:nvSpPr>
          <p:cNvPr id="6" name="Footer Placeholder 5">
            <a:extLst>
              <a:ext uri="{FF2B5EF4-FFF2-40B4-BE49-F238E27FC236}">
                <a16:creationId xmlns:a16="http://schemas.microsoft.com/office/drawing/2014/main" id="{36AB198D-275E-1BC2-8C56-50613DA48D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A459E4-5D24-B7A7-060E-AA66A1F7BCA7}"/>
              </a:ext>
            </a:extLst>
          </p:cNvPr>
          <p:cNvSpPr>
            <a:spLocks noGrp="1"/>
          </p:cNvSpPr>
          <p:nvPr>
            <p:ph type="sldNum" sz="quarter" idx="12"/>
          </p:nvPr>
        </p:nvSpPr>
        <p:spPr/>
        <p:txBody>
          <a:bodyPr/>
          <a:lstStyle/>
          <a:p>
            <a:fld id="{5319B8D0-A8DE-4B62-B7B2-95B35FBA650E}" type="slidenum">
              <a:rPr lang="en-US" smtClean="0"/>
              <a:t>‹#›</a:t>
            </a:fld>
            <a:endParaRPr lang="en-US"/>
          </a:p>
        </p:txBody>
      </p:sp>
    </p:spTree>
    <p:extLst>
      <p:ext uri="{BB962C8B-B14F-4D97-AF65-F5344CB8AC3E}">
        <p14:creationId xmlns:p14="http://schemas.microsoft.com/office/powerpoint/2010/main" val="1887897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734AE4-6166-3A40-EDEB-6202346811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67C518-E974-F460-B168-4EBCF9E637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91622A-F23B-E5FB-B06B-9C7A5D50C1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82ABC8-F298-4084-A38F-7288DB3EB52B}" type="datetimeFigureOut">
              <a:rPr lang="en-US" smtClean="0"/>
              <a:t>10/20/2022</a:t>
            </a:fld>
            <a:endParaRPr lang="en-US"/>
          </a:p>
        </p:txBody>
      </p:sp>
      <p:sp>
        <p:nvSpPr>
          <p:cNvPr id="5" name="Footer Placeholder 4">
            <a:extLst>
              <a:ext uri="{FF2B5EF4-FFF2-40B4-BE49-F238E27FC236}">
                <a16:creationId xmlns:a16="http://schemas.microsoft.com/office/drawing/2014/main" id="{4058EAE8-AA03-D055-E6FC-A6DFD616C7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92848B-82B3-3F84-D00D-DB20819F66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19B8D0-A8DE-4B62-B7B2-95B35FBA650E}" type="slidenum">
              <a:rPr lang="en-US" smtClean="0"/>
              <a:t>‹#›</a:t>
            </a:fld>
            <a:endParaRPr lang="en-US"/>
          </a:p>
        </p:txBody>
      </p:sp>
    </p:spTree>
    <p:extLst>
      <p:ext uri="{BB962C8B-B14F-4D97-AF65-F5344CB8AC3E}">
        <p14:creationId xmlns:p14="http://schemas.microsoft.com/office/powerpoint/2010/main" val="581853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7696" y="1150167"/>
            <a:ext cx="8336607" cy="1189037"/>
          </a:xfrm>
        </p:spPr>
        <p:txBody>
          <a:bodyPr>
            <a:normAutofit/>
          </a:bodyPr>
          <a:lstStyle/>
          <a:p>
            <a:r>
              <a:rPr lang="en-US" sz="3600" b="1" dirty="0"/>
              <a:t>Understanding Inflation Through Research</a:t>
            </a:r>
          </a:p>
        </p:txBody>
      </p:sp>
      <p:sp>
        <p:nvSpPr>
          <p:cNvPr id="8" name="Subtitle 2">
            <a:extLst>
              <a:ext uri="{FF2B5EF4-FFF2-40B4-BE49-F238E27FC236}">
                <a16:creationId xmlns:a16="http://schemas.microsoft.com/office/drawing/2014/main" id="{7C99E59A-718F-499B-8D67-01B179561E50}"/>
              </a:ext>
            </a:extLst>
          </p:cNvPr>
          <p:cNvSpPr>
            <a:spLocks noGrp="1"/>
          </p:cNvSpPr>
          <p:nvPr>
            <p:ph type="subTitle" idx="1"/>
          </p:nvPr>
        </p:nvSpPr>
        <p:spPr>
          <a:xfrm>
            <a:off x="345830" y="2545535"/>
            <a:ext cx="11500338" cy="1973262"/>
          </a:xfrm>
        </p:spPr>
        <p:txBody>
          <a:bodyPr>
            <a:noAutofit/>
          </a:bodyPr>
          <a:lstStyle/>
          <a:p>
            <a:pPr>
              <a:spcBef>
                <a:spcPts val="0"/>
              </a:spcBef>
            </a:pPr>
            <a:endParaRPr lang="en-US" sz="2800" i="1" dirty="0">
              <a:solidFill>
                <a:srgbClr val="002060"/>
              </a:solidFill>
            </a:endParaRPr>
          </a:p>
          <a:p>
            <a:pPr>
              <a:spcBef>
                <a:spcPts val="0"/>
              </a:spcBef>
            </a:pPr>
            <a:r>
              <a:rPr lang="en-US" i="1" dirty="0">
                <a:solidFill>
                  <a:srgbClr val="002060"/>
                </a:solidFill>
              </a:rPr>
              <a:t>16th Annual Economics Scholars Program Conference for Undergraduate Research</a:t>
            </a:r>
          </a:p>
          <a:p>
            <a:pPr>
              <a:spcBef>
                <a:spcPts val="0"/>
              </a:spcBef>
            </a:pPr>
            <a:r>
              <a:rPr lang="en-US" i="1" dirty="0">
                <a:solidFill>
                  <a:srgbClr val="002060"/>
                </a:solidFill>
              </a:rPr>
              <a:t>October 21 2022</a:t>
            </a:r>
          </a:p>
          <a:p>
            <a:pPr>
              <a:spcBef>
                <a:spcPts val="0"/>
              </a:spcBef>
            </a:pPr>
            <a:endParaRPr lang="en-US" i="1" dirty="0">
              <a:solidFill>
                <a:srgbClr val="002060"/>
              </a:solidFill>
            </a:endParaRPr>
          </a:p>
          <a:p>
            <a:pPr>
              <a:spcBef>
                <a:spcPts val="0"/>
              </a:spcBef>
            </a:pPr>
            <a:r>
              <a:rPr lang="en-US" i="1" dirty="0">
                <a:solidFill>
                  <a:srgbClr val="002060"/>
                </a:solidFill>
              </a:rPr>
              <a:t>Julia Coronado</a:t>
            </a:r>
          </a:p>
          <a:p>
            <a:pPr>
              <a:spcBef>
                <a:spcPts val="0"/>
              </a:spcBef>
            </a:pPr>
            <a:r>
              <a:rPr lang="en-US" i="1" dirty="0">
                <a:solidFill>
                  <a:srgbClr val="002060"/>
                </a:solidFill>
              </a:rPr>
              <a:t>President, MacroPolicy Perspectives &amp; National Association of Business Economists</a:t>
            </a:r>
          </a:p>
          <a:p>
            <a:pPr>
              <a:spcBef>
                <a:spcPts val="0"/>
              </a:spcBef>
            </a:pPr>
            <a:r>
              <a:rPr lang="en-US" i="1" dirty="0">
                <a:solidFill>
                  <a:srgbClr val="002060"/>
                </a:solidFill>
              </a:rPr>
              <a:t>Clinical Associate Professor of Finance, University of Texas at Austin</a:t>
            </a:r>
          </a:p>
        </p:txBody>
      </p:sp>
      <p:sp>
        <p:nvSpPr>
          <p:cNvPr id="5" name="Rectangle 4">
            <a:extLst>
              <a:ext uri="{FF2B5EF4-FFF2-40B4-BE49-F238E27FC236}">
                <a16:creationId xmlns:a16="http://schemas.microsoft.com/office/drawing/2014/main" id="{F17AF371-C89A-4B4C-B166-D21D114401C4}"/>
              </a:ext>
            </a:extLst>
          </p:cNvPr>
          <p:cNvSpPr/>
          <p:nvPr/>
        </p:nvSpPr>
        <p:spPr>
          <a:xfrm>
            <a:off x="4394201" y="5998297"/>
            <a:ext cx="6048829" cy="40011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Calibri" panose="020F0502020204030204" pitchFamily="34" charset="0"/>
                <a:ea typeface="MS PGothic" panose="020B0600070205080204" pitchFamily="34" charset="-128"/>
                <a:cs typeface="Times New Roman" panose="02020603050405020304" pitchFamily="18" charset="0"/>
              </a:rPr>
              <a:t>MacroPolicy</a:t>
            </a:r>
            <a:r>
              <a:rPr kumimoji="0" lang="en-US" sz="1000" b="0" i="0" u="none" strike="noStrike" kern="1200" cap="none" spc="0" normalizeH="0" baseline="0" noProof="0" dirty="0">
                <a:ln>
                  <a:noFill/>
                </a:ln>
                <a:solidFill>
                  <a:srgbClr val="000000"/>
                </a:solidFill>
                <a:effectLst/>
                <a:uLnTx/>
                <a:uFillTx/>
                <a:latin typeface="Calibri" panose="020F0502020204030204" pitchFamily="34" charset="0"/>
                <a:ea typeface="MS PGothic" panose="020B0600070205080204" pitchFamily="34" charset="-128"/>
                <a:cs typeface="Times New Roman" panose="02020603050405020304" pitchFamily="18" charset="0"/>
              </a:rPr>
              <a:t> Perspectives LLC is an economic research consulting firm. The information presented represent the views of the author and is not intended to be, and should not be considered, investment, tax, or legal advice.</a:t>
            </a:r>
          </a:p>
        </p:txBody>
      </p:sp>
      <p:pic>
        <p:nvPicPr>
          <p:cNvPr id="6" name="Picture 5" descr="A picture containing text, clipart&#10;&#10;Description automatically generated">
            <a:extLst>
              <a:ext uri="{FF2B5EF4-FFF2-40B4-BE49-F238E27FC236}">
                <a16:creationId xmlns:a16="http://schemas.microsoft.com/office/drawing/2014/main" id="{5C535DBF-56FF-D9CB-E258-2FFC795085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776" y="5920984"/>
            <a:ext cx="2755667" cy="477423"/>
          </a:xfrm>
          <a:prstGeom prst="rect">
            <a:avLst/>
          </a:prstGeom>
        </p:spPr>
      </p:pic>
    </p:spTree>
    <p:extLst>
      <p:ext uri="{BB962C8B-B14F-4D97-AF65-F5344CB8AC3E}">
        <p14:creationId xmlns:p14="http://schemas.microsoft.com/office/powerpoint/2010/main" val="712712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14BC0-C2BD-234C-07C2-1AC89E9E2782}"/>
              </a:ext>
            </a:extLst>
          </p:cNvPr>
          <p:cNvSpPr>
            <a:spLocks noGrp="1"/>
          </p:cNvSpPr>
          <p:nvPr>
            <p:ph type="title"/>
          </p:nvPr>
        </p:nvSpPr>
        <p:spPr>
          <a:xfrm>
            <a:off x="709246" y="329957"/>
            <a:ext cx="10515600" cy="514106"/>
          </a:xfrm>
        </p:spPr>
        <p:txBody>
          <a:bodyPr>
            <a:noAutofit/>
          </a:bodyPr>
          <a:lstStyle/>
          <a:p>
            <a:r>
              <a:rPr kumimoji="0" lang="en-US" sz="3200" b="1" i="0" u="none" strike="noStrike" kern="1200" cap="none" spc="0" normalizeH="0" baseline="0" noProof="0" dirty="0">
                <a:ln>
                  <a:noFill/>
                </a:ln>
                <a:solidFill>
                  <a:prstClr val="black"/>
                </a:solidFill>
                <a:effectLst/>
                <a:uLnTx/>
                <a:uFillTx/>
                <a:latin typeface="Calibri Light" panose="020F0302020204030204"/>
                <a:ea typeface="+mj-ea"/>
                <a:cs typeface="+mj-cs"/>
              </a:rPr>
              <a:t>Understanding Inflation Dynamics Through Research</a:t>
            </a:r>
            <a:endParaRPr lang="en-US" sz="3200" dirty="0"/>
          </a:p>
        </p:txBody>
      </p:sp>
      <p:sp>
        <p:nvSpPr>
          <p:cNvPr id="3" name="Content Placeholder 2">
            <a:extLst>
              <a:ext uri="{FF2B5EF4-FFF2-40B4-BE49-F238E27FC236}">
                <a16:creationId xmlns:a16="http://schemas.microsoft.com/office/drawing/2014/main" id="{99DB7A25-0935-1588-95B4-9FECCBC6F57E}"/>
              </a:ext>
            </a:extLst>
          </p:cNvPr>
          <p:cNvSpPr>
            <a:spLocks noGrp="1"/>
          </p:cNvSpPr>
          <p:nvPr>
            <p:ph idx="1"/>
          </p:nvPr>
        </p:nvSpPr>
        <p:spPr>
          <a:xfrm>
            <a:off x="709246" y="1051902"/>
            <a:ext cx="10515600" cy="4351338"/>
          </a:xfrm>
        </p:spPr>
        <p:txBody>
          <a:bodyPr>
            <a:normAutofit lnSpcReduction="10000"/>
          </a:bodyPr>
          <a:lstStyle/>
          <a:p>
            <a:pPr marL="0" indent="0" algn="l">
              <a:buNone/>
            </a:pPr>
            <a:r>
              <a:rPr lang="en-US" sz="2000" b="1" i="0" dirty="0">
                <a:solidFill>
                  <a:srgbClr val="001F33"/>
                </a:solidFill>
                <a:effectLst/>
                <a:latin typeface="Roboto Condensed" panose="02000000000000000000" pitchFamily="2" charset="0"/>
              </a:rPr>
              <a:t>Pass-Through of Wages and Import Prices Has Increased in the Post-COVID Period </a:t>
            </a:r>
          </a:p>
          <a:p>
            <a:pPr marL="0" indent="0" algn="l">
              <a:buNone/>
            </a:pPr>
            <a:r>
              <a:rPr lang="en-US" sz="1800" b="1" i="0" dirty="0">
                <a:solidFill>
                  <a:srgbClr val="001F33"/>
                </a:solidFill>
                <a:effectLst/>
                <a:latin typeface="Roboto Condensed" panose="02000000000000000000" pitchFamily="2" charset="0"/>
              </a:rPr>
              <a:t>(NY Fed Liberty Street Blog, August, 2022)</a:t>
            </a:r>
          </a:p>
          <a:p>
            <a:pPr marL="0" indent="0" algn="l">
              <a:buNone/>
            </a:pPr>
            <a:r>
              <a:rPr lang="en-US" sz="1800" b="0" i="1" dirty="0">
                <a:solidFill>
                  <a:srgbClr val="42515A"/>
                </a:solidFill>
                <a:effectLst/>
                <a:latin typeface="Georgia" panose="02040502050405020303" pitchFamily="18" charset="0"/>
              </a:rPr>
              <a:t>Mary </a:t>
            </a:r>
            <a:r>
              <a:rPr lang="en-US" sz="1800" b="0" i="1" dirty="0" err="1">
                <a:solidFill>
                  <a:srgbClr val="42515A"/>
                </a:solidFill>
                <a:effectLst/>
                <a:latin typeface="Georgia" panose="02040502050405020303" pitchFamily="18" charset="0"/>
              </a:rPr>
              <a:t>Amiti</a:t>
            </a:r>
            <a:r>
              <a:rPr lang="en-US" sz="1800" b="0" i="1" dirty="0">
                <a:solidFill>
                  <a:srgbClr val="42515A"/>
                </a:solidFill>
                <a:effectLst/>
                <a:latin typeface="Georgia" panose="02040502050405020303" pitchFamily="18" charset="0"/>
              </a:rPr>
              <a:t>, Sebastian </a:t>
            </a:r>
            <a:r>
              <a:rPr lang="en-US" sz="1800" b="0" i="1" dirty="0" err="1">
                <a:solidFill>
                  <a:srgbClr val="42515A"/>
                </a:solidFill>
                <a:effectLst/>
                <a:latin typeface="Georgia" panose="02040502050405020303" pitchFamily="18" charset="0"/>
              </a:rPr>
              <a:t>Heise</a:t>
            </a:r>
            <a:r>
              <a:rPr lang="en-US" sz="1800" b="0" i="1" dirty="0">
                <a:solidFill>
                  <a:srgbClr val="42515A"/>
                </a:solidFill>
                <a:effectLst/>
                <a:latin typeface="Georgia" panose="02040502050405020303" pitchFamily="18" charset="0"/>
              </a:rPr>
              <a:t>, </a:t>
            </a:r>
            <a:r>
              <a:rPr lang="en-US" sz="1800" b="0" i="1" dirty="0" err="1">
                <a:solidFill>
                  <a:srgbClr val="42515A"/>
                </a:solidFill>
                <a:effectLst/>
                <a:latin typeface="Georgia" panose="02040502050405020303" pitchFamily="18" charset="0"/>
              </a:rPr>
              <a:t>Fatih</a:t>
            </a:r>
            <a:r>
              <a:rPr lang="en-US" sz="1800" b="0" i="1" dirty="0">
                <a:solidFill>
                  <a:srgbClr val="42515A"/>
                </a:solidFill>
                <a:effectLst/>
                <a:latin typeface="Georgia" panose="02040502050405020303" pitchFamily="18" charset="0"/>
              </a:rPr>
              <a:t> Karahan, and </a:t>
            </a:r>
            <a:r>
              <a:rPr lang="en-US" sz="1800" b="0" i="1" dirty="0" err="1">
                <a:solidFill>
                  <a:srgbClr val="42515A"/>
                </a:solidFill>
                <a:effectLst/>
                <a:latin typeface="Georgia" panose="02040502050405020303" pitchFamily="18" charset="0"/>
              </a:rPr>
              <a:t>Ayşegül</a:t>
            </a:r>
            <a:r>
              <a:rPr lang="en-US" sz="1800" b="0" i="1" dirty="0">
                <a:solidFill>
                  <a:srgbClr val="42515A"/>
                </a:solidFill>
                <a:effectLst/>
                <a:latin typeface="Georgia" panose="02040502050405020303" pitchFamily="18" charset="0"/>
              </a:rPr>
              <a:t> </a:t>
            </a:r>
            <a:r>
              <a:rPr lang="en-US" sz="1800" b="0" i="1" dirty="0" err="1">
                <a:solidFill>
                  <a:srgbClr val="42515A"/>
                </a:solidFill>
                <a:effectLst/>
                <a:latin typeface="Georgia" panose="02040502050405020303" pitchFamily="18" charset="0"/>
              </a:rPr>
              <a:t>Şahin</a:t>
            </a:r>
            <a:endParaRPr lang="en-US" sz="1800" b="0" i="1" dirty="0">
              <a:solidFill>
                <a:srgbClr val="42515A"/>
              </a:solidFill>
              <a:effectLst/>
              <a:latin typeface="Georgia" panose="02040502050405020303" pitchFamily="18" charset="0"/>
            </a:endParaRPr>
          </a:p>
          <a:p>
            <a:r>
              <a:rPr lang="en-US" sz="1800" dirty="0">
                <a:solidFill>
                  <a:srgbClr val="42515A"/>
                </a:solidFill>
                <a:latin typeface="Georgia" panose="02040502050405020303" pitchFamily="18" charset="0"/>
              </a:rPr>
              <a:t>They look at goods and services that are traded internationally vs domestic and examine the impact of labor and other input costs. They find that imported input prices and wages have had a significant effect on U.S. domestic prices reflecting larger increases and a higher pass-through rate.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a:ln>
                <a:noFill/>
              </a:ln>
              <a:solidFill>
                <a:srgbClr val="001F33"/>
              </a:solidFill>
              <a:effectLst/>
              <a:uLnTx/>
              <a:uFillTx/>
              <a:latin typeface="Roboto Condensed" panose="02000000000000000000" pitchFamily="2" charset="0"/>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1F33"/>
                </a:solidFill>
                <a:effectLst/>
                <a:uLnTx/>
                <a:uFillTx/>
                <a:latin typeface="Roboto Condensed" panose="02000000000000000000" pitchFamily="2" charset="0"/>
                <a:ea typeface="+mn-ea"/>
                <a:cs typeface="+mn-cs"/>
              </a:rPr>
              <a:t>Wage Growth When Inflation Is High</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srgbClr val="001F33"/>
                </a:solidFill>
                <a:effectLst/>
                <a:uLnTx/>
                <a:uFillTx/>
                <a:latin typeface="Roboto Condensed" panose="02000000000000000000" pitchFamily="2" charset="0"/>
                <a:ea typeface="+mn-ea"/>
                <a:cs typeface="+mn-cs"/>
              </a:rPr>
              <a:t>(San Francisco Fed Economic Letters, September, 2022)</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800" b="0" i="1" dirty="0" err="1">
                <a:solidFill>
                  <a:srgbClr val="42515A"/>
                </a:solidFill>
                <a:effectLst/>
                <a:latin typeface="Georgia" panose="02040502050405020303" pitchFamily="18" charset="0"/>
              </a:rPr>
              <a:t>Òscar</a:t>
            </a:r>
            <a:r>
              <a:rPr lang="en-US" sz="1800" b="0" i="1" dirty="0">
                <a:solidFill>
                  <a:srgbClr val="42515A"/>
                </a:solidFill>
                <a:effectLst/>
                <a:latin typeface="Georgia" panose="02040502050405020303" pitchFamily="18" charset="0"/>
              </a:rPr>
              <a:t> </a:t>
            </a:r>
            <a:r>
              <a:rPr lang="en-US" sz="1800" b="0" i="1" dirty="0" err="1">
                <a:solidFill>
                  <a:srgbClr val="42515A"/>
                </a:solidFill>
                <a:effectLst/>
                <a:latin typeface="Georgia" panose="02040502050405020303" pitchFamily="18" charset="0"/>
              </a:rPr>
              <a:t>Jordà</a:t>
            </a:r>
            <a:r>
              <a:rPr lang="en-US" sz="1800" b="0" i="1" dirty="0">
                <a:solidFill>
                  <a:srgbClr val="42515A"/>
                </a:solidFill>
                <a:effectLst/>
                <a:latin typeface="Georgia" panose="02040502050405020303" pitchFamily="18" charset="0"/>
              </a:rPr>
              <a:t>, Celeste Liu, Fernanda </a:t>
            </a:r>
            <a:r>
              <a:rPr lang="en-US" sz="1800" b="0" i="1" dirty="0" err="1">
                <a:solidFill>
                  <a:srgbClr val="42515A"/>
                </a:solidFill>
                <a:effectLst/>
                <a:latin typeface="Georgia" panose="02040502050405020303" pitchFamily="18" charset="0"/>
              </a:rPr>
              <a:t>Nechio</a:t>
            </a:r>
            <a:r>
              <a:rPr lang="en-US" sz="1800" b="0" i="1" dirty="0">
                <a:solidFill>
                  <a:srgbClr val="42515A"/>
                </a:solidFill>
                <a:effectLst/>
                <a:latin typeface="Georgia" panose="02040502050405020303" pitchFamily="18" charset="0"/>
              </a:rPr>
              <a:t>, and Fabián Rivera-Reyes</a:t>
            </a:r>
          </a:p>
          <a:p>
            <a:pPr>
              <a:defRPr/>
            </a:pPr>
            <a:r>
              <a:rPr lang="en-US" sz="1800" dirty="0">
                <a:solidFill>
                  <a:srgbClr val="42515A"/>
                </a:solidFill>
                <a:latin typeface="Georgia" panose="02040502050405020303" pitchFamily="18" charset="0"/>
              </a:rPr>
              <a:t>Analyzing conditions since the pandemic shows that, in the recent environment of elevated inflation and low unemployment, wages have become much more sensitive to expected price inflation than in the past. </a:t>
            </a:r>
            <a:endParaRPr lang="en-US" sz="1800" b="0" dirty="0">
              <a:solidFill>
                <a:srgbClr val="42515A"/>
              </a:solidFill>
              <a:effectLst/>
              <a:latin typeface="Georgia" panose="02040502050405020303" pitchFamily="18" charset="0"/>
            </a:endParaRPr>
          </a:p>
        </p:txBody>
      </p:sp>
    </p:spTree>
    <p:extLst>
      <p:ext uri="{BB962C8B-B14F-4D97-AF65-F5344CB8AC3E}">
        <p14:creationId xmlns:p14="http://schemas.microsoft.com/office/powerpoint/2010/main" val="4230959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14BC0-C2BD-234C-07C2-1AC89E9E2782}"/>
              </a:ext>
            </a:extLst>
          </p:cNvPr>
          <p:cNvSpPr>
            <a:spLocks noGrp="1"/>
          </p:cNvSpPr>
          <p:nvPr>
            <p:ph type="title"/>
          </p:nvPr>
        </p:nvSpPr>
        <p:spPr>
          <a:xfrm>
            <a:off x="709246" y="329957"/>
            <a:ext cx="10515600" cy="514106"/>
          </a:xfrm>
        </p:spPr>
        <p:txBody>
          <a:bodyPr>
            <a:noAutofit/>
          </a:bodyPr>
          <a:lstStyle/>
          <a:p>
            <a:r>
              <a:rPr kumimoji="0" lang="en-US" sz="3200" b="1" i="0" u="none" strike="noStrike" kern="1200" cap="none" spc="0" normalizeH="0" baseline="0" noProof="0" dirty="0">
                <a:ln>
                  <a:noFill/>
                </a:ln>
                <a:solidFill>
                  <a:prstClr val="black"/>
                </a:solidFill>
                <a:effectLst/>
                <a:uLnTx/>
                <a:uFillTx/>
                <a:latin typeface="Calibri Light" panose="020F0302020204030204"/>
                <a:ea typeface="+mj-ea"/>
                <a:cs typeface="+mj-cs"/>
              </a:rPr>
              <a:t>Why is Inflation so High?</a:t>
            </a:r>
            <a:endParaRPr lang="en-US" sz="3200" dirty="0"/>
          </a:p>
        </p:txBody>
      </p:sp>
      <p:sp>
        <p:nvSpPr>
          <p:cNvPr id="3" name="Content Placeholder 2">
            <a:extLst>
              <a:ext uri="{FF2B5EF4-FFF2-40B4-BE49-F238E27FC236}">
                <a16:creationId xmlns:a16="http://schemas.microsoft.com/office/drawing/2014/main" id="{99DB7A25-0935-1588-95B4-9FECCBC6F57E}"/>
              </a:ext>
            </a:extLst>
          </p:cNvPr>
          <p:cNvSpPr>
            <a:spLocks noGrp="1"/>
          </p:cNvSpPr>
          <p:nvPr>
            <p:ph idx="1"/>
          </p:nvPr>
        </p:nvSpPr>
        <p:spPr>
          <a:xfrm>
            <a:off x="709246" y="1051902"/>
            <a:ext cx="10515600" cy="4351338"/>
          </a:xfrm>
        </p:spPr>
        <p:txBody>
          <a:bodyPr>
            <a:normAutofit fontScale="92500" lnSpcReduction="20000"/>
          </a:bodyPr>
          <a:lstStyle/>
          <a:p>
            <a:r>
              <a:rPr lang="en-US" dirty="0"/>
              <a:t>Low and stable inflation expectations are not a guaranty that inflation will stay low—big enough shocks can change the dynamic</a:t>
            </a:r>
          </a:p>
          <a:p>
            <a:r>
              <a:rPr lang="en-US" dirty="0"/>
              <a:t>The combination of large policy support with a restricted set of things to spend money on during the pandemic made consumers less price sensitive (demand)</a:t>
            </a:r>
          </a:p>
          <a:p>
            <a:r>
              <a:rPr lang="en-US" dirty="0"/>
              <a:t>Disrupted and strained global supply chains added to input cost pressures (supply) Are we in a world of permanently more frictions from geopolitical fragmentation and climate change or will operational efficiency improve?</a:t>
            </a:r>
          </a:p>
          <a:p>
            <a:r>
              <a:rPr lang="en-US" dirty="0"/>
              <a:t>Now a strong labor market is generating higher wage growth as people seek to restore purchasing power (changed behavior)</a:t>
            </a:r>
          </a:p>
          <a:p>
            <a:r>
              <a:rPr lang="en-US" dirty="0"/>
              <a:t>The unknown is whether we can change behavior back to a low and stable inflation environment without a recession</a:t>
            </a:r>
          </a:p>
        </p:txBody>
      </p:sp>
    </p:spTree>
    <p:extLst>
      <p:ext uri="{BB962C8B-B14F-4D97-AF65-F5344CB8AC3E}">
        <p14:creationId xmlns:p14="http://schemas.microsoft.com/office/powerpoint/2010/main" val="3894129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F1A4B7B-069D-AA2D-914E-D3E7A68B5C9B}"/>
              </a:ext>
            </a:extLst>
          </p:cNvPr>
          <p:cNvPicPr>
            <a:picLocks noChangeAspect="1"/>
          </p:cNvPicPr>
          <p:nvPr/>
        </p:nvPicPr>
        <p:blipFill>
          <a:blip r:embed="rId2"/>
          <a:stretch>
            <a:fillRect/>
          </a:stretch>
        </p:blipFill>
        <p:spPr>
          <a:xfrm>
            <a:off x="493913" y="304799"/>
            <a:ext cx="3696900" cy="6201509"/>
          </a:xfrm>
          <a:prstGeom prst="rect">
            <a:avLst/>
          </a:prstGeom>
        </p:spPr>
      </p:pic>
      <p:pic>
        <p:nvPicPr>
          <p:cNvPr id="7" name="Picture 6">
            <a:extLst>
              <a:ext uri="{FF2B5EF4-FFF2-40B4-BE49-F238E27FC236}">
                <a16:creationId xmlns:a16="http://schemas.microsoft.com/office/drawing/2014/main" id="{A539550E-0621-F332-621C-DE1F01B02BC1}"/>
              </a:ext>
            </a:extLst>
          </p:cNvPr>
          <p:cNvPicPr>
            <a:picLocks noChangeAspect="1"/>
          </p:cNvPicPr>
          <p:nvPr/>
        </p:nvPicPr>
        <p:blipFill>
          <a:blip r:embed="rId3"/>
          <a:stretch>
            <a:fillRect/>
          </a:stretch>
        </p:blipFill>
        <p:spPr>
          <a:xfrm>
            <a:off x="5038683" y="211014"/>
            <a:ext cx="2378578" cy="6646985"/>
          </a:xfrm>
          <a:prstGeom prst="rect">
            <a:avLst/>
          </a:prstGeom>
        </p:spPr>
      </p:pic>
      <p:pic>
        <p:nvPicPr>
          <p:cNvPr id="9" name="Picture 8">
            <a:extLst>
              <a:ext uri="{FF2B5EF4-FFF2-40B4-BE49-F238E27FC236}">
                <a16:creationId xmlns:a16="http://schemas.microsoft.com/office/drawing/2014/main" id="{A1010758-9071-1EF9-D1EC-A3A78E433B29}"/>
              </a:ext>
            </a:extLst>
          </p:cNvPr>
          <p:cNvPicPr>
            <a:picLocks noChangeAspect="1"/>
          </p:cNvPicPr>
          <p:nvPr/>
        </p:nvPicPr>
        <p:blipFill>
          <a:blip r:embed="rId4"/>
          <a:stretch>
            <a:fillRect/>
          </a:stretch>
        </p:blipFill>
        <p:spPr>
          <a:xfrm>
            <a:off x="8379596" y="211014"/>
            <a:ext cx="2655496" cy="6646986"/>
          </a:xfrm>
          <a:prstGeom prst="rect">
            <a:avLst/>
          </a:prstGeom>
        </p:spPr>
      </p:pic>
    </p:spTree>
    <p:extLst>
      <p:ext uri="{BB962C8B-B14F-4D97-AF65-F5344CB8AC3E}">
        <p14:creationId xmlns:p14="http://schemas.microsoft.com/office/powerpoint/2010/main" val="1904803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2A18D-92F0-4FEF-8CC7-AA7D8A9F140A}"/>
              </a:ext>
            </a:extLst>
          </p:cNvPr>
          <p:cNvSpPr>
            <a:spLocks noGrp="1"/>
          </p:cNvSpPr>
          <p:nvPr>
            <p:ph type="title"/>
          </p:nvPr>
        </p:nvSpPr>
        <p:spPr>
          <a:xfrm>
            <a:off x="350195" y="258594"/>
            <a:ext cx="10515600" cy="510364"/>
          </a:xfrm>
        </p:spPr>
        <p:txBody>
          <a:bodyPr>
            <a:normAutofit fontScale="90000"/>
          </a:bodyPr>
          <a:lstStyle/>
          <a:p>
            <a:r>
              <a:rPr lang="en-US" sz="4000" dirty="0"/>
              <a:t>What’s Up With Inflation?</a:t>
            </a:r>
          </a:p>
        </p:txBody>
      </p:sp>
      <p:pic>
        <p:nvPicPr>
          <p:cNvPr id="14" name="Picture 13">
            <a:extLst>
              <a:ext uri="{FF2B5EF4-FFF2-40B4-BE49-F238E27FC236}">
                <a16:creationId xmlns:a16="http://schemas.microsoft.com/office/drawing/2014/main" id="{9699F24E-7696-C887-265E-5CC689CB3234}"/>
              </a:ext>
            </a:extLst>
          </p:cNvPr>
          <p:cNvPicPr preferRelativeResize="0">
            <a:picLocks/>
          </p:cNvPicPr>
          <p:nvPr/>
        </p:nvPicPr>
        <p:blipFill>
          <a:blip r:embed="rId2"/>
          <a:stretch>
            <a:fillRect/>
          </a:stretch>
        </p:blipFill>
        <p:spPr>
          <a:xfrm>
            <a:off x="1981200" y="841679"/>
            <a:ext cx="8229600" cy="5029200"/>
          </a:xfrm>
          <a:prstGeom prst="rect">
            <a:avLst/>
          </a:prstGeom>
        </p:spPr>
      </p:pic>
      <p:sp>
        <p:nvSpPr>
          <p:cNvPr id="15" name="TextBox 14">
            <a:extLst>
              <a:ext uri="{FF2B5EF4-FFF2-40B4-BE49-F238E27FC236}">
                <a16:creationId xmlns:a16="http://schemas.microsoft.com/office/drawing/2014/main" id="{7F906AC4-5B9D-0139-E409-5DAA762CF2D4}"/>
              </a:ext>
            </a:extLst>
          </p:cNvPr>
          <p:cNvSpPr txBox="1"/>
          <p:nvPr/>
        </p:nvSpPr>
        <p:spPr>
          <a:xfrm>
            <a:off x="402366" y="5943600"/>
            <a:ext cx="11387268" cy="769441"/>
          </a:xfrm>
          <a:prstGeom prst="rect">
            <a:avLst/>
          </a:prstGeom>
          <a:noFill/>
        </p:spPr>
        <p:txBody>
          <a:bodyPr wrap="square" rtlCol="0">
            <a:spAutoFit/>
          </a:bodyPr>
          <a:lstStyle/>
          <a:p>
            <a:r>
              <a:rPr lang="en-US" sz="2200" dirty="0"/>
              <a:t>Consumer inflation is running at 8.2% on an annual basis, 6.4% over the past 6 months and 2.0% over the past 3-months. We have seen the highest inflation in 40 years, why?</a:t>
            </a:r>
          </a:p>
        </p:txBody>
      </p:sp>
    </p:spTree>
    <p:extLst>
      <p:ext uri="{BB962C8B-B14F-4D97-AF65-F5344CB8AC3E}">
        <p14:creationId xmlns:p14="http://schemas.microsoft.com/office/powerpoint/2010/main" val="4221409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2A18D-92F0-4FEF-8CC7-AA7D8A9F140A}"/>
              </a:ext>
            </a:extLst>
          </p:cNvPr>
          <p:cNvSpPr>
            <a:spLocks noGrp="1"/>
          </p:cNvSpPr>
          <p:nvPr>
            <p:ph type="title"/>
          </p:nvPr>
        </p:nvSpPr>
        <p:spPr>
          <a:xfrm>
            <a:off x="350195" y="258594"/>
            <a:ext cx="10515600" cy="510364"/>
          </a:xfrm>
        </p:spPr>
        <p:txBody>
          <a:bodyPr>
            <a:normAutofit fontScale="90000"/>
          </a:bodyPr>
          <a:lstStyle/>
          <a:p>
            <a:r>
              <a:rPr lang="en-US" sz="4000" dirty="0"/>
              <a:t>What causes inflation?</a:t>
            </a:r>
          </a:p>
        </p:txBody>
      </p:sp>
      <p:sp>
        <p:nvSpPr>
          <p:cNvPr id="7" name="TextBox 6">
            <a:extLst>
              <a:ext uri="{FF2B5EF4-FFF2-40B4-BE49-F238E27FC236}">
                <a16:creationId xmlns:a16="http://schemas.microsoft.com/office/drawing/2014/main" id="{E61D6DAE-346E-41D9-90F8-F0607B7C2427}"/>
              </a:ext>
            </a:extLst>
          </p:cNvPr>
          <p:cNvSpPr txBox="1"/>
          <p:nvPr/>
        </p:nvSpPr>
        <p:spPr>
          <a:xfrm>
            <a:off x="287548" y="730048"/>
            <a:ext cx="11904452" cy="923330"/>
          </a:xfrm>
          <a:prstGeom prst="rect">
            <a:avLst/>
          </a:prstGeom>
          <a:noFill/>
        </p:spPr>
        <p:txBody>
          <a:bodyPr wrap="square" rtlCol="0">
            <a:spAutoFit/>
          </a:bodyPr>
          <a:lstStyle/>
          <a:p>
            <a:pPr>
              <a:spcAft>
                <a:spcPts val="1200"/>
              </a:spcAft>
            </a:pPr>
            <a:r>
              <a:rPr lang="en-US" sz="2200" dirty="0"/>
              <a:t>Inflation is the hardest macroeconomic variable to understand and forecast</a:t>
            </a:r>
          </a:p>
          <a:p>
            <a:r>
              <a:rPr lang="en-US" sz="2200" dirty="0"/>
              <a:t>The Quantity Theory of Money: MV=PQ            if there is a lot of money creation there will be inflation</a:t>
            </a:r>
          </a:p>
        </p:txBody>
      </p:sp>
      <p:sp>
        <p:nvSpPr>
          <p:cNvPr id="3" name="Arrow: Right 2">
            <a:extLst>
              <a:ext uri="{FF2B5EF4-FFF2-40B4-BE49-F238E27FC236}">
                <a16:creationId xmlns:a16="http://schemas.microsoft.com/office/drawing/2014/main" id="{7A50D639-6180-202D-F54E-5001C50C56BF}"/>
              </a:ext>
            </a:extLst>
          </p:cNvPr>
          <p:cNvSpPr/>
          <p:nvPr/>
        </p:nvSpPr>
        <p:spPr>
          <a:xfrm>
            <a:off x="4986673" y="1254794"/>
            <a:ext cx="515815" cy="3985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527A95B3-4C56-77A6-B534-D4A474E8F4B1}"/>
              </a:ext>
            </a:extLst>
          </p:cNvPr>
          <p:cNvPicPr preferRelativeResize="0">
            <a:picLocks/>
          </p:cNvPicPr>
          <p:nvPr/>
        </p:nvPicPr>
        <p:blipFill>
          <a:blip r:embed="rId2"/>
          <a:stretch>
            <a:fillRect/>
          </a:stretch>
        </p:blipFill>
        <p:spPr>
          <a:xfrm>
            <a:off x="287548" y="1862514"/>
            <a:ext cx="5943600" cy="4572000"/>
          </a:xfrm>
          <a:prstGeom prst="rect">
            <a:avLst/>
          </a:prstGeom>
        </p:spPr>
      </p:pic>
      <p:pic>
        <p:nvPicPr>
          <p:cNvPr id="12" name="Picture 11">
            <a:extLst>
              <a:ext uri="{FF2B5EF4-FFF2-40B4-BE49-F238E27FC236}">
                <a16:creationId xmlns:a16="http://schemas.microsoft.com/office/drawing/2014/main" id="{E234E86F-8A96-ECD2-E35C-ECB900759E47}"/>
              </a:ext>
            </a:extLst>
          </p:cNvPr>
          <p:cNvPicPr preferRelativeResize="0">
            <a:picLocks/>
          </p:cNvPicPr>
          <p:nvPr/>
        </p:nvPicPr>
        <p:blipFill>
          <a:blip r:embed="rId3"/>
          <a:stretch>
            <a:fillRect/>
          </a:stretch>
        </p:blipFill>
        <p:spPr>
          <a:xfrm>
            <a:off x="6096000" y="1862514"/>
            <a:ext cx="5943600" cy="4572000"/>
          </a:xfrm>
          <a:prstGeom prst="rect">
            <a:avLst/>
          </a:prstGeom>
        </p:spPr>
      </p:pic>
    </p:spTree>
    <p:extLst>
      <p:ext uri="{BB962C8B-B14F-4D97-AF65-F5344CB8AC3E}">
        <p14:creationId xmlns:p14="http://schemas.microsoft.com/office/powerpoint/2010/main" val="3066677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2A18D-92F0-4FEF-8CC7-AA7D8A9F140A}"/>
              </a:ext>
            </a:extLst>
          </p:cNvPr>
          <p:cNvSpPr>
            <a:spLocks noGrp="1"/>
          </p:cNvSpPr>
          <p:nvPr>
            <p:ph type="title"/>
          </p:nvPr>
        </p:nvSpPr>
        <p:spPr>
          <a:xfrm>
            <a:off x="350195" y="258594"/>
            <a:ext cx="10515600" cy="510364"/>
          </a:xfrm>
        </p:spPr>
        <p:txBody>
          <a:bodyPr>
            <a:normAutofit fontScale="90000"/>
          </a:bodyPr>
          <a:lstStyle/>
          <a:p>
            <a:r>
              <a:rPr lang="en-US" sz="4000" dirty="0"/>
              <a:t>What causes inflation?</a:t>
            </a:r>
          </a:p>
        </p:txBody>
      </p:sp>
      <p:sp>
        <p:nvSpPr>
          <p:cNvPr id="7" name="TextBox 6">
            <a:extLst>
              <a:ext uri="{FF2B5EF4-FFF2-40B4-BE49-F238E27FC236}">
                <a16:creationId xmlns:a16="http://schemas.microsoft.com/office/drawing/2014/main" id="{E61D6DAE-346E-41D9-90F8-F0607B7C2427}"/>
              </a:ext>
            </a:extLst>
          </p:cNvPr>
          <p:cNvSpPr txBox="1"/>
          <p:nvPr/>
        </p:nvSpPr>
        <p:spPr>
          <a:xfrm>
            <a:off x="287548" y="730048"/>
            <a:ext cx="11904452" cy="1169551"/>
          </a:xfrm>
          <a:prstGeom prst="rect">
            <a:avLst/>
          </a:prstGeom>
          <a:noFill/>
        </p:spPr>
        <p:txBody>
          <a:bodyPr wrap="square" rtlCol="0">
            <a:spAutoFit/>
          </a:bodyPr>
          <a:lstStyle/>
          <a:p>
            <a:r>
              <a:rPr lang="en-US" sz="2200" dirty="0"/>
              <a:t>New Keynesian: </a:t>
            </a:r>
            <a:r>
              <a:rPr lang="en-US" sz="2400" dirty="0"/>
              <a:t>If there is an output Gap meaning the economy is growing above its longer run capacity it will cause inflation and vice versa</a:t>
            </a:r>
          </a:p>
          <a:p>
            <a:endParaRPr lang="en-US" sz="2200" dirty="0"/>
          </a:p>
        </p:txBody>
      </p:sp>
      <p:pic>
        <p:nvPicPr>
          <p:cNvPr id="5" name="Picture 4">
            <a:extLst>
              <a:ext uri="{FF2B5EF4-FFF2-40B4-BE49-F238E27FC236}">
                <a16:creationId xmlns:a16="http://schemas.microsoft.com/office/drawing/2014/main" id="{6B4ADF7A-AAFF-9BF2-0AFB-428E158A832E}"/>
              </a:ext>
            </a:extLst>
          </p:cNvPr>
          <p:cNvPicPr preferRelativeResize="0">
            <a:picLocks/>
          </p:cNvPicPr>
          <p:nvPr/>
        </p:nvPicPr>
        <p:blipFill>
          <a:blip r:embed="rId2"/>
          <a:stretch>
            <a:fillRect/>
          </a:stretch>
        </p:blipFill>
        <p:spPr>
          <a:xfrm>
            <a:off x="219974" y="1679054"/>
            <a:ext cx="5943600" cy="4572000"/>
          </a:xfrm>
          <a:prstGeom prst="rect">
            <a:avLst/>
          </a:prstGeom>
        </p:spPr>
      </p:pic>
      <p:pic>
        <p:nvPicPr>
          <p:cNvPr id="11" name="Picture 10">
            <a:extLst>
              <a:ext uri="{FF2B5EF4-FFF2-40B4-BE49-F238E27FC236}">
                <a16:creationId xmlns:a16="http://schemas.microsoft.com/office/drawing/2014/main" id="{33F3F933-9EC6-C771-0DAF-35EDE88FECD9}"/>
              </a:ext>
            </a:extLst>
          </p:cNvPr>
          <p:cNvPicPr preferRelativeResize="0">
            <a:picLocks/>
          </p:cNvPicPr>
          <p:nvPr/>
        </p:nvPicPr>
        <p:blipFill>
          <a:blip r:embed="rId3"/>
          <a:stretch>
            <a:fillRect/>
          </a:stretch>
        </p:blipFill>
        <p:spPr>
          <a:xfrm>
            <a:off x="6096000" y="1679054"/>
            <a:ext cx="5943600" cy="4572000"/>
          </a:xfrm>
          <a:prstGeom prst="rect">
            <a:avLst/>
          </a:prstGeom>
        </p:spPr>
      </p:pic>
    </p:spTree>
    <p:extLst>
      <p:ext uri="{BB962C8B-B14F-4D97-AF65-F5344CB8AC3E}">
        <p14:creationId xmlns:p14="http://schemas.microsoft.com/office/powerpoint/2010/main" val="35884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4AD6-DF55-4ED1-8AEC-84CBB822E918}"/>
              </a:ext>
            </a:extLst>
          </p:cNvPr>
          <p:cNvSpPr>
            <a:spLocks noGrp="1"/>
          </p:cNvSpPr>
          <p:nvPr>
            <p:ph type="title"/>
          </p:nvPr>
        </p:nvSpPr>
        <p:spPr>
          <a:xfrm>
            <a:off x="314418" y="246428"/>
            <a:ext cx="10515600" cy="630072"/>
          </a:xfrm>
        </p:spPr>
        <p:txBody>
          <a:bodyPr>
            <a:normAutofit/>
          </a:bodyPr>
          <a:lstStyle/>
          <a:p>
            <a:r>
              <a:rPr lang="en-US" sz="3200" b="1" dirty="0"/>
              <a:t>The Role of Inflation Expectations</a:t>
            </a:r>
          </a:p>
        </p:txBody>
      </p:sp>
      <p:sp>
        <p:nvSpPr>
          <p:cNvPr id="3" name="TextBox 2">
            <a:extLst>
              <a:ext uri="{FF2B5EF4-FFF2-40B4-BE49-F238E27FC236}">
                <a16:creationId xmlns:a16="http://schemas.microsoft.com/office/drawing/2014/main" id="{5856CE1C-6479-492F-9E95-6F2A84B7D453}"/>
              </a:ext>
            </a:extLst>
          </p:cNvPr>
          <p:cNvSpPr txBox="1"/>
          <p:nvPr/>
        </p:nvSpPr>
        <p:spPr>
          <a:xfrm>
            <a:off x="402366" y="5503577"/>
            <a:ext cx="11387268" cy="1107996"/>
          </a:xfrm>
          <a:prstGeom prst="rect">
            <a:avLst/>
          </a:prstGeom>
          <a:noFill/>
        </p:spPr>
        <p:txBody>
          <a:bodyPr wrap="square" rtlCol="0">
            <a:spAutoFit/>
          </a:bodyPr>
          <a:lstStyle/>
          <a:p>
            <a:r>
              <a:rPr lang="en-US" sz="2200" dirty="0"/>
              <a:t>The 1970s taught economists that there is a role for psychology in reinforcing high or low inflation. People may expect high/low inflation based on actual experience—central bankers have come to interpret low and stable inflation expectations is as an indication of central bank credibility </a:t>
            </a:r>
          </a:p>
        </p:txBody>
      </p:sp>
      <p:pic>
        <p:nvPicPr>
          <p:cNvPr id="8" name="Content Placeholder 7">
            <a:extLst>
              <a:ext uri="{FF2B5EF4-FFF2-40B4-BE49-F238E27FC236}">
                <a16:creationId xmlns:a16="http://schemas.microsoft.com/office/drawing/2014/main" id="{009A95C4-22D0-8C90-DDF7-C82590A13FF4}"/>
              </a:ext>
            </a:extLst>
          </p:cNvPr>
          <p:cNvPicPr>
            <a:picLocks noGrp="1" noChangeAspect="1"/>
          </p:cNvPicPr>
          <p:nvPr>
            <p:ph idx="1"/>
          </p:nvPr>
        </p:nvPicPr>
        <p:blipFill>
          <a:blip r:embed="rId2"/>
          <a:stretch>
            <a:fillRect/>
          </a:stretch>
        </p:blipFill>
        <p:spPr>
          <a:xfrm>
            <a:off x="2527423" y="876499"/>
            <a:ext cx="7137154" cy="4423084"/>
          </a:xfrm>
        </p:spPr>
      </p:pic>
    </p:spTree>
    <p:extLst>
      <p:ext uri="{BB962C8B-B14F-4D97-AF65-F5344CB8AC3E}">
        <p14:creationId xmlns:p14="http://schemas.microsoft.com/office/powerpoint/2010/main" val="3988930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4AD6-DF55-4ED1-8AEC-84CBB822E918}"/>
              </a:ext>
            </a:extLst>
          </p:cNvPr>
          <p:cNvSpPr>
            <a:spLocks noGrp="1"/>
          </p:cNvSpPr>
          <p:nvPr>
            <p:ph type="title"/>
          </p:nvPr>
        </p:nvSpPr>
        <p:spPr>
          <a:xfrm>
            <a:off x="314418" y="246427"/>
            <a:ext cx="10515600" cy="641883"/>
          </a:xfrm>
        </p:spPr>
        <p:txBody>
          <a:bodyPr>
            <a:normAutofit/>
          </a:bodyPr>
          <a:lstStyle/>
          <a:p>
            <a:r>
              <a:rPr lang="en-US" sz="3200" b="1" dirty="0"/>
              <a:t>Then There was a Global Pandemic…</a:t>
            </a:r>
          </a:p>
        </p:txBody>
      </p:sp>
      <p:sp>
        <p:nvSpPr>
          <p:cNvPr id="3" name="TextBox 2">
            <a:extLst>
              <a:ext uri="{FF2B5EF4-FFF2-40B4-BE49-F238E27FC236}">
                <a16:creationId xmlns:a16="http://schemas.microsoft.com/office/drawing/2014/main" id="{5856CE1C-6479-492F-9E95-6F2A84B7D453}"/>
              </a:ext>
            </a:extLst>
          </p:cNvPr>
          <p:cNvSpPr txBox="1"/>
          <p:nvPr/>
        </p:nvSpPr>
        <p:spPr>
          <a:xfrm>
            <a:off x="544902" y="5503577"/>
            <a:ext cx="11102196" cy="1107996"/>
          </a:xfrm>
          <a:prstGeom prst="rect">
            <a:avLst/>
          </a:prstGeom>
          <a:noFill/>
        </p:spPr>
        <p:txBody>
          <a:bodyPr wrap="square" rtlCol="0">
            <a:spAutoFit/>
          </a:bodyPr>
          <a:lstStyle/>
          <a:p>
            <a:r>
              <a:rPr lang="en-US" sz="2200" dirty="0"/>
              <a:t>After decades of shifting spending to services, consumers wanted goods at a time when the process of producing and shipping those goods was disrupted by COVID related shutdowns. After decades of ever more efficient global supply chains, they became snarled and expensive</a:t>
            </a:r>
          </a:p>
        </p:txBody>
      </p:sp>
      <p:pic>
        <p:nvPicPr>
          <p:cNvPr id="8" name="Picture 7">
            <a:extLst>
              <a:ext uri="{FF2B5EF4-FFF2-40B4-BE49-F238E27FC236}">
                <a16:creationId xmlns:a16="http://schemas.microsoft.com/office/drawing/2014/main" id="{9145D22B-CD2B-4088-254E-B34401BF342F}"/>
              </a:ext>
            </a:extLst>
          </p:cNvPr>
          <p:cNvPicPr preferRelativeResize="0">
            <a:picLocks/>
          </p:cNvPicPr>
          <p:nvPr/>
        </p:nvPicPr>
        <p:blipFill>
          <a:blip r:embed="rId2"/>
          <a:stretch>
            <a:fillRect/>
          </a:stretch>
        </p:blipFill>
        <p:spPr>
          <a:xfrm>
            <a:off x="314418" y="678447"/>
            <a:ext cx="5943600" cy="4572000"/>
          </a:xfrm>
          <a:prstGeom prst="rect">
            <a:avLst/>
          </a:prstGeom>
        </p:spPr>
      </p:pic>
      <p:pic>
        <p:nvPicPr>
          <p:cNvPr id="10" name="Picture 9">
            <a:extLst>
              <a:ext uri="{FF2B5EF4-FFF2-40B4-BE49-F238E27FC236}">
                <a16:creationId xmlns:a16="http://schemas.microsoft.com/office/drawing/2014/main" id="{EFA6EF19-A71F-5778-40EE-12053A25D65B}"/>
              </a:ext>
            </a:extLst>
          </p:cNvPr>
          <p:cNvPicPr preferRelativeResize="0">
            <a:picLocks/>
          </p:cNvPicPr>
          <p:nvPr/>
        </p:nvPicPr>
        <p:blipFill>
          <a:blip r:embed="rId3"/>
          <a:stretch>
            <a:fillRect/>
          </a:stretch>
        </p:blipFill>
        <p:spPr>
          <a:xfrm>
            <a:off x="6096000" y="805012"/>
            <a:ext cx="5943600" cy="4572000"/>
          </a:xfrm>
          <a:prstGeom prst="rect">
            <a:avLst/>
          </a:prstGeom>
        </p:spPr>
      </p:pic>
    </p:spTree>
    <p:extLst>
      <p:ext uri="{BB962C8B-B14F-4D97-AF65-F5344CB8AC3E}">
        <p14:creationId xmlns:p14="http://schemas.microsoft.com/office/powerpoint/2010/main" val="2508393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4AD6-DF55-4ED1-8AEC-84CBB822E918}"/>
              </a:ext>
            </a:extLst>
          </p:cNvPr>
          <p:cNvSpPr>
            <a:spLocks noGrp="1"/>
          </p:cNvSpPr>
          <p:nvPr>
            <p:ph type="title"/>
          </p:nvPr>
        </p:nvSpPr>
        <p:spPr>
          <a:xfrm>
            <a:off x="314418" y="246427"/>
            <a:ext cx="10515600" cy="641883"/>
          </a:xfrm>
        </p:spPr>
        <p:txBody>
          <a:bodyPr>
            <a:normAutofit/>
          </a:bodyPr>
          <a:lstStyle/>
          <a:p>
            <a:r>
              <a:rPr lang="en-US" sz="3200" b="1" dirty="0"/>
              <a:t>Inflation is Global Part I</a:t>
            </a:r>
          </a:p>
        </p:txBody>
      </p:sp>
      <p:pic>
        <p:nvPicPr>
          <p:cNvPr id="5" name="Picture 4">
            <a:extLst>
              <a:ext uri="{FF2B5EF4-FFF2-40B4-BE49-F238E27FC236}">
                <a16:creationId xmlns:a16="http://schemas.microsoft.com/office/drawing/2014/main" id="{982E887F-AC08-914F-2060-954569453D47}"/>
              </a:ext>
            </a:extLst>
          </p:cNvPr>
          <p:cNvPicPr preferRelativeResize="0">
            <a:picLocks/>
          </p:cNvPicPr>
          <p:nvPr/>
        </p:nvPicPr>
        <p:blipFill>
          <a:blip r:embed="rId2"/>
          <a:stretch>
            <a:fillRect/>
          </a:stretch>
        </p:blipFill>
        <p:spPr>
          <a:xfrm>
            <a:off x="1066800" y="888310"/>
            <a:ext cx="10058400" cy="5486400"/>
          </a:xfrm>
          <a:prstGeom prst="rect">
            <a:avLst/>
          </a:prstGeom>
        </p:spPr>
      </p:pic>
    </p:spTree>
    <p:extLst>
      <p:ext uri="{BB962C8B-B14F-4D97-AF65-F5344CB8AC3E}">
        <p14:creationId xmlns:p14="http://schemas.microsoft.com/office/powerpoint/2010/main" val="1984308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4AD6-DF55-4ED1-8AEC-84CBB822E918}"/>
              </a:ext>
            </a:extLst>
          </p:cNvPr>
          <p:cNvSpPr>
            <a:spLocks noGrp="1"/>
          </p:cNvSpPr>
          <p:nvPr>
            <p:ph type="title"/>
          </p:nvPr>
        </p:nvSpPr>
        <p:spPr>
          <a:xfrm>
            <a:off x="314418" y="246427"/>
            <a:ext cx="10515600" cy="641883"/>
          </a:xfrm>
        </p:spPr>
        <p:txBody>
          <a:bodyPr>
            <a:normAutofit/>
          </a:bodyPr>
          <a:lstStyle/>
          <a:p>
            <a:r>
              <a:rPr lang="en-US" sz="3200" b="1" dirty="0"/>
              <a:t>Research is Proving Useful</a:t>
            </a:r>
          </a:p>
        </p:txBody>
      </p:sp>
      <p:pic>
        <p:nvPicPr>
          <p:cNvPr id="4" name="Picture 3">
            <a:extLst>
              <a:ext uri="{FF2B5EF4-FFF2-40B4-BE49-F238E27FC236}">
                <a16:creationId xmlns:a16="http://schemas.microsoft.com/office/drawing/2014/main" id="{59898480-1EDD-2B4F-496C-EFC431DC2A90}"/>
              </a:ext>
            </a:extLst>
          </p:cNvPr>
          <p:cNvPicPr>
            <a:picLocks noChangeAspect="1"/>
          </p:cNvPicPr>
          <p:nvPr/>
        </p:nvPicPr>
        <p:blipFill>
          <a:blip r:embed="rId2"/>
          <a:stretch>
            <a:fillRect/>
          </a:stretch>
        </p:blipFill>
        <p:spPr>
          <a:xfrm>
            <a:off x="874281" y="1044085"/>
            <a:ext cx="10443438" cy="5005021"/>
          </a:xfrm>
          <a:prstGeom prst="rect">
            <a:avLst/>
          </a:prstGeom>
        </p:spPr>
      </p:pic>
    </p:spTree>
    <p:extLst>
      <p:ext uri="{BB962C8B-B14F-4D97-AF65-F5344CB8AC3E}">
        <p14:creationId xmlns:p14="http://schemas.microsoft.com/office/powerpoint/2010/main" val="1065903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4AD6-DF55-4ED1-8AEC-84CBB822E918}"/>
              </a:ext>
            </a:extLst>
          </p:cNvPr>
          <p:cNvSpPr>
            <a:spLocks noGrp="1"/>
          </p:cNvSpPr>
          <p:nvPr>
            <p:ph type="title"/>
          </p:nvPr>
        </p:nvSpPr>
        <p:spPr>
          <a:xfrm>
            <a:off x="314418" y="246427"/>
            <a:ext cx="10515600" cy="641883"/>
          </a:xfrm>
        </p:spPr>
        <p:txBody>
          <a:bodyPr>
            <a:normAutofit/>
          </a:bodyPr>
          <a:lstStyle/>
          <a:p>
            <a:r>
              <a:rPr lang="en-US" sz="3200" b="1" dirty="0"/>
              <a:t>Inflation is Global Part II</a:t>
            </a:r>
          </a:p>
        </p:txBody>
      </p:sp>
      <p:pic>
        <p:nvPicPr>
          <p:cNvPr id="4" name="Picture 3">
            <a:extLst>
              <a:ext uri="{FF2B5EF4-FFF2-40B4-BE49-F238E27FC236}">
                <a16:creationId xmlns:a16="http://schemas.microsoft.com/office/drawing/2014/main" id="{C01D4D5B-7066-4AC1-F4B8-31AD6F443293}"/>
              </a:ext>
            </a:extLst>
          </p:cNvPr>
          <p:cNvPicPr preferRelativeResize="0">
            <a:picLocks/>
          </p:cNvPicPr>
          <p:nvPr/>
        </p:nvPicPr>
        <p:blipFill>
          <a:blip r:embed="rId2"/>
          <a:stretch>
            <a:fillRect/>
          </a:stretch>
        </p:blipFill>
        <p:spPr>
          <a:xfrm>
            <a:off x="1000218" y="888310"/>
            <a:ext cx="9144000" cy="5486400"/>
          </a:xfrm>
          <a:prstGeom prst="rect">
            <a:avLst/>
          </a:prstGeom>
        </p:spPr>
      </p:pic>
    </p:spTree>
    <p:extLst>
      <p:ext uri="{BB962C8B-B14F-4D97-AF65-F5344CB8AC3E}">
        <p14:creationId xmlns:p14="http://schemas.microsoft.com/office/powerpoint/2010/main" val="3102875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E865F5F4715D46AE29A46953EEDE56" ma:contentTypeVersion="16" ma:contentTypeDescription="Create a new document." ma:contentTypeScope="" ma:versionID="77d31699dbdc20df83523359ee801eb9">
  <xsd:schema xmlns:xsd="http://www.w3.org/2001/XMLSchema" xmlns:xs="http://www.w3.org/2001/XMLSchema" xmlns:p="http://schemas.microsoft.com/office/2006/metadata/properties" xmlns:ns1="http://schemas.microsoft.com/sharepoint/v3" xmlns:ns2="d3862995-f371-4f14-bf94-931bec0278ec" xmlns:ns3="d7d2a651-4b17-4c19-92c3-11c982972fa9" xmlns:ns4="d64264fa-5603-4e4e-a2f4-32f4724a08c4" targetNamespace="http://schemas.microsoft.com/office/2006/metadata/properties" ma:root="true" ma:fieldsID="934b9ef136524bf1245f02b624108340" ns1:_="" ns2:_="" ns3:_="" ns4:_="">
    <xsd:import namespace="http://schemas.microsoft.com/sharepoint/v3"/>
    <xsd:import namespace="d3862995-f371-4f14-bf94-931bec0278ec"/>
    <xsd:import namespace="d7d2a651-4b17-4c19-92c3-11c982972fa9"/>
    <xsd:import namespace="d64264fa-5603-4e4e-a2f4-32f4724a08c4"/>
    <xsd:element name="properties">
      <xsd:complexType>
        <xsd:sequence>
          <xsd:element name="documentManagement">
            <xsd:complexType>
              <xsd:all>
                <xsd:element ref="ns2:MediaServiceMetadata" minOccurs="0"/>
                <xsd:element ref="ns2:MediaServiceFastMetadata" minOccurs="0"/>
                <xsd:element ref="ns1:_ip_UnifiedCompliancePolicyProperties" minOccurs="0"/>
                <xsd:element ref="ns1:_ip_UnifiedCompliancePolicyUIAction" minOccurs="0"/>
                <xsd:element ref="ns2:MediaServiceDateTaken" minOccurs="0"/>
                <xsd:element ref="ns2:MediaServiceLocation" minOccurs="0"/>
                <xsd:element ref="ns2:MediaServiceGenerationTime" minOccurs="0"/>
                <xsd:element ref="ns2:MediaServiceEventHashCode" minOccurs="0"/>
                <xsd:element ref="ns2:MediaServiceAutoTags" minOccurs="0"/>
                <xsd:element ref="ns2:MediaServiceOCR" minOccurs="0"/>
                <xsd:element ref="ns3:SharedWithUsers" minOccurs="0"/>
                <xsd:element ref="ns3:SharedWithDetails"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3862995-f371-4f14-bf94-931bec0278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b94cc3ae-357c-4eb4-84e8-520ab3b4f5d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7d2a651-4b17-4c19-92c3-11c982972fa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64264fa-5603-4e4e-a2f4-32f4724a08c4"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9d0936a8-554f-49cd-8c2f-bc4ed110de66}" ma:internalName="TaxCatchAll" ma:showField="CatchAllData" ma:web="d7d2a651-4b17-4c19-92c3-11c982972fa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d3862995-f371-4f14-bf94-931bec0278ec">
      <Terms xmlns="http://schemas.microsoft.com/office/infopath/2007/PartnerControls"/>
    </lcf76f155ced4ddcb4097134ff3c332f>
    <TaxCatchAll xmlns="d64264fa-5603-4e4e-a2f4-32f4724a08c4"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783BBB20-4FEC-4563-AA74-D09531196985}"/>
</file>

<file path=customXml/itemProps2.xml><?xml version="1.0" encoding="utf-8"?>
<ds:datastoreItem xmlns:ds="http://schemas.openxmlformats.org/officeDocument/2006/customXml" ds:itemID="{43F757FF-4821-4BBD-978A-A9267805F9C8}"/>
</file>

<file path=customXml/itemProps3.xml><?xml version="1.0" encoding="utf-8"?>
<ds:datastoreItem xmlns:ds="http://schemas.openxmlformats.org/officeDocument/2006/customXml" ds:itemID="{9873A838-F9F5-449D-871D-601855E31ECA}"/>
</file>

<file path=docProps/app.xml><?xml version="1.0" encoding="utf-8"?>
<Properties xmlns="http://schemas.openxmlformats.org/officeDocument/2006/extended-properties" xmlns:vt="http://schemas.openxmlformats.org/officeDocument/2006/docPropsVTypes">
  <TotalTime>1090</TotalTime>
  <Words>593</Words>
  <Application>Microsoft Office PowerPoint</Application>
  <PresentationFormat>Widescreen</PresentationFormat>
  <Paragraphs>39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Georgia</vt:lpstr>
      <vt:lpstr>Roboto Condensed</vt:lpstr>
      <vt:lpstr>Office Theme</vt:lpstr>
      <vt:lpstr>Understanding Inflation Through Research</vt:lpstr>
      <vt:lpstr>What’s Up With Inflation?</vt:lpstr>
      <vt:lpstr>What causes inflation?</vt:lpstr>
      <vt:lpstr>What causes inflation?</vt:lpstr>
      <vt:lpstr>The Role of Inflation Expectations</vt:lpstr>
      <vt:lpstr>Then There was a Global Pandemic…</vt:lpstr>
      <vt:lpstr>Inflation is Global Part I</vt:lpstr>
      <vt:lpstr>Research is Proving Useful</vt:lpstr>
      <vt:lpstr>Inflation is Global Part II</vt:lpstr>
      <vt:lpstr>Understanding Inflation Dynamics Through Research</vt:lpstr>
      <vt:lpstr>Why is Inflation so High?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Camila Coronado</dc:creator>
  <cp:lastModifiedBy>Camila Coronado</cp:lastModifiedBy>
  <cp:revision>11</cp:revision>
  <dcterms:created xsi:type="dcterms:W3CDTF">2022-10-18T22:16:04Z</dcterms:created>
  <dcterms:modified xsi:type="dcterms:W3CDTF">2022-10-20T14:35:27Z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0x010100CFE865F5F4715D46AE29A46953EEDE56</vt:lpwstr>
  </property>
</Properties>
</file>