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2" r:id="rId3"/>
    <p:sldId id="301" r:id="rId4"/>
    <p:sldId id="290" r:id="rId5"/>
    <p:sldId id="292" r:id="rId6"/>
    <p:sldId id="293" r:id="rId7"/>
    <p:sldId id="307" r:id="rId8"/>
    <p:sldId id="298" r:id="rId9"/>
    <p:sldId id="299" r:id="rId10"/>
    <p:sldId id="300" r:id="rId11"/>
    <p:sldId id="272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74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2B141-A6BC-4E48-93D8-2056BCD487C4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4331B-A59D-424A-8D8F-65B8D17046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2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29E1-4A12-4842-9ECE-F7CE96E87697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EF940-8883-4778-A059-10084A73D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F940-8883-4778-A059-10084A73DC1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2780451-FB9A-49A9-8BBA-238DC729562F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6459E6-1DA2-4FE6-8B89-7642BDAB9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95400"/>
            <a:ext cx="6172200" cy="2133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Nutrition, Food Access and Social Behavior in a Low-Income Minority Neighborhood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486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Caitlin </a:t>
            </a:r>
            <a:r>
              <a:rPr lang="en-US" dirty="0" err="1" smtClean="0"/>
              <a:t>McKillop</a:t>
            </a:r>
            <a:r>
              <a:rPr lang="en-US" baseline="30000" dirty="0" err="1" smtClean="0"/>
              <a:t>a</a:t>
            </a:r>
            <a:endParaRPr lang="en-US" baseline="30000" dirty="0" smtClean="0"/>
          </a:p>
          <a:p>
            <a:pPr algn="ctr"/>
            <a:r>
              <a:rPr lang="en-US" sz="2000" dirty="0" smtClean="0"/>
              <a:t>Tammy </a:t>
            </a:r>
            <a:r>
              <a:rPr lang="en-US" sz="2000" dirty="0" err="1" smtClean="0"/>
              <a:t>Leonard</a:t>
            </a:r>
            <a:r>
              <a:rPr lang="en-US" sz="2000" baseline="30000" dirty="0" err="1" smtClean="0"/>
              <a:t>a</a:t>
            </a:r>
            <a:r>
              <a:rPr lang="en-US" sz="2000" dirty="0" smtClean="0"/>
              <a:t>,</a:t>
            </a:r>
            <a:r>
              <a:rPr lang="en-US" sz="2000" baseline="30000" dirty="0" smtClean="0"/>
              <a:t> </a:t>
            </a:r>
            <a:r>
              <a:rPr lang="en-US" sz="2000" dirty="0" err="1" smtClean="0"/>
              <a:t>Kerem</a:t>
            </a:r>
            <a:r>
              <a:rPr lang="en-US" sz="2000" dirty="0" smtClean="0"/>
              <a:t> </a:t>
            </a:r>
            <a:r>
              <a:rPr lang="en-US" sz="2000" dirty="0" err="1" smtClean="0"/>
              <a:t>Shuval</a:t>
            </a:r>
            <a:r>
              <a:rPr lang="en-US" sz="2000" baseline="30000" dirty="0" err="1" smtClean="0"/>
              <a:t>b</a:t>
            </a:r>
            <a:r>
              <a:rPr lang="en-US" sz="2000" dirty="0" smtClean="0"/>
              <a:t>, </a:t>
            </a:r>
            <a:r>
              <a:rPr lang="en-US" sz="2000" dirty="0" err="1" smtClean="0"/>
              <a:t>JoAnn</a:t>
            </a:r>
            <a:r>
              <a:rPr lang="en-US" sz="2000" dirty="0" smtClean="0"/>
              <a:t> </a:t>
            </a:r>
            <a:r>
              <a:rPr lang="en-US" sz="2000" dirty="0" err="1" smtClean="0"/>
              <a:t>Carson</a:t>
            </a:r>
            <a:r>
              <a:rPr lang="en-US" sz="2000" baseline="30000" dirty="0" err="1" smtClean="0"/>
              <a:t>c,d</a:t>
            </a:r>
            <a:endParaRPr lang="en-US" sz="20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19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aseline="30000" dirty="0" smtClean="0"/>
              <a:t>a</a:t>
            </a:r>
            <a:r>
              <a:rPr lang="en-US" sz="900" dirty="0" smtClean="0"/>
              <a:t> University of Texas at Dallas, School of Economic, Political and Policy Sciences, Economics Department, Dallas, Texas</a:t>
            </a:r>
          </a:p>
          <a:p>
            <a:r>
              <a:rPr lang="en-US" sz="900" baseline="30000" dirty="0" smtClean="0"/>
              <a:t>B</a:t>
            </a:r>
            <a:r>
              <a:rPr lang="en-US" sz="900" dirty="0" smtClean="0"/>
              <a:t> Department of Clinical Nutrition, The University of Texas Southwestern Medical Center, Dallas, Texas</a:t>
            </a:r>
          </a:p>
          <a:p>
            <a:r>
              <a:rPr lang="en-US" sz="900" baseline="30000" dirty="0" smtClean="0"/>
              <a:t>c</a:t>
            </a:r>
            <a:r>
              <a:rPr lang="en-US" sz="900" dirty="0" smtClean="0"/>
              <a:t> University of Texas Health Science Center at Houston, School of Public Health, Dallas Campus, Dallas, Texas</a:t>
            </a:r>
          </a:p>
          <a:p>
            <a:r>
              <a:rPr lang="en-US" sz="900" baseline="30000" dirty="0" smtClean="0"/>
              <a:t>d</a:t>
            </a:r>
            <a:r>
              <a:rPr lang="en-US" sz="900" dirty="0" smtClean="0"/>
              <a:t> Department of Clinical Sciences, Harold C. Simmons Cancer Center, The University of Texas Southwestern Medical Center, Dallas, Texas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en-US" sz="2600" dirty="0" smtClean="0"/>
          </a:p>
          <a:p>
            <a:pPr indent="0">
              <a:buNone/>
            </a:pPr>
            <a:r>
              <a:rPr lang="en-US" sz="2400" dirty="0" smtClean="0"/>
              <a:t>In addition to highlighting the need to incorporate the </a:t>
            </a:r>
            <a:r>
              <a:rPr lang="en-US" sz="2400" b="1" dirty="0" smtClean="0"/>
              <a:t>dual role that non-profit and commercial sources likely play </a:t>
            </a:r>
            <a:r>
              <a:rPr lang="en-US" sz="2400" dirty="0" smtClean="0"/>
              <a:t>in healthy food sourcing, our results suggest the importance of considering </a:t>
            </a:r>
            <a:r>
              <a:rPr lang="en-US" sz="2400" b="1" dirty="0" smtClean="0"/>
              <a:t>neighborhood social dynamics </a:t>
            </a:r>
            <a:r>
              <a:rPr lang="en-US" sz="2400" dirty="0" smtClean="0"/>
              <a:t>when designing policy and interventions to more successfully modify nutrition behavior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Importance of Good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75187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sz="2400" b="1" dirty="0" smtClean="0"/>
              <a:t>The Facts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Poor nutrition linked to an increased risk of obesity, cancer and cardiovascular disease</a:t>
            </a:r>
          </a:p>
          <a:p>
            <a:r>
              <a:rPr lang="en-US" sz="1800" dirty="0" smtClean="0"/>
              <a:t>Two out of every three adults in the US were obese or overweight in 2010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75187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sz="2400" b="1" dirty="0" smtClean="0"/>
              <a:t>The Group Trends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Higher prevalence of obesity among minorities and low-income households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Low SES individuals are more likely to live in neighborhoods with a lower occurrence of healthy food alternatives</a:t>
            </a:r>
          </a:p>
          <a:p>
            <a:r>
              <a:rPr lang="en-US" sz="1600" dirty="0" smtClean="0"/>
              <a:t>Clustering of high BMI or obese individuals across space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86200"/>
            <a:ext cx="2790825" cy="96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495800"/>
            <a:ext cx="2543175" cy="190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876800"/>
            <a:ext cx="2895600" cy="16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Research Landscape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A significant amount of attention has been given to studying the dietary implications of living in a </a:t>
            </a:r>
            <a:r>
              <a:rPr lang="en-US" u="sng" dirty="0" smtClean="0"/>
              <a:t>food desert</a:t>
            </a:r>
            <a:r>
              <a:rPr lang="en-US" dirty="0" smtClean="0"/>
              <a:t>, or a neighborhood where healthy, affordable food is difficult to obtain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However, the literature suggests that access to healthy foods alone is not a main cause of poor nutrition</a:t>
            </a:r>
          </a:p>
          <a:p>
            <a:pPr>
              <a:buNone/>
            </a:pP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Recent studies suggest the presence and significance of </a:t>
            </a:r>
            <a:r>
              <a:rPr lang="en-US" u="sng" dirty="0" smtClean="0"/>
              <a:t>peer effects</a:t>
            </a:r>
            <a:r>
              <a:rPr lang="en-US" dirty="0" smtClean="0"/>
              <a:t> in nutrition outcomes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Being part of social group where other members recently gained weight might influence an individual to adopt similar behaviors</a:t>
            </a:r>
            <a:endParaRPr lang="en-US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Research Question</a:t>
            </a:r>
            <a:r>
              <a:rPr lang="en-US" sz="3600" cap="none" dirty="0" smtClean="0"/>
              <a:t/>
            </a:r>
            <a:br>
              <a:rPr lang="en-US" sz="3600" cap="none" dirty="0" smtClean="0"/>
            </a:br>
            <a:r>
              <a:rPr lang="en-US" sz="2400" cap="none" dirty="0" smtClean="0"/>
              <a:t>Purpose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7512"/>
          </a:xfrm>
        </p:spPr>
        <p:txBody>
          <a:bodyPr/>
          <a:lstStyle/>
          <a:p>
            <a:pPr indent="0">
              <a:buNone/>
            </a:pPr>
            <a:r>
              <a:rPr lang="en-US" sz="2600" dirty="0" smtClean="0"/>
              <a:t>To examine the dual role of the social and physical environment as they relate to the eating behaviors of individuals living in a low-income minority neighborhood that is classified as a food desert</a:t>
            </a:r>
          </a:p>
          <a:p>
            <a:pPr indent="0">
              <a:buNone/>
            </a:pPr>
            <a:endParaRPr lang="en-US" sz="2600" dirty="0"/>
          </a:p>
        </p:txBody>
      </p:sp>
      <p:pic>
        <p:nvPicPr>
          <p:cNvPr id="4" name="Picture 2" descr="http://medanth.wikispaces.com/file/view/FoodDesert1.png/325632746/FoodDesert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962400"/>
            <a:ext cx="4286250" cy="2581276"/>
          </a:xfrm>
          <a:prstGeom prst="rect">
            <a:avLst/>
          </a:prstGeom>
          <a:noFill/>
        </p:spPr>
      </p:pic>
      <p:pic>
        <p:nvPicPr>
          <p:cNvPr id="5" name="Picture 2" descr="C:\Users\Caitlin\AppData\Local\Temp\bbq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962400"/>
            <a:ext cx="3436294" cy="226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sz="3600" dirty="0" smtClean="0"/>
              <a:t>NCI Multifactor Screener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sz="2400" cap="none" dirty="0" smtClean="0"/>
              <a:t>Data Measures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Pyramid servings of Fruits &amp; Vegetables (excluding French fries)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Percent of energy from Fat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Grams of Fiber consumed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8229600" cy="180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429000"/>
            <a:ext cx="8077200" cy="15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772400" cy="1066800"/>
          </a:xfrm>
        </p:spPr>
        <p:txBody>
          <a:bodyPr>
            <a:noAutofit/>
          </a:bodyPr>
          <a:lstStyle/>
          <a:p>
            <a:r>
              <a:rPr lang="en-US" sz="3400" dirty="0" smtClean="0"/>
              <a:t>Measuring the Influence of Food Consumption Determinants</a:t>
            </a:r>
            <a:endParaRPr lang="en-US" sz="34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219200" y="3767137"/>
          <a:ext cx="60960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Equation" r:id="rId4" imgW="1701720" imgH="203040" progId="Equation.3">
                  <p:embed/>
                </p:oleObj>
              </mc:Choice>
              <mc:Fallback>
                <p:oleObj name="Equation" r:id="rId4" imgW="1701720" imgH="20304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67137"/>
                        <a:ext cx="6096000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371600" y="44958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52972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Food Consumption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667000" y="28956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00200" y="2249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Consumption </a:t>
            </a:r>
          </a:p>
          <a:p>
            <a:pPr algn="ctr"/>
            <a:r>
              <a:rPr lang="en-US" dirty="0" smtClean="0"/>
              <a:t>of Peers</a:t>
            </a:r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 rot="16200000">
            <a:off x="2590800" y="3352800"/>
            <a:ext cx="152400" cy="762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038600" y="44958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52972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Individual Characteristics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105400" y="28956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14800" y="2209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Social Network Characteristics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248400" y="44958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57800" y="5257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Degree of Access to Food Options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Results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471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US" sz="3100" b="1" dirty="0" smtClean="0"/>
              <a:t>Perceptions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Individuals who perceived food sources in a food desert neighborhood as adequate consumed an average of 4.5% more calories from fat per day</a:t>
            </a:r>
          </a:p>
          <a:p>
            <a:pPr>
              <a:spcAft>
                <a:spcPts val="600"/>
              </a:spcAft>
              <a:buNone/>
            </a:pPr>
            <a:r>
              <a:rPr lang="en-US" sz="3100" b="1" dirty="0" smtClean="0"/>
              <a:t>Network Characteristics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Individuals with friends who exercised ate an extra 1/3 additional serving of vegetables per day</a:t>
            </a:r>
          </a:p>
          <a:p>
            <a:pPr>
              <a:spcAft>
                <a:spcPts val="600"/>
              </a:spcAft>
              <a:buNone/>
            </a:pPr>
            <a:r>
              <a:rPr lang="en-US" sz="3100" b="1" dirty="0" smtClean="0"/>
              <a:t>Geographic Peers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Individuals whose social contacts also resided in the same food desert environment consumed on average 7.5% more calories from fat per day</a:t>
            </a:r>
          </a:p>
          <a:p>
            <a:pPr>
              <a:spcAft>
                <a:spcPts val="600"/>
              </a:spcAft>
              <a:buNone/>
            </a:pPr>
            <a:r>
              <a:rPr lang="en-US" sz="3100" b="1" dirty="0" smtClean="0"/>
              <a:t>Access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While living closer to fresh food sources or food pantries was related to increased fruit &amp; vegetable consumption, both effects disappeared entirely when peer effects were added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However, respondents living closer to fast food sources still incorporated fewer fruits &amp; vegetables into their diet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Significance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/>
              <a:t>Despite recent studies suggesting that access may not be a factor in dietary decisions, we find that it does play a role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¼ mile closer to a pantry: Increase in daily fruit &amp; vegetable consumption by ¼ serving</a:t>
            </a:r>
          </a:p>
          <a:p>
            <a:pPr lvl="1"/>
            <a:endParaRPr lang="en-US" sz="1900" dirty="0" smtClean="0">
              <a:solidFill>
                <a:schemeClr val="tx1"/>
              </a:solidFill>
            </a:endParaRPr>
          </a:p>
          <a:p>
            <a:pPr lvl="1">
              <a:spcAft>
                <a:spcPts val="18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¼ mile closer to a fast food restaurant: Decrease in daily fruit &amp; vegetable consumption by ¼ serving</a:t>
            </a:r>
          </a:p>
          <a:p>
            <a:pPr>
              <a:spcAft>
                <a:spcPts val="1200"/>
              </a:spcAft>
            </a:pPr>
            <a:r>
              <a:rPr lang="en-US" sz="2200" b="1" dirty="0" smtClean="0"/>
              <a:t>Perhaps chain grocery stores (usual focus when considering access) should not be of prime importance</a:t>
            </a:r>
          </a:p>
          <a:p>
            <a:pPr lvl="1">
              <a:spcAft>
                <a:spcPts val="12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Dual existence of commercial and charitable food sources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Targeting transmission of social norms through peer networks to improve attitudes and behaviors towards consuming healthier foods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7724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Policy and Intervention Design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51054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Dual role of proximity and social influences in determining diet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Reciprocal relationship between people and place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Marketing and education campaigns can be designed to address:</a:t>
            </a:r>
          </a:p>
          <a:p>
            <a:pPr lvl="1"/>
            <a:r>
              <a:rPr lang="en-US" dirty="0" smtClean="0"/>
              <a:t>Dietary norms</a:t>
            </a:r>
          </a:p>
          <a:p>
            <a:pPr lvl="1"/>
            <a:r>
              <a:rPr lang="en-US" dirty="0" smtClean="0"/>
              <a:t>Types of food provided by non-profit agencies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Peer behaviors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Access improvement should be undertaken with a broad view of what constitutes access to healthy foods for populations most impacted by access-related challenges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Consideration of non-traditional food access points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1173</TotalTime>
  <Words>643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Urban</vt:lpstr>
      <vt:lpstr>Equation</vt:lpstr>
      <vt:lpstr>Nutrition, Food Access and Social Behavior in a Low-Income Minority Neighborhood</vt:lpstr>
      <vt:lpstr>The Importance of Good Nutrition</vt:lpstr>
      <vt:lpstr>The Research Landscape</vt:lpstr>
      <vt:lpstr>Research Question Purpose</vt:lpstr>
      <vt:lpstr>NCI Multifactor Screener Data Measures</vt:lpstr>
      <vt:lpstr>Measuring the Influence of Food Consumption Determinants</vt:lpstr>
      <vt:lpstr>Results</vt:lpstr>
      <vt:lpstr>Significance</vt:lpstr>
      <vt:lpstr>Policy and Intervention Design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Nutrition, Food Access and Social Behavior in a Low-Income Minority Neighborhood</dc:title>
  <dc:creator>Caitlin</dc:creator>
  <cp:lastModifiedBy>Anne L Coursey</cp:lastModifiedBy>
  <cp:revision>216</cp:revision>
  <dcterms:created xsi:type="dcterms:W3CDTF">2012-04-23T00:26:27Z</dcterms:created>
  <dcterms:modified xsi:type="dcterms:W3CDTF">2012-12-28T20:14:18Z</dcterms:modified>
</cp:coreProperties>
</file>