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notesSlides/notesSlide1.xml" ContentType="application/vnd.openxmlformats-officedocument.presentationml.notesSlide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notesSlides/notesSlide2.xml" ContentType="application/vnd.openxmlformats-officedocument.presentationml.notesSlide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41"/>
  </p:notesMasterIdLst>
  <p:sldIdLst>
    <p:sldId id="260" r:id="rId2"/>
    <p:sldId id="292" r:id="rId3"/>
    <p:sldId id="293" r:id="rId4"/>
    <p:sldId id="261" r:id="rId5"/>
    <p:sldId id="324" r:id="rId6"/>
    <p:sldId id="325" r:id="rId7"/>
    <p:sldId id="326" r:id="rId8"/>
    <p:sldId id="327" r:id="rId9"/>
    <p:sldId id="328" r:id="rId10"/>
    <p:sldId id="329" r:id="rId11"/>
    <p:sldId id="330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94" r:id="rId22"/>
    <p:sldId id="296" r:id="rId23"/>
    <p:sldId id="273" r:id="rId24"/>
    <p:sldId id="274" r:id="rId25"/>
    <p:sldId id="275" r:id="rId26"/>
    <p:sldId id="300" r:id="rId27"/>
    <p:sldId id="310" r:id="rId28"/>
    <p:sldId id="277" r:id="rId29"/>
    <p:sldId id="331" r:id="rId30"/>
    <p:sldId id="322" r:id="rId31"/>
    <p:sldId id="332" r:id="rId32"/>
    <p:sldId id="280" r:id="rId33"/>
    <p:sldId id="316" r:id="rId34"/>
    <p:sldId id="317" r:id="rId35"/>
    <p:sldId id="288" r:id="rId36"/>
    <p:sldId id="289" r:id="rId37"/>
    <p:sldId id="290" r:id="rId38"/>
    <p:sldId id="291" r:id="rId39"/>
    <p:sldId id="299" r:id="rId4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3" autoAdjust="0"/>
    <p:restoredTop sz="94637" autoAdjust="0"/>
  </p:normalViewPr>
  <p:slideViewPr>
    <p:cSldViewPr snapToGrid="0" snapToObjects="1">
      <p:cViewPr varScale="1">
        <p:scale>
          <a:sx n="107" d="100"/>
          <a:sy n="107" d="100"/>
        </p:scale>
        <p:origin x="-1086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259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\\K1pvs405\K1405\PA\PAEDUCATION\Boot%20Camp\2010\2010%20Presentations_final\Handout%20docs\federal%20tax%20and%20rev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\\K1pvs405\K1405\PA\PAEDUCATION\Boot%20Camp\2010\2010%20Presentations_final\Handout%20docs\federal%20tax%20and%20rev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\\K1pvs405\K1405\PA\PAEDUCATION\Boot%20Camp\2010\2010%20Presentations\state%20and%20local%20taxes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\\K1pvs405\K1405\PA\PAEDUCATION\Boot%20Camp\2010\2010%20Presentations_final\Handout%20docs\state%20of%20texas%202008_2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\\K1pvs405\K1405\PA\PAEDUCATION\Boot%20Camp\2010\2010%20Presentations\state%20and%20local%20taxes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\\K1pvs405\K1405\PA\PAEDUCATION\Boot%20Camp\2010\2010%20Presentations_final\Handout%20docs\state%20of%20texas%202008_2.xlsx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\\K1pvs405\K1405\PA\PAEDUCATION\Boot%20Camp\2010\2010%20Presentations\state%20and%20local%20taxes.xlsx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\\K1pvs405\K1405\PA\PAEDUCATION\Boot%20Camp\2010\2010%20Presentations\state%20and%20local%20taxes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dLbls>
            <c:dLbl>
              <c:idx val="0"/>
              <c:spPr/>
              <c:txPr>
                <a:bodyPr/>
                <a:lstStyle/>
                <a:p>
                  <a:pPr>
                    <a:defRPr sz="2800"/>
                  </a:pPr>
                  <a:endParaRPr lang="en-US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2"/>
              <c:layout>
                <c:manualLayout>
                  <c:x val="0.19582142509964032"/>
                  <c:y val="-0.11207841207349091"/>
                </c:manualLayout>
              </c:layout>
              <c:spPr/>
              <c:txPr>
                <a:bodyPr/>
                <a:lstStyle/>
                <a:p>
                  <a:pPr>
                    <a:defRPr sz="2400"/>
                  </a:pPr>
                  <a:endParaRPr lang="en-US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</c:dLbl>
            <c:txPr>
              <a:bodyPr/>
              <a:lstStyle/>
              <a:p>
                <a:pPr>
                  <a:defRPr sz="1100"/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</c:dLbls>
          <c:cat>
            <c:strRef>
              <c:f>Sheet1!$A$51:$A$58</c:f>
              <c:strCache>
                <c:ptCount val="8"/>
                <c:pt idx="0">
                  <c:v>Individual income taxes</c:v>
                </c:pt>
                <c:pt idx="1">
                  <c:v>Corporation income taxes</c:v>
                </c:pt>
                <c:pt idx="2">
                  <c:v>Social insurance and retirement receipts</c:v>
                </c:pt>
                <c:pt idx="3">
                  <c:v>Excise taxes</c:v>
                </c:pt>
                <c:pt idx="4">
                  <c:v>Estate and gift taxes</c:v>
                </c:pt>
                <c:pt idx="5">
                  <c:v>Customs duties</c:v>
                </c:pt>
                <c:pt idx="6">
                  <c:v>Federal Reserve deposits of earnings</c:v>
                </c:pt>
                <c:pt idx="7">
                  <c:v>Other miscellaneous receipts</c:v>
                </c:pt>
              </c:strCache>
            </c:strRef>
          </c:cat>
          <c:val>
            <c:numRef>
              <c:f>Sheet1!$B$51:$B$58</c:f>
              <c:numCache>
                <c:formatCode>#,##0</c:formatCode>
                <c:ptCount val="8"/>
                <c:pt idx="0">
                  <c:v>915308</c:v>
                </c:pt>
                <c:pt idx="1">
                  <c:v>138229</c:v>
                </c:pt>
                <c:pt idx="2">
                  <c:v>890918</c:v>
                </c:pt>
                <c:pt idx="3">
                  <c:v>62484</c:v>
                </c:pt>
                <c:pt idx="4">
                  <c:v>23482</c:v>
                </c:pt>
                <c:pt idx="5">
                  <c:v>22454</c:v>
                </c:pt>
                <c:pt idx="6">
                  <c:v>34318</c:v>
                </c:pt>
                <c:pt idx="7">
                  <c:v>17420</c:v>
                </c:pt>
              </c:numCache>
            </c:numRef>
          </c:val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dLbls>
            <c:dLbl>
              <c:idx val="0"/>
              <c:spPr/>
              <c:txPr>
                <a:bodyPr/>
                <a:lstStyle/>
                <a:p>
                  <a:pPr>
                    <a:defRPr sz="3600"/>
                  </a:pPr>
                  <a:endParaRPr lang="en-US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1"/>
              <c:spPr/>
              <c:txPr>
                <a:bodyPr/>
                <a:lstStyle/>
                <a:p>
                  <a:pPr>
                    <a:defRPr sz="2000"/>
                  </a:pPr>
                  <a:endParaRPr lang="en-US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2"/>
              <c:spPr/>
              <c:txPr>
                <a:bodyPr/>
                <a:lstStyle/>
                <a:p>
                  <a:pPr>
                    <a:defRPr sz="1600"/>
                  </a:pPr>
                  <a:endParaRPr lang="en-US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</c:dLbl>
            <c:showLegendKey val="0"/>
            <c:showVal val="0"/>
            <c:showCatName val="1"/>
            <c:showSerName val="0"/>
            <c:showPercent val="1"/>
            <c:showBubbleSize val="0"/>
            <c:showLeaderLines val="1"/>
          </c:dLbls>
          <c:cat>
            <c:strRef>
              <c:f>Sheet1!$A$51:$A$55</c:f>
              <c:strCache>
                <c:ptCount val="5"/>
                <c:pt idx="0">
                  <c:v>Deficit</c:v>
                </c:pt>
                <c:pt idx="1">
                  <c:v>Individual income taxes</c:v>
                </c:pt>
                <c:pt idx="2">
                  <c:v>Social insurance and retirement receipts</c:v>
                </c:pt>
                <c:pt idx="3">
                  <c:v>Corporation income taxes</c:v>
                </c:pt>
                <c:pt idx="4">
                  <c:v>Other taxes and receipts</c:v>
                </c:pt>
              </c:strCache>
            </c:strRef>
          </c:cat>
          <c:val>
            <c:numRef>
              <c:f>Sheet1!$B$51:$B$55</c:f>
              <c:numCache>
                <c:formatCode>#,##0</c:formatCode>
                <c:ptCount val="5"/>
                <c:pt idx="0">
                  <c:v>1417121</c:v>
                </c:pt>
                <c:pt idx="1">
                  <c:v>915308</c:v>
                </c:pt>
                <c:pt idx="2">
                  <c:v>890918</c:v>
                </c:pt>
                <c:pt idx="3">
                  <c:v>138229</c:v>
                </c:pt>
                <c:pt idx="4">
                  <c:v>160158</c:v>
                </c:pt>
              </c:numCache>
            </c:numRef>
          </c:val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dLbls>
            <c:dLbl>
              <c:idx val="0"/>
              <c:spPr/>
              <c:txPr>
                <a:bodyPr/>
                <a:lstStyle/>
                <a:p>
                  <a:pPr>
                    <a:defRPr sz="2000"/>
                  </a:pPr>
                  <a:endParaRPr lang="en-US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1"/>
              <c:spPr/>
              <c:txPr>
                <a:bodyPr/>
                <a:lstStyle/>
                <a:p>
                  <a:pPr>
                    <a:defRPr sz="1800"/>
                  </a:pPr>
                  <a:endParaRPr lang="en-US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2"/>
              <c:spPr/>
              <c:txPr>
                <a:bodyPr/>
                <a:lstStyle/>
                <a:p>
                  <a:pPr>
                    <a:defRPr sz="1800"/>
                  </a:pPr>
                  <a:endParaRPr lang="en-US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3"/>
              <c:spPr/>
              <c:txPr>
                <a:bodyPr/>
                <a:lstStyle/>
                <a:p>
                  <a:pPr>
                    <a:defRPr sz="1400"/>
                  </a:pPr>
                  <a:endParaRPr lang="en-US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4"/>
              <c:spPr/>
              <c:txPr>
                <a:bodyPr/>
                <a:lstStyle/>
                <a:p>
                  <a:pPr>
                    <a:defRPr sz="1600"/>
                  </a:pPr>
                  <a:endParaRPr lang="en-US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5"/>
              <c:spPr/>
              <c:txPr>
                <a:bodyPr/>
                <a:lstStyle/>
                <a:p>
                  <a:pPr>
                    <a:defRPr sz="1100"/>
                  </a:pPr>
                  <a:endParaRPr lang="en-US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6"/>
              <c:spPr/>
              <c:txPr>
                <a:bodyPr/>
                <a:lstStyle/>
                <a:p>
                  <a:pPr>
                    <a:defRPr sz="1100"/>
                  </a:pPr>
                  <a:endParaRPr lang="en-US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7"/>
              <c:spPr/>
              <c:txPr>
                <a:bodyPr/>
                <a:lstStyle/>
                <a:p>
                  <a:pPr>
                    <a:defRPr sz="1100"/>
                  </a:pPr>
                  <a:endParaRPr lang="en-US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8"/>
              <c:spPr/>
              <c:txPr>
                <a:bodyPr/>
                <a:lstStyle/>
                <a:p>
                  <a:pPr>
                    <a:defRPr sz="1600"/>
                  </a:pPr>
                  <a:endParaRPr lang="en-US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</c:dLbl>
            <c:showLegendKey val="0"/>
            <c:showVal val="0"/>
            <c:showCatName val="1"/>
            <c:showSerName val="0"/>
            <c:showPercent val="1"/>
            <c:showBubbleSize val="0"/>
            <c:showLeaderLines val="1"/>
          </c:dLbls>
          <c:cat>
            <c:strRef>
              <c:f>Sheet1!$A$96:$A$104</c:f>
              <c:strCache>
                <c:ptCount val="9"/>
                <c:pt idx="0">
                  <c:v>Health and Human Services</c:v>
                </c:pt>
                <c:pt idx="1">
                  <c:v>Social Security Administration</c:v>
                </c:pt>
                <c:pt idx="2">
                  <c:v>Defense-Military</c:v>
                </c:pt>
                <c:pt idx="3">
                  <c:v>Interest on the public debt</c:v>
                </c:pt>
                <c:pt idx="4">
                  <c:v>Treasury</c:v>
                </c:pt>
                <c:pt idx="5">
                  <c:v>Labor</c:v>
                </c:pt>
                <c:pt idx="6">
                  <c:v>Agriculture</c:v>
                </c:pt>
                <c:pt idx="7">
                  <c:v>Veterans Affairs</c:v>
                </c:pt>
                <c:pt idx="8">
                  <c:v>Other</c:v>
                </c:pt>
              </c:strCache>
            </c:strRef>
          </c:cat>
          <c:val>
            <c:numRef>
              <c:f>Sheet1!$B$96:$B$104</c:f>
              <c:numCache>
                <c:formatCode>#,##0</c:formatCode>
                <c:ptCount val="9"/>
                <c:pt idx="0">
                  <c:v>796323</c:v>
                </c:pt>
                <c:pt idx="1">
                  <c:v>727549</c:v>
                </c:pt>
                <c:pt idx="2">
                  <c:v>636793</c:v>
                </c:pt>
                <c:pt idx="3">
                  <c:v>383365</c:v>
                </c:pt>
                <c:pt idx="4">
                  <c:v>319807</c:v>
                </c:pt>
                <c:pt idx="5">
                  <c:v>138156</c:v>
                </c:pt>
                <c:pt idx="6">
                  <c:v>114436</c:v>
                </c:pt>
                <c:pt idx="7">
                  <c:v>95490</c:v>
                </c:pt>
                <c:pt idx="8">
                  <c:v>584016</c:v>
                </c:pt>
              </c:numCache>
            </c:numRef>
          </c:val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dLbls>
            <c:dLbl>
              <c:idx val="0"/>
              <c:spPr/>
              <c:txPr>
                <a:bodyPr/>
                <a:lstStyle/>
                <a:p>
                  <a:pPr>
                    <a:defRPr sz="1600" b="1"/>
                  </a:pPr>
                  <a:endParaRPr lang="en-US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1"/>
              <c:spPr/>
              <c:txPr>
                <a:bodyPr/>
                <a:lstStyle/>
                <a:p>
                  <a:pPr>
                    <a:defRPr sz="1800" b="1"/>
                  </a:pPr>
                  <a:endParaRPr lang="en-US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3"/>
              <c:spPr/>
              <c:txPr>
                <a:bodyPr/>
                <a:lstStyle/>
                <a:p>
                  <a:pPr>
                    <a:defRPr sz="1800" b="1"/>
                  </a:pPr>
                  <a:endParaRPr lang="en-US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7"/>
              <c:spPr/>
              <c:txPr>
                <a:bodyPr/>
                <a:lstStyle/>
                <a:p>
                  <a:pPr>
                    <a:defRPr sz="1600" b="1"/>
                  </a:pPr>
                  <a:endParaRPr lang="en-US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8"/>
              <c:spPr/>
              <c:txPr>
                <a:bodyPr/>
                <a:lstStyle/>
                <a:p>
                  <a:pPr>
                    <a:defRPr sz="1800" b="1"/>
                  </a:pPr>
                  <a:endParaRPr lang="en-US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10"/>
              <c:layout>
                <c:manualLayout>
                  <c:x val="1.0626275882181405E-2"/>
                  <c:y val="-4.7212497151682749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11"/>
              <c:spPr/>
              <c:txPr>
                <a:bodyPr/>
                <a:lstStyle/>
                <a:p>
                  <a:pPr>
                    <a:defRPr sz="1600" b="1"/>
                  </a:pPr>
                  <a:endParaRPr lang="en-US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</c:dLbl>
            <c:txPr>
              <a:bodyPr/>
              <a:lstStyle/>
              <a:p>
                <a:pPr>
                  <a:defRPr sz="1100" b="1"/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0"/>
          </c:dLbls>
          <c:cat>
            <c:strRef>
              <c:f>'State 2006'!$A$1:$A$12</c:f>
              <c:strCache>
                <c:ptCount val="12"/>
                <c:pt idx="0">
                  <c:v>Borrowing </c:v>
                </c:pt>
                <c:pt idx="1">
                  <c:v>Sales taxes and gross receipts </c:v>
                </c:pt>
                <c:pt idx="2">
                  <c:v>Licenses</c:v>
                </c:pt>
                <c:pt idx="3">
                  <c:v>Individual income taxes</c:v>
                </c:pt>
                <c:pt idx="4">
                  <c:v>Corporate income taxes</c:v>
                </c:pt>
                <c:pt idx="5">
                  <c:v>Property taxes</c:v>
                </c:pt>
                <c:pt idx="6">
                  <c:v>Other taxes</c:v>
                </c:pt>
                <c:pt idx="7">
                  <c:v>Charges and miscellaneous</c:v>
                </c:pt>
                <c:pt idx="8">
                  <c:v>From federal government</c:v>
                </c:pt>
                <c:pt idx="9">
                  <c:v>From local governments </c:v>
                </c:pt>
                <c:pt idx="10">
                  <c:v>Utility revenue </c:v>
                </c:pt>
                <c:pt idx="11">
                  <c:v>Insurance trust revenue</c:v>
                </c:pt>
              </c:strCache>
            </c:strRef>
          </c:cat>
          <c:val>
            <c:numRef>
              <c:f>'State 2006'!$B$1:$B$12</c:f>
              <c:numCache>
                <c:formatCode>#,##0</c:formatCode>
                <c:ptCount val="12"/>
                <c:pt idx="0">
                  <c:v>133247</c:v>
                </c:pt>
                <c:pt idx="1">
                  <c:v>332972</c:v>
                </c:pt>
                <c:pt idx="2">
                  <c:v>45241</c:v>
                </c:pt>
                <c:pt idx="3">
                  <c:v>245883</c:v>
                </c:pt>
                <c:pt idx="4">
                  <c:v>47466</c:v>
                </c:pt>
                <c:pt idx="5">
                  <c:v>11794</c:v>
                </c:pt>
                <c:pt idx="6">
                  <c:v>27509</c:v>
                </c:pt>
                <c:pt idx="7">
                  <c:v>255369</c:v>
                </c:pt>
                <c:pt idx="8">
                  <c:v>397597</c:v>
                </c:pt>
                <c:pt idx="9">
                  <c:v>21546</c:v>
                </c:pt>
                <c:pt idx="10">
                  <c:v>15816</c:v>
                </c:pt>
                <c:pt idx="11">
                  <c:v>366586</c:v>
                </c:pt>
              </c:numCache>
            </c:numRef>
          </c:val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0"/>
        </c:dLbls>
        <c:firstSliceAng val="0"/>
      </c:pieChart>
    </c:plotArea>
    <c:plotVisOnly val="1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dLbls>
            <c:dLbl>
              <c:idx val="0"/>
              <c:spPr/>
              <c:txPr>
                <a:bodyPr/>
                <a:lstStyle/>
                <a:p>
                  <a:pPr>
                    <a:defRPr sz="2400"/>
                  </a:pPr>
                  <a:endParaRPr lang="en-US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2"/>
              <c:spPr/>
              <c:txPr>
                <a:bodyPr/>
                <a:lstStyle/>
                <a:p>
                  <a:pPr>
                    <a:defRPr sz="3600"/>
                  </a:pPr>
                  <a:endParaRPr lang="en-US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10"/>
              <c:spPr/>
              <c:txPr>
                <a:bodyPr/>
                <a:lstStyle/>
                <a:p>
                  <a:pPr>
                    <a:defRPr sz="2400"/>
                  </a:pPr>
                  <a:endParaRPr lang="en-US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</c:dLbl>
            <c:showLegendKey val="0"/>
            <c:showVal val="0"/>
            <c:showCatName val="1"/>
            <c:showSerName val="0"/>
            <c:showPercent val="1"/>
            <c:showBubbleSize val="0"/>
            <c:showLeaderLines val="1"/>
          </c:dLbls>
          <c:cat>
            <c:strRef>
              <c:f>Sheet1!$A$1:$A$11</c:f>
              <c:strCache>
                <c:ptCount val="11"/>
                <c:pt idx="0">
                  <c:v>Federal Government</c:v>
                </c:pt>
                <c:pt idx="1">
                  <c:v>Local governments</c:v>
                </c:pt>
                <c:pt idx="2">
                  <c:v>Sales taxes</c:v>
                </c:pt>
                <c:pt idx="3">
                  <c:v>Motor vehicle license   </c:v>
                </c:pt>
                <c:pt idx="4">
                  <c:v>Other taxes   </c:v>
                </c:pt>
                <c:pt idx="5">
                  <c:v>Higher education   </c:v>
                </c:pt>
                <c:pt idx="6">
                  <c:v>Hospitals   </c:v>
                </c:pt>
                <c:pt idx="7">
                  <c:v>Highways   </c:v>
                </c:pt>
                <c:pt idx="8">
                  <c:v>Interest earnings</c:v>
                </c:pt>
                <c:pt idx="9">
                  <c:v>Other general revenue   </c:v>
                </c:pt>
                <c:pt idx="10">
                  <c:v>Insurance trust revenue   </c:v>
                </c:pt>
              </c:strCache>
            </c:strRef>
          </c:cat>
          <c:val>
            <c:numRef>
              <c:f>Sheet1!$B$1:$B$11</c:f>
              <c:numCache>
                <c:formatCode>###,###,###,##0;\-#,###,###,##0;\-</c:formatCode>
                <c:ptCount val="11"/>
                <c:pt idx="0">
                  <c:v>27374244</c:v>
                </c:pt>
                <c:pt idx="1">
                  <c:v>903369</c:v>
                </c:pt>
                <c:pt idx="2">
                  <c:v>31811384</c:v>
                </c:pt>
                <c:pt idx="3">
                  <c:v>1433781</c:v>
                </c:pt>
                <c:pt idx="4">
                  <c:v>7069549</c:v>
                </c:pt>
                <c:pt idx="5">
                  <c:v>5871354</c:v>
                </c:pt>
                <c:pt idx="6">
                  <c:v>2882993</c:v>
                </c:pt>
                <c:pt idx="7">
                  <c:v>32010</c:v>
                </c:pt>
                <c:pt idx="8">
                  <c:v>3584859</c:v>
                </c:pt>
                <c:pt idx="9">
                  <c:v>7892641</c:v>
                </c:pt>
                <c:pt idx="10">
                  <c:v>25864545</c:v>
                </c:pt>
              </c:numCache>
            </c:numRef>
          </c:val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dLbls>
            <c:dLbl>
              <c:idx val="0"/>
              <c:spPr/>
              <c:txPr>
                <a:bodyPr/>
                <a:lstStyle/>
                <a:p>
                  <a:pPr>
                    <a:defRPr sz="2400"/>
                  </a:pPr>
                  <a:endParaRPr lang="en-US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1"/>
              <c:spPr/>
              <c:txPr>
                <a:bodyPr/>
                <a:lstStyle/>
                <a:p>
                  <a:pPr>
                    <a:defRPr sz="2800"/>
                  </a:pPr>
                  <a:endParaRPr lang="en-US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</c:dLbl>
            <c:showLegendKey val="0"/>
            <c:showVal val="0"/>
            <c:showCatName val="1"/>
            <c:showSerName val="0"/>
            <c:showPercent val="1"/>
            <c:showBubbleSize val="0"/>
            <c:showLeaderLines val="0"/>
          </c:dLbls>
          <c:cat>
            <c:strRef>
              <c:f>'State 2006'!$A$15:$A$26</c:f>
              <c:strCache>
                <c:ptCount val="12"/>
                <c:pt idx="0">
                  <c:v>Education</c:v>
                </c:pt>
                <c:pt idx="1">
                  <c:v>Public welfare </c:v>
                </c:pt>
                <c:pt idx="2">
                  <c:v>Health </c:v>
                </c:pt>
                <c:pt idx="3">
                  <c:v>Hospitals </c:v>
                </c:pt>
                <c:pt idx="4">
                  <c:v>Highways</c:v>
                </c:pt>
                <c:pt idx="5">
                  <c:v>Police protection </c:v>
                </c:pt>
                <c:pt idx="6">
                  <c:v>Corrections</c:v>
                </c:pt>
                <c:pt idx="7">
                  <c:v>Natural resources </c:v>
                </c:pt>
                <c:pt idx="8">
                  <c:v>Housing and community development </c:v>
                </c:pt>
                <c:pt idx="9">
                  <c:v>Other </c:v>
                </c:pt>
                <c:pt idx="10">
                  <c:v>Utility expenditure </c:v>
                </c:pt>
                <c:pt idx="11">
                  <c:v>Insurance trust expenditure</c:v>
                </c:pt>
              </c:strCache>
            </c:strRef>
          </c:cat>
          <c:val>
            <c:numRef>
              <c:f>'State 2006'!$B$15:$B$26</c:f>
              <c:numCache>
                <c:formatCode>#,##0</c:formatCode>
                <c:ptCount val="12"/>
                <c:pt idx="0">
                  <c:v>481877</c:v>
                </c:pt>
                <c:pt idx="1">
                  <c:v>378605</c:v>
                </c:pt>
                <c:pt idx="2">
                  <c:v>51121</c:v>
                </c:pt>
                <c:pt idx="3">
                  <c:v>44800</c:v>
                </c:pt>
                <c:pt idx="4">
                  <c:v>99519</c:v>
                </c:pt>
                <c:pt idx="5">
                  <c:v>12233</c:v>
                </c:pt>
                <c:pt idx="6">
                  <c:v>42720</c:v>
                </c:pt>
                <c:pt idx="7">
                  <c:v>20034</c:v>
                </c:pt>
                <c:pt idx="8">
                  <c:v>7918</c:v>
                </c:pt>
                <c:pt idx="9">
                  <c:v>208302</c:v>
                </c:pt>
                <c:pt idx="10">
                  <c:v>24904</c:v>
                </c:pt>
                <c:pt idx="11">
                  <c:v>175183</c:v>
                </c:pt>
              </c:numCache>
            </c:numRef>
          </c:val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0"/>
        </c:dLbls>
        <c:firstSliceAng val="0"/>
      </c:pieChart>
    </c:plotArea>
    <c:plotVisOnly val="1"/>
    <c:dispBlanksAs val="gap"/>
    <c:showDLblsOverMax val="0"/>
  </c:chart>
  <c:txPr>
    <a:bodyPr/>
    <a:lstStyle/>
    <a:p>
      <a:pPr>
        <a:defRPr sz="1100" b="1"/>
      </a:pPr>
      <a:endParaRPr lang="en-US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dLbls>
            <c:dLbl>
              <c:idx val="0"/>
              <c:spPr/>
              <c:txPr>
                <a:bodyPr/>
                <a:lstStyle/>
                <a:p>
                  <a:pPr>
                    <a:defRPr sz="2000"/>
                  </a:pPr>
                  <a:endParaRPr lang="en-US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1"/>
              <c:spPr/>
              <c:txPr>
                <a:bodyPr/>
                <a:lstStyle/>
                <a:p>
                  <a:pPr>
                    <a:defRPr sz="2000"/>
                  </a:pPr>
                  <a:endParaRPr lang="en-US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2"/>
              <c:spPr/>
              <c:txPr>
                <a:bodyPr/>
                <a:lstStyle/>
                <a:p>
                  <a:pPr>
                    <a:defRPr b="1">
                      <a:solidFill>
                        <a:srgbClr val="FF0000"/>
                      </a:solidFill>
                    </a:defRPr>
                  </a:pPr>
                  <a:endParaRPr lang="en-US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4"/>
              <c:spPr/>
              <c:txPr>
                <a:bodyPr/>
                <a:lstStyle/>
                <a:p>
                  <a:pPr>
                    <a:defRPr b="1">
                      <a:solidFill>
                        <a:srgbClr val="FF0000"/>
                      </a:solidFill>
                    </a:defRPr>
                  </a:pPr>
                  <a:endParaRPr lang="en-US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</c:dLbl>
            <c:showLegendKey val="0"/>
            <c:showVal val="0"/>
            <c:showCatName val="1"/>
            <c:showSerName val="0"/>
            <c:showPercent val="1"/>
            <c:showBubbleSize val="0"/>
            <c:showLeaderLines val="1"/>
          </c:dLbls>
          <c:cat>
            <c:strRef>
              <c:f>Sheet1!$E$28:$E$40</c:f>
              <c:strCache>
                <c:ptCount val="13"/>
                <c:pt idx="0">
                  <c:v>Social services and income maintenance</c:v>
                </c:pt>
                <c:pt idx="1">
                  <c:v>Higher education</c:v>
                </c:pt>
                <c:pt idx="2">
                  <c:v>Elementary &amp; secondary</c:v>
                </c:pt>
                <c:pt idx="3">
                  <c:v>Other education</c:v>
                </c:pt>
                <c:pt idx="4">
                  <c:v>Libraries</c:v>
                </c:pt>
                <c:pt idx="5">
                  <c:v>Insurance trust expenditure</c:v>
                </c:pt>
                <c:pt idx="6">
                  <c:v>Capital outlay</c:v>
                </c:pt>
                <c:pt idx="7">
                  <c:v>Highways</c:v>
                </c:pt>
                <c:pt idx="8">
                  <c:v>Public safety</c:v>
                </c:pt>
                <c:pt idx="9">
                  <c:v>Other and unallocable</c:v>
                </c:pt>
                <c:pt idx="10">
                  <c:v>Governmental administration</c:v>
                </c:pt>
                <c:pt idx="11">
                  <c:v>Environment and housing</c:v>
                </c:pt>
                <c:pt idx="12">
                  <c:v>Interest on general debt</c:v>
                </c:pt>
              </c:strCache>
            </c:strRef>
          </c:cat>
          <c:val>
            <c:numRef>
              <c:f>Sheet1!$F$28:$F$40</c:f>
              <c:numCache>
                <c:formatCode>###,###,###,##0;\-#,###,###,##0;\-</c:formatCode>
                <c:ptCount val="13"/>
                <c:pt idx="0" formatCode="#,##0">
                  <c:v>26029361</c:v>
                </c:pt>
                <c:pt idx="1">
                  <c:v>13057269</c:v>
                </c:pt>
                <c:pt idx="2">
                  <c:v>13518</c:v>
                </c:pt>
                <c:pt idx="3">
                  <c:v>1586891</c:v>
                </c:pt>
                <c:pt idx="4">
                  <c:v>14705</c:v>
                </c:pt>
                <c:pt idx="5" formatCode="#,##0">
                  <c:v>9855992</c:v>
                </c:pt>
                <c:pt idx="6" formatCode="#,##0">
                  <c:v>8631940</c:v>
                </c:pt>
                <c:pt idx="7" formatCode="#,##0">
                  <c:v>7978727</c:v>
                </c:pt>
                <c:pt idx="8" formatCode="#,##0">
                  <c:v>4236304</c:v>
                </c:pt>
                <c:pt idx="9" formatCode="#,##0">
                  <c:v>2459529</c:v>
                </c:pt>
                <c:pt idx="10" formatCode="#,##0">
                  <c:v>1430659</c:v>
                </c:pt>
                <c:pt idx="11" formatCode="#,##0">
                  <c:v>1077958</c:v>
                </c:pt>
                <c:pt idx="12" formatCode="#,##0">
                  <c:v>1043989</c:v>
                </c:pt>
              </c:numCache>
            </c:numRef>
          </c:val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dLbls>
            <c:dLbl>
              <c:idx val="0"/>
              <c:spPr/>
              <c:txPr>
                <a:bodyPr/>
                <a:lstStyle/>
                <a:p>
                  <a:pPr>
                    <a:defRPr sz="2800"/>
                  </a:pPr>
                  <a:endParaRPr lang="en-US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1"/>
              <c:spPr/>
              <c:txPr>
                <a:bodyPr/>
                <a:lstStyle/>
                <a:p>
                  <a:pPr>
                    <a:defRPr sz="1600"/>
                  </a:pPr>
                  <a:endParaRPr lang="en-US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10"/>
              <c:spPr/>
              <c:txPr>
                <a:bodyPr/>
                <a:lstStyle/>
                <a:p>
                  <a:pPr>
                    <a:defRPr sz="1600"/>
                  </a:pPr>
                  <a:endParaRPr lang="en-US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</c:dLbl>
            <c:showLegendKey val="0"/>
            <c:showVal val="0"/>
            <c:showCatName val="1"/>
            <c:showSerName val="0"/>
            <c:showPercent val="1"/>
            <c:showBubbleSize val="0"/>
            <c:showLeaderLines val="0"/>
          </c:dLbls>
          <c:cat>
            <c:strRef>
              <c:f>'Local 2006'!$A$1:$A$12</c:f>
              <c:strCache>
                <c:ptCount val="12"/>
                <c:pt idx="0">
                  <c:v>Property taxes</c:v>
                </c:pt>
                <c:pt idx="1">
                  <c:v>Sales taxes and gross receipts </c:v>
                </c:pt>
                <c:pt idx="2">
                  <c:v>Individual income taxes</c:v>
                </c:pt>
                <c:pt idx="3">
                  <c:v>Corporate income taxes</c:v>
                </c:pt>
                <c:pt idx="4">
                  <c:v>Other taxes</c:v>
                </c:pt>
                <c:pt idx="5">
                  <c:v>Education charges</c:v>
                </c:pt>
                <c:pt idx="6">
                  <c:v>Hospital charges</c:v>
                </c:pt>
                <c:pt idx="7">
                  <c:v>Sewerage</c:v>
                </c:pt>
                <c:pt idx="8">
                  <c:v>Interest earnings</c:v>
                </c:pt>
                <c:pt idx="9">
                  <c:v>Special assessment</c:v>
                </c:pt>
                <c:pt idx="10">
                  <c:v>Utility revenue </c:v>
                </c:pt>
                <c:pt idx="11">
                  <c:v>Insurance trust revenue</c:v>
                </c:pt>
              </c:strCache>
            </c:strRef>
          </c:cat>
          <c:val>
            <c:numRef>
              <c:f>'Local 2006'!$B$1:$B$12</c:f>
              <c:numCache>
                <c:formatCode>#,##0</c:formatCode>
                <c:ptCount val="12"/>
                <c:pt idx="0">
                  <c:v>347315</c:v>
                </c:pt>
                <c:pt idx="1">
                  <c:v>79142</c:v>
                </c:pt>
                <c:pt idx="2">
                  <c:v>22717</c:v>
                </c:pt>
                <c:pt idx="3">
                  <c:v>5465</c:v>
                </c:pt>
                <c:pt idx="4">
                  <c:v>28246</c:v>
                </c:pt>
                <c:pt idx="5">
                  <c:v>22592</c:v>
                </c:pt>
                <c:pt idx="6">
                  <c:v>51939</c:v>
                </c:pt>
                <c:pt idx="7">
                  <c:v>33754</c:v>
                </c:pt>
                <c:pt idx="8">
                  <c:v>33288</c:v>
                </c:pt>
                <c:pt idx="9">
                  <c:v>6316</c:v>
                </c:pt>
                <c:pt idx="10">
                  <c:v>109449</c:v>
                </c:pt>
                <c:pt idx="11">
                  <c:v>52296</c:v>
                </c:pt>
              </c:numCache>
            </c:numRef>
          </c:val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0"/>
        </c:dLbls>
        <c:firstSliceAng val="0"/>
      </c:pieChart>
    </c:plotArea>
    <c:plotVisOnly val="1"/>
    <c:dispBlanksAs val="gap"/>
    <c:showDLblsOverMax val="0"/>
  </c:chart>
  <c:txPr>
    <a:bodyPr/>
    <a:lstStyle/>
    <a:p>
      <a:pPr>
        <a:defRPr sz="1100" b="1"/>
      </a:pPr>
      <a:endParaRPr lang="en-US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dLbls>
            <c:dLbl>
              <c:idx val="0"/>
              <c:spPr/>
              <c:txPr>
                <a:bodyPr/>
                <a:lstStyle/>
                <a:p>
                  <a:pPr>
                    <a:defRPr sz="2400"/>
                  </a:pPr>
                  <a:endParaRPr lang="en-US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</c:dLbl>
            <c:txPr>
              <a:bodyPr/>
              <a:lstStyle/>
              <a:p>
                <a:pPr>
                  <a:defRPr sz="1100"/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0"/>
          </c:dLbls>
          <c:cat>
            <c:strRef>
              <c:f>'Local 2006'!$A$15:$A$30</c:f>
              <c:strCache>
                <c:ptCount val="16"/>
                <c:pt idx="0">
                  <c:v>Education</c:v>
                </c:pt>
                <c:pt idx="1">
                  <c:v>Public welfare </c:v>
                </c:pt>
                <c:pt idx="2">
                  <c:v>Health </c:v>
                </c:pt>
                <c:pt idx="3">
                  <c:v>Hospitals </c:v>
                </c:pt>
                <c:pt idx="4">
                  <c:v>Highways</c:v>
                </c:pt>
                <c:pt idx="5">
                  <c:v>Police protection </c:v>
                </c:pt>
                <c:pt idx="6">
                  <c:v>Corrections</c:v>
                </c:pt>
                <c:pt idx="7">
                  <c:v>Sewerage</c:v>
                </c:pt>
                <c:pt idx="8">
                  <c:v>Solid Waste</c:v>
                </c:pt>
                <c:pt idx="9">
                  <c:v>Parks and Recreation</c:v>
                </c:pt>
                <c:pt idx="10">
                  <c:v>Housing and community development </c:v>
                </c:pt>
                <c:pt idx="11">
                  <c:v>Administration</c:v>
                </c:pt>
                <c:pt idx="12">
                  <c:v>Interest</c:v>
                </c:pt>
                <c:pt idx="13">
                  <c:v>Other</c:v>
                </c:pt>
                <c:pt idx="14">
                  <c:v>Utility expenditures</c:v>
                </c:pt>
                <c:pt idx="15">
                  <c:v>Insurance trust expenditure</c:v>
                </c:pt>
              </c:strCache>
            </c:strRef>
          </c:cat>
          <c:val>
            <c:numRef>
              <c:f>'Local 2006'!$B$15:$B$30</c:f>
              <c:numCache>
                <c:formatCode>#,##0</c:formatCode>
                <c:ptCount val="16"/>
                <c:pt idx="0">
                  <c:v>525493</c:v>
                </c:pt>
                <c:pt idx="1">
                  <c:v>45611</c:v>
                </c:pt>
                <c:pt idx="2">
                  <c:v>38115</c:v>
                </c:pt>
                <c:pt idx="3">
                  <c:v>66135</c:v>
                </c:pt>
                <c:pt idx="4">
                  <c:v>51123</c:v>
                </c:pt>
                <c:pt idx="5">
                  <c:v>68228</c:v>
                </c:pt>
                <c:pt idx="6">
                  <c:v>22254</c:v>
                </c:pt>
                <c:pt idx="7">
                  <c:v>37955</c:v>
                </c:pt>
                <c:pt idx="8">
                  <c:v>19425</c:v>
                </c:pt>
                <c:pt idx="9">
                  <c:v>29893</c:v>
                </c:pt>
                <c:pt idx="10">
                  <c:v>36827</c:v>
                </c:pt>
                <c:pt idx="11">
                  <c:v>64521</c:v>
                </c:pt>
                <c:pt idx="12">
                  <c:v>47852</c:v>
                </c:pt>
                <c:pt idx="13">
                  <c:v>116141</c:v>
                </c:pt>
                <c:pt idx="14">
                  <c:v>144547</c:v>
                </c:pt>
                <c:pt idx="15">
                  <c:v>28775</c:v>
                </c:pt>
              </c:numCache>
            </c:numRef>
          </c:val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0"/>
        </c:dLbls>
        <c:firstSliceAng val="0"/>
      </c:pieChart>
    </c:plotArea>
    <c:plotVisOnly val="1"/>
    <c:dispBlanksAs val="gap"/>
    <c:showDLblsOverMax val="0"/>
  </c:chart>
  <c:txPr>
    <a:bodyPr/>
    <a:lstStyle/>
    <a:p>
      <a:pPr>
        <a:defRPr sz="1200" b="1"/>
      </a:pPr>
      <a:endParaRPr lang="en-US"/>
    </a:p>
  </c:txPr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C5D5E91-EEB4-4DC9-824D-DD274E948C07}" type="doc">
      <dgm:prSet loTypeId="urn:microsoft.com/office/officeart/2005/8/layout/list1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3D6F10C4-901C-4F49-9D58-67DF7C45D760}">
      <dgm:prSet/>
      <dgm:spPr/>
      <dgm:t>
        <a:bodyPr/>
        <a:lstStyle/>
        <a:p>
          <a:pPr rtl="0"/>
          <a:r>
            <a:rPr lang="en-US" dirty="0" smtClean="0"/>
            <a:t>Regressive</a:t>
          </a:r>
          <a:endParaRPr lang="en-US" dirty="0"/>
        </a:p>
      </dgm:t>
    </dgm:pt>
    <dgm:pt modelId="{1886C624-2EF3-4360-891B-2F92B26C799F}" type="parTrans" cxnId="{6809D0EF-4812-4254-A8BD-7A0D2E98C6EA}">
      <dgm:prSet/>
      <dgm:spPr/>
      <dgm:t>
        <a:bodyPr/>
        <a:lstStyle/>
        <a:p>
          <a:endParaRPr lang="en-US"/>
        </a:p>
      </dgm:t>
    </dgm:pt>
    <dgm:pt modelId="{2E441BEF-15D8-4E03-93C0-EFB3D2191EAD}" type="sibTrans" cxnId="{6809D0EF-4812-4254-A8BD-7A0D2E98C6EA}">
      <dgm:prSet/>
      <dgm:spPr/>
      <dgm:t>
        <a:bodyPr/>
        <a:lstStyle/>
        <a:p>
          <a:endParaRPr lang="en-US"/>
        </a:p>
      </dgm:t>
    </dgm:pt>
    <dgm:pt modelId="{BE533E12-9688-43A1-8CA9-E4E16001A9BE}">
      <dgm:prSet/>
      <dgm:spPr/>
      <dgm:t>
        <a:bodyPr/>
        <a:lstStyle/>
        <a:p>
          <a:pPr rtl="0"/>
          <a:r>
            <a:rPr lang="en-US" dirty="0" smtClean="0"/>
            <a:t>Progressive</a:t>
          </a:r>
          <a:endParaRPr lang="en-US" dirty="0"/>
        </a:p>
      </dgm:t>
    </dgm:pt>
    <dgm:pt modelId="{F7ADB51B-DB0F-43BE-8FD0-1D03052029C3}" type="parTrans" cxnId="{1B3CED7E-33AF-421B-BEB3-4FD8D80FD799}">
      <dgm:prSet/>
      <dgm:spPr/>
      <dgm:t>
        <a:bodyPr/>
        <a:lstStyle/>
        <a:p>
          <a:endParaRPr lang="en-US"/>
        </a:p>
      </dgm:t>
    </dgm:pt>
    <dgm:pt modelId="{48E5CBFC-17B0-4E6C-B647-16748F2BC88A}" type="sibTrans" cxnId="{1B3CED7E-33AF-421B-BEB3-4FD8D80FD799}">
      <dgm:prSet/>
      <dgm:spPr/>
      <dgm:t>
        <a:bodyPr/>
        <a:lstStyle/>
        <a:p>
          <a:endParaRPr lang="en-US"/>
        </a:p>
      </dgm:t>
    </dgm:pt>
    <dgm:pt modelId="{60D79371-FFB7-4DF7-B34D-B6AAB81C100E}">
      <dgm:prSet/>
      <dgm:spPr/>
      <dgm:t>
        <a:bodyPr/>
        <a:lstStyle/>
        <a:p>
          <a:pPr rtl="0"/>
          <a:r>
            <a:rPr lang="en-US" dirty="0" smtClean="0"/>
            <a:t>Proportional </a:t>
          </a:r>
          <a:endParaRPr lang="en-US" dirty="0"/>
        </a:p>
      </dgm:t>
    </dgm:pt>
    <dgm:pt modelId="{91B50F68-1EB7-47AA-9BA8-2532B194FA9C}" type="parTrans" cxnId="{FCF30625-4013-4EE2-86BB-305057942351}">
      <dgm:prSet/>
      <dgm:spPr/>
      <dgm:t>
        <a:bodyPr/>
        <a:lstStyle/>
        <a:p>
          <a:endParaRPr lang="en-US"/>
        </a:p>
      </dgm:t>
    </dgm:pt>
    <dgm:pt modelId="{8CA3E17A-CDD0-468C-BCA1-D9EBC62F1FEB}" type="sibTrans" cxnId="{FCF30625-4013-4EE2-86BB-305057942351}">
      <dgm:prSet/>
      <dgm:spPr/>
      <dgm:t>
        <a:bodyPr/>
        <a:lstStyle/>
        <a:p>
          <a:endParaRPr lang="en-US"/>
        </a:p>
      </dgm:t>
    </dgm:pt>
    <dgm:pt modelId="{54AC9E7D-2D85-4AB2-B2F0-1E58FBA82582}">
      <dgm:prSet/>
      <dgm:spPr/>
      <dgm:t>
        <a:bodyPr/>
        <a:lstStyle/>
        <a:p>
          <a:pPr rtl="0"/>
          <a:r>
            <a:rPr lang="en-US" dirty="0" smtClean="0"/>
            <a:t>% of income paid in taxes ↓ as income ↑</a:t>
          </a:r>
          <a:endParaRPr lang="en-US" dirty="0"/>
        </a:p>
      </dgm:t>
    </dgm:pt>
    <dgm:pt modelId="{50B8C05E-85D5-4044-9EE6-415611F02B64}" type="parTrans" cxnId="{C877E715-42CE-4FF8-8832-BE4A79212A66}">
      <dgm:prSet/>
      <dgm:spPr/>
      <dgm:t>
        <a:bodyPr/>
        <a:lstStyle/>
        <a:p>
          <a:endParaRPr lang="en-US"/>
        </a:p>
      </dgm:t>
    </dgm:pt>
    <dgm:pt modelId="{0245C17B-FEA2-4EA1-91AA-D44E2D863F96}" type="sibTrans" cxnId="{C877E715-42CE-4FF8-8832-BE4A79212A66}">
      <dgm:prSet/>
      <dgm:spPr/>
      <dgm:t>
        <a:bodyPr/>
        <a:lstStyle/>
        <a:p>
          <a:endParaRPr lang="en-US"/>
        </a:p>
      </dgm:t>
    </dgm:pt>
    <dgm:pt modelId="{74434CBF-492A-407B-B6AD-57BC05C1A1F5}">
      <dgm:prSet/>
      <dgm:spPr/>
      <dgm:t>
        <a:bodyPr/>
        <a:lstStyle/>
        <a:p>
          <a:pPr rtl="0"/>
          <a:r>
            <a:rPr lang="en-US" dirty="0" smtClean="0"/>
            <a:t>% of income paid in taxes ↑ as income ↑</a:t>
          </a:r>
          <a:endParaRPr lang="en-US" dirty="0"/>
        </a:p>
      </dgm:t>
    </dgm:pt>
    <dgm:pt modelId="{8DA24788-0420-45BA-B7EE-492414EC78E4}" type="parTrans" cxnId="{1D981C06-3C8A-4C6B-8779-59DA524524F6}">
      <dgm:prSet/>
      <dgm:spPr/>
      <dgm:t>
        <a:bodyPr/>
        <a:lstStyle/>
        <a:p>
          <a:endParaRPr lang="en-US"/>
        </a:p>
      </dgm:t>
    </dgm:pt>
    <dgm:pt modelId="{769163B5-6999-47D7-9340-8AE065ACF86F}" type="sibTrans" cxnId="{1D981C06-3C8A-4C6B-8779-59DA524524F6}">
      <dgm:prSet/>
      <dgm:spPr/>
      <dgm:t>
        <a:bodyPr/>
        <a:lstStyle/>
        <a:p>
          <a:endParaRPr lang="en-US"/>
        </a:p>
      </dgm:t>
    </dgm:pt>
    <dgm:pt modelId="{2E94DA84-5AF7-41D7-8200-10BD701301FB}">
      <dgm:prSet/>
      <dgm:spPr/>
      <dgm:t>
        <a:bodyPr/>
        <a:lstStyle/>
        <a:p>
          <a:pPr rtl="0"/>
          <a:r>
            <a:rPr lang="en-US" dirty="0" smtClean="0"/>
            <a:t>% of income paid in taxes is fixed as income changes</a:t>
          </a:r>
          <a:endParaRPr lang="en-US" dirty="0"/>
        </a:p>
      </dgm:t>
    </dgm:pt>
    <dgm:pt modelId="{BCA6F436-AB10-4F7D-9276-3AFE021B1D14}" type="parTrans" cxnId="{28135618-9FC1-46A1-A0EA-775C7887FE97}">
      <dgm:prSet/>
      <dgm:spPr/>
      <dgm:t>
        <a:bodyPr/>
        <a:lstStyle/>
        <a:p>
          <a:endParaRPr lang="en-US"/>
        </a:p>
      </dgm:t>
    </dgm:pt>
    <dgm:pt modelId="{2E78D2E5-6732-4901-B1A6-7A76C94E9E94}" type="sibTrans" cxnId="{28135618-9FC1-46A1-A0EA-775C7887FE97}">
      <dgm:prSet/>
      <dgm:spPr/>
      <dgm:t>
        <a:bodyPr/>
        <a:lstStyle/>
        <a:p>
          <a:endParaRPr lang="en-US"/>
        </a:p>
      </dgm:t>
    </dgm:pt>
    <dgm:pt modelId="{446CA7D0-7C0D-4583-B73C-C9E46AB50FC3}" type="pres">
      <dgm:prSet presAssocID="{3C5D5E91-EEB4-4DC9-824D-DD274E948C07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79784A3A-582F-4F70-9FB8-64B2D03DCD8F}" type="pres">
      <dgm:prSet presAssocID="{3D6F10C4-901C-4F49-9D58-67DF7C45D760}" presName="parentLin" presStyleCnt="0"/>
      <dgm:spPr/>
    </dgm:pt>
    <dgm:pt modelId="{CD6FFC38-D039-454C-B2E1-2A83355986BC}" type="pres">
      <dgm:prSet presAssocID="{3D6F10C4-901C-4F49-9D58-67DF7C45D760}" presName="parentLeftMargin" presStyleLbl="node1" presStyleIdx="0" presStyleCnt="3"/>
      <dgm:spPr/>
      <dgm:t>
        <a:bodyPr/>
        <a:lstStyle/>
        <a:p>
          <a:endParaRPr lang="en-US"/>
        </a:p>
      </dgm:t>
    </dgm:pt>
    <dgm:pt modelId="{8D8BEE43-D82B-4B2A-B943-E8993D4F716C}" type="pres">
      <dgm:prSet presAssocID="{3D6F10C4-901C-4F49-9D58-67DF7C45D760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69A43D8-FD62-4C16-A2FD-F8F301859B0E}" type="pres">
      <dgm:prSet presAssocID="{3D6F10C4-901C-4F49-9D58-67DF7C45D760}" presName="negativeSpace" presStyleCnt="0"/>
      <dgm:spPr/>
    </dgm:pt>
    <dgm:pt modelId="{3C78D1D9-0AAA-4CE5-8A62-26AD69CEB40B}" type="pres">
      <dgm:prSet presAssocID="{3D6F10C4-901C-4F49-9D58-67DF7C45D760}" presName="childText" presStyleLbl="conFgAcc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7774B14-390C-4327-AB34-912F87C4DA03}" type="pres">
      <dgm:prSet presAssocID="{2E441BEF-15D8-4E03-93C0-EFB3D2191EAD}" presName="spaceBetweenRectangles" presStyleCnt="0"/>
      <dgm:spPr/>
    </dgm:pt>
    <dgm:pt modelId="{7BB634DA-E4D7-46BA-99FD-81CF92C922F7}" type="pres">
      <dgm:prSet presAssocID="{BE533E12-9688-43A1-8CA9-E4E16001A9BE}" presName="parentLin" presStyleCnt="0"/>
      <dgm:spPr/>
    </dgm:pt>
    <dgm:pt modelId="{71E17979-1656-4048-BA3D-2CA514F64867}" type="pres">
      <dgm:prSet presAssocID="{BE533E12-9688-43A1-8CA9-E4E16001A9BE}" presName="parentLeftMargin" presStyleLbl="node1" presStyleIdx="0" presStyleCnt="3"/>
      <dgm:spPr/>
      <dgm:t>
        <a:bodyPr/>
        <a:lstStyle/>
        <a:p>
          <a:endParaRPr lang="en-US"/>
        </a:p>
      </dgm:t>
    </dgm:pt>
    <dgm:pt modelId="{63EB74C2-2EC0-4EA3-B3A4-CFDCC430547E}" type="pres">
      <dgm:prSet presAssocID="{BE533E12-9688-43A1-8CA9-E4E16001A9BE}" presName="parentText" presStyleLbl="node1" presStyleIdx="1" presStyleCnt="3" custLinFactNeighborX="-2677" custLinFactNeighborY="-4868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210A563-1F45-426C-9F9E-1FDC730CD394}" type="pres">
      <dgm:prSet presAssocID="{BE533E12-9688-43A1-8CA9-E4E16001A9BE}" presName="negativeSpace" presStyleCnt="0"/>
      <dgm:spPr/>
    </dgm:pt>
    <dgm:pt modelId="{6E939606-0542-48E3-A9E7-B3117BD9F096}" type="pres">
      <dgm:prSet presAssocID="{BE533E12-9688-43A1-8CA9-E4E16001A9BE}" presName="childText" presStyleLbl="conFgAcc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3DF8D26-13D2-453C-AA9F-295492AB14B7}" type="pres">
      <dgm:prSet presAssocID="{48E5CBFC-17B0-4E6C-B647-16748F2BC88A}" presName="spaceBetweenRectangles" presStyleCnt="0"/>
      <dgm:spPr/>
    </dgm:pt>
    <dgm:pt modelId="{5424D25B-8FFD-4398-B54E-0E43E27D7915}" type="pres">
      <dgm:prSet presAssocID="{60D79371-FFB7-4DF7-B34D-B6AAB81C100E}" presName="parentLin" presStyleCnt="0"/>
      <dgm:spPr/>
    </dgm:pt>
    <dgm:pt modelId="{2E5D5CFC-3780-4FFC-810D-BDFE19BADA77}" type="pres">
      <dgm:prSet presAssocID="{60D79371-FFB7-4DF7-B34D-B6AAB81C100E}" presName="parentLeftMargin" presStyleLbl="node1" presStyleIdx="1" presStyleCnt="3"/>
      <dgm:spPr/>
      <dgm:t>
        <a:bodyPr/>
        <a:lstStyle/>
        <a:p>
          <a:endParaRPr lang="en-US"/>
        </a:p>
      </dgm:t>
    </dgm:pt>
    <dgm:pt modelId="{E19912F6-000A-4151-B4E5-C7E96D8380C7}" type="pres">
      <dgm:prSet presAssocID="{60D79371-FFB7-4DF7-B34D-B6AAB81C100E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D4A74BF-015F-4C81-8636-1D7A7C349AAD}" type="pres">
      <dgm:prSet presAssocID="{60D79371-FFB7-4DF7-B34D-B6AAB81C100E}" presName="negativeSpace" presStyleCnt="0"/>
      <dgm:spPr/>
    </dgm:pt>
    <dgm:pt modelId="{F5EA8ACE-29E7-4670-A3B1-DF7D944763D1}" type="pres">
      <dgm:prSet presAssocID="{60D79371-FFB7-4DF7-B34D-B6AAB81C100E}" presName="childText" presStyleLbl="conFgAcc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17D94867-0C86-4FF6-B19B-23F95F599BAB}" type="presOf" srcId="{54AC9E7D-2D85-4AB2-B2F0-1E58FBA82582}" destId="{3C78D1D9-0AAA-4CE5-8A62-26AD69CEB40B}" srcOrd="0" destOrd="0" presId="urn:microsoft.com/office/officeart/2005/8/layout/list1"/>
    <dgm:cxn modelId="{C877E715-42CE-4FF8-8832-BE4A79212A66}" srcId="{3D6F10C4-901C-4F49-9D58-67DF7C45D760}" destId="{54AC9E7D-2D85-4AB2-B2F0-1E58FBA82582}" srcOrd="0" destOrd="0" parTransId="{50B8C05E-85D5-4044-9EE6-415611F02B64}" sibTransId="{0245C17B-FEA2-4EA1-91AA-D44E2D863F96}"/>
    <dgm:cxn modelId="{79162117-E2B0-406D-A3C3-6E2E29482BCC}" type="presOf" srcId="{60D79371-FFB7-4DF7-B34D-B6AAB81C100E}" destId="{E19912F6-000A-4151-B4E5-C7E96D8380C7}" srcOrd="1" destOrd="0" presId="urn:microsoft.com/office/officeart/2005/8/layout/list1"/>
    <dgm:cxn modelId="{DE975CBD-24F4-4E71-A403-DFD8B882ED2C}" type="presOf" srcId="{3D6F10C4-901C-4F49-9D58-67DF7C45D760}" destId="{CD6FFC38-D039-454C-B2E1-2A83355986BC}" srcOrd="0" destOrd="0" presId="urn:microsoft.com/office/officeart/2005/8/layout/list1"/>
    <dgm:cxn modelId="{8FACFF87-8BCB-4D3F-B94E-5E10615C0406}" type="presOf" srcId="{BE533E12-9688-43A1-8CA9-E4E16001A9BE}" destId="{63EB74C2-2EC0-4EA3-B3A4-CFDCC430547E}" srcOrd="1" destOrd="0" presId="urn:microsoft.com/office/officeart/2005/8/layout/list1"/>
    <dgm:cxn modelId="{E15865FD-42D6-4215-99B2-08536F8C1CA8}" type="presOf" srcId="{3C5D5E91-EEB4-4DC9-824D-DD274E948C07}" destId="{446CA7D0-7C0D-4583-B73C-C9E46AB50FC3}" srcOrd="0" destOrd="0" presId="urn:microsoft.com/office/officeart/2005/8/layout/list1"/>
    <dgm:cxn modelId="{8209A4F0-0C99-4363-A244-47F0FDB86779}" type="presOf" srcId="{60D79371-FFB7-4DF7-B34D-B6AAB81C100E}" destId="{2E5D5CFC-3780-4FFC-810D-BDFE19BADA77}" srcOrd="0" destOrd="0" presId="urn:microsoft.com/office/officeart/2005/8/layout/list1"/>
    <dgm:cxn modelId="{1B3CED7E-33AF-421B-BEB3-4FD8D80FD799}" srcId="{3C5D5E91-EEB4-4DC9-824D-DD274E948C07}" destId="{BE533E12-9688-43A1-8CA9-E4E16001A9BE}" srcOrd="1" destOrd="0" parTransId="{F7ADB51B-DB0F-43BE-8FD0-1D03052029C3}" sibTransId="{48E5CBFC-17B0-4E6C-B647-16748F2BC88A}"/>
    <dgm:cxn modelId="{6809D0EF-4812-4254-A8BD-7A0D2E98C6EA}" srcId="{3C5D5E91-EEB4-4DC9-824D-DD274E948C07}" destId="{3D6F10C4-901C-4F49-9D58-67DF7C45D760}" srcOrd="0" destOrd="0" parTransId="{1886C624-2EF3-4360-891B-2F92B26C799F}" sibTransId="{2E441BEF-15D8-4E03-93C0-EFB3D2191EAD}"/>
    <dgm:cxn modelId="{EA5E566D-5D44-4D21-9C1A-16D57B270A2D}" type="presOf" srcId="{74434CBF-492A-407B-B6AD-57BC05C1A1F5}" destId="{6E939606-0542-48E3-A9E7-B3117BD9F096}" srcOrd="0" destOrd="0" presId="urn:microsoft.com/office/officeart/2005/8/layout/list1"/>
    <dgm:cxn modelId="{E3C98722-4D8B-4F42-8DCD-77F3CF6CC71A}" type="presOf" srcId="{3D6F10C4-901C-4F49-9D58-67DF7C45D760}" destId="{8D8BEE43-D82B-4B2A-B943-E8993D4F716C}" srcOrd="1" destOrd="0" presId="urn:microsoft.com/office/officeart/2005/8/layout/list1"/>
    <dgm:cxn modelId="{3175D496-4496-4B5A-90AF-08283F118BBD}" type="presOf" srcId="{BE533E12-9688-43A1-8CA9-E4E16001A9BE}" destId="{71E17979-1656-4048-BA3D-2CA514F64867}" srcOrd="0" destOrd="0" presId="urn:microsoft.com/office/officeart/2005/8/layout/list1"/>
    <dgm:cxn modelId="{28135618-9FC1-46A1-A0EA-775C7887FE97}" srcId="{60D79371-FFB7-4DF7-B34D-B6AAB81C100E}" destId="{2E94DA84-5AF7-41D7-8200-10BD701301FB}" srcOrd="0" destOrd="0" parTransId="{BCA6F436-AB10-4F7D-9276-3AFE021B1D14}" sibTransId="{2E78D2E5-6732-4901-B1A6-7A76C94E9E94}"/>
    <dgm:cxn modelId="{3676DF02-C508-49D4-B6DE-3B51144AB47A}" type="presOf" srcId="{2E94DA84-5AF7-41D7-8200-10BD701301FB}" destId="{F5EA8ACE-29E7-4670-A3B1-DF7D944763D1}" srcOrd="0" destOrd="0" presId="urn:microsoft.com/office/officeart/2005/8/layout/list1"/>
    <dgm:cxn modelId="{1D981C06-3C8A-4C6B-8779-59DA524524F6}" srcId="{BE533E12-9688-43A1-8CA9-E4E16001A9BE}" destId="{74434CBF-492A-407B-B6AD-57BC05C1A1F5}" srcOrd="0" destOrd="0" parTransId="{8DA24788-0420-45BA-B7EE-492414EC78E4}" sibTransId="{769163B5-6999-47D7-9340-8AE065ACF86F}"/>
    <dgm:cxn modelId="{FCF30625-4013-4EE2-86BB-305057942351}" srcId="{3C5D5E91-EEB4-4DC9-824D-DD274E948C07}" destId="{60D79371-FFB7-4DF7-B34D-B6AAB81C100E}" srcOrd="2" destOrd="0" parTransId="{91B50F68-1EB7-47AA-9BA8-2532B194FA9C}" sibTransId="{8CA3E17A-CDD0-468C-BCA1-D9EBC62F1FEB}"/>
    <dgm:cxn modelId="{86D5D308-DB64-4BD3-9C34-969D2AC2ED07}" type="presParOf" srcId="{446CA7D0-7C0D-4583-B73C-C9E46AB50FC3}" destId="{79784A3A-582F-4F70-9FB8-64B2D03DCD8F}" srcOrd="0" destOrd="0" presId="urn:microsoft.com/office/officeart/2005/8/layout/list1"/>
    <dgm:cxn modelId="{9B308FC5-212B-4433-ADAC-984F46E1C396}" type="presParOf" srcId="{79784A3A-582F-4F70-9FB8-64B2D03DCD8F}" destId="{CD6FFC38-D039-454C-B2E1-2A83355986BC}" srcOrd="0" destOrd="0" presId="urn:microsoft.com/office/officeart/2005/8/layout/list1"/>
    <dgm:cxn modelId="{2A519206-89E2-4A0A-AFFA-30F5660226A4}" type="presParOf" srcId="{79784A3A-582F-4F70-9FB8-64B2D03DCD8F}" destId="{8D8BEE43-D82B-4B2A-B943-E8993D4F716C}" srcOrd="1" destOrd="0" presId="urn:microsoft.com/office/officeart/2005/8/layout/list1"/>
    <dgm:cxn modelId="{DB74463C-3C12-4FCB-9ED0-7C83CE35B12D}" type="presParOf" srcId="{446CA7D0-7C0D-4583-B73C-C9E46AB50FC3}" destId="{469A43D8-FD62-4C16-A2FD-F8F301859B0E}" srcOrd="1" destOrd="0" presId="urn:microsoft.com/office/officeart/2005/8/layout/list1"/>
    <dgm:cxn modelId="{A4BB9C43-A8EC-426E-895B-0716DECBFA7F}" type="presParOf" srcId="{446CA7D0-7C0D-4583-B73C-C9E46AB50FC3}" destId="{3C78D1D9-0AAA-4CE5-8A62-26AD69CEB40B}" srcOrd="2" destOrd="0" presId="urn:microsoft.com/office/officeart/2005/8/layout/list1"/>
    <dgm:cxn modelId="{A8157BAB-1570-40A6-9CF9-E135246B071C}" type="presParOf" srcId="{446CA7D0-7C0D-4583-B73C-C9E46AB50FC3}" destId="{B7774B14-390C-4327-AB34-912F87C4DA03}" srcOrd="3" destOrd="0" presId="urn:microsoft.com/office/officeart/2005/8/layout/list1"/>
    <dgm:cxn modelId="{98E647A9-1A53-4F95-8095-C75D5A33533E}" type="presParOf" srcId="{446CA7D0-7C0D-4583-B73C-C9E46AB50FC3}" destId="{7BB634DA-E4D7-46BA-99FD-81CF92C922F7}" srcOrd="4" destOrd="0" presId="urn:microsoft.com/office/officeart/2005/8/layout/list1"/>
    <dgm:cxn modelId="{07D81FDB-0496-424F-9D40-7EFF177EB22B}" type="presParOf" srcId="{7BB634DA-E4D7-46BA-99FD-81CF92C922F7}" destId="{71E17979-1656-4048-BA3D-2CA514F64867}" srcOrd="0" destOrd="0" presId="urn:microsoft.com/office/officeart/2005/8/layout/list1"/>
    <dgm:cxn modelId="{4EA8EE97-96E7-48F1-9B3D-BF4F751A4226}" type="presParOf" srcId="{7BB634DA-E4D7-46BA-99FD-81CF92C922F7}" destId="{63EB74C2-2EC0-4EA3-B3A4-CFDCC430547E}" srcOrd="1" destOrd="0" presId="urn:microsoft.com/office/officeart/2005/8/layout/list1"/>
    <dgm:cxn modelId="{039F6835-525F-4419-B925-D7A99ABE455D}" type="presParOf" srcId="{446CA7D0-7C0D-4583-B73C-C9E46AB50FC3}" destId="{2210A563-1F45-426C-9F9E-1FDC730CD394}" srcOrd="5" destOrd="0" presId="urn:microsoft.com/office/officeart/2005/8/layout/list1"/>
    <dgm:cxn modelId="{0B3AFC78-AC34-48B0-8DD1-6D19F53C662E}" type="presParOf" srcId="{446CA7D0-7C0D-4583-B73C-C9E46AB50FC3}" destId="{6E939606-0542-48E3-A9E7-B3117BD9F096}" srcOrd="6" destOrd="0" presId="urn:microsoft.com/office/officeart/2005/8/layout/list1"/>
    <dgm:cxn modelId="{112B145C-D1B7-4EBE-A408-E72A07845CBA}" type="presParOf" srcId="{446CA7D0-7C0D-4583-B73C-C9E46AB50FC3}" destId="{73DF8D26-13D2-453C-AA9F-295492AB14B7}" srcOrd="7" destOrd="0" presId="urn:microsoft.com/office/officeart/2005/8/layout/list1"/>
    <dgm:cxn modelId="{C948A665-48B0-4148-BBBF-171F430DE532}" type="presParOf" srcId="{446CA7D0-7C0D-4583-B73C-C9E46AB50FC3}" destId="{5424D25B-8FFD-4398-B54E-0E43E27D7915}" srcOrd="8" destOrd="0" presId="urn:microsoft.com/office/officeart/2005/8/layout/list1"/>
    <dgm:cxn modelId="{B72FB719-C72D-4EC3-8FBD-9D3DBC5A3A73}" type="presParOf" srcId="{5424D25B-8FFD-4398-B54E-0E43E27D7915}" destId="{2E5D5CFC-3780-4FFC-810D-BDFE19BADA77}" srcOrd="0" destOrd="0" presId="urn:microsoft.com/office/officeart/2005/8/layout/list1"/>
    <dgm:cxn modelId="{FFAD0526-02FB-4CA5-846A-1B8F09576CE9}" type="presParOf" srcId="{5424D25B-8FFD-4398-B54E-0E43E27D7915}" destId="{E19912F6-000A-4151-B4E5-C7E96D8380C7}" srcOrd="1" destOrd="0" presId="urn:microsoft.com/office/officeart/2005/8/layout/list1"/>
    <dgm:cxn modelId="{0C9CE60F-EFB8-4B33-90AF-DEC93D67DCAF}" type="presParOf" srcId="{446CA7D0-7C0D-4583-B73C-C9E46AB50FC3}" destId="{2D4A74BF-015F-4C81-8636-1D7A7C349AAD}" srcOrd="9" destOrd="0" presId="urn:microsoft.com/office/officeart/2005/8/layout/list1"/>
    <dgm:cxn modelId="{71ED13D0-F94E-408B-AB86-D679370B5C64}" type="presParOf" srcId="{446CA7D0-7C0D-4583-B73C-C9E46AB50FC3}" destId="{F5EA8ACE-29E7-4670-A3B1-DF7D944763D1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C5D5E91-EEB4-4DC9-824D-DD274E948C07}" type="doc">
      <dgm:prSet loTypeId="urn:microsoft.com/office/officeart/2005/8/layout/list1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3D6F10C4-901C-4F49-9D58-67DF7C45D760}">
      <dgm:prSet/>
      <dgm:spPr/>
      <dgm:t>
        <a:bodyPr/>
        <a:lstStyle/>
        <a:p>
          <a:pPr rtl="0"/>
          <a:r>
            <a:rPr lang="en-US" dirty="0" smtClean="0"/>
            <a:t>Regressive</a:t>
          </a:r>
          <a:endParaRPr lang="en-US" dirty="0"/>
        </a:p>
      </dgm:t>
    </dgm:pt>
    <dgm:pt modelId="{1886C624-2EF3-4360-891B-2F92B26C799F}" type="parTrans" cxnId="{6809D0EF-4812-4254-A8BD-7A0D2E98C6EA}">
      <dgm:prSet/>
      <dgm:spPr/>
      <dgm:t>
        <a:bodyPr/>
        <a:lstStyle/>
        <a:p>
          <a:endParaRPr lang="en-US"/>
        </a:p>
      </dgm:t>
    </dgm:pt>
    <dgm:pt modelId="{2E441BEF-15D8-4E03-93C0-EFB3D2191EAD}" type="sibTrans" cxnId="{6809D0EF-4812-4254-A8BD-7A0D2E98C6EA}">
      <dgm:prSet/>
      <dgm:spPr/>
      <dgm:t>
        <a:bodyPr/>
        <a:lstStyle/>
        <a:p>
          <a:endParaRPr lang="en-US"/>
        </a:p>
      </dgm:t>
    </dgm:pt>
    <dgm:pt modelId="{BE533E12-9688-43A1-8CA9-E4E16001A9BE}">
      <dgm:prSet/>
      <dgm:spPr/>
      <dgm:t>
        <a:bodyPr/>
        <a:lstStyle/>
        <a:p>
          <a:pPr rtl="0"/>
          <a:r>
            <a:rPr lang="en-US" dirty="0" smtClean="0"/>
            <a:t>Progressive</a:t>
          </a:r>
          <a:endParaRPr lang="en-US" dirty="0"/>
        </a:p>
      </dgm:t>
    </dgm:pt>
    <dgm:pt modelId="{F7ADB51B-DB0F-43BE-8FD0-1D03052029C3}" type="parTrans" cxnId="{1B3CED7E-33AF-421B-BEB3-4FD8D80FD799}">
      <dgm:prSet/>
      <dgm:spPr/>
      <dgm:t>
        <a:bodyPr/>
        <a:lstStyle/>
        <a:p>
          <a:endParaRPr lang="en-US"/>
        </a:p>
      </dgm:t>
    </dgm:pt>
    <dgm:pt modelId="{48E5CBFC-17B0-4E6C-B647-16748F2BC88A}" type="sibTrans" cxnId="{1B3CED7E-33AF-421B-BEB3-4FD8D80FD799}">
      <dgm:prSet/>
      <dgm:spPr/>
      <dgm:t>
        <a:bodyPr/>
        <a:lstStyle/>
        <a:p>
          <a:endParaRPr lang="en-US"/>
        </a:p>
      </dgm:t>
    </dgm:pt>
    <dgm:pt modelId="{60D79371-FFB7-4DF7-B34D-B6AAB81C100E}">
      <dgm:prSet/>
      <dgm:spPr/>
      <dgm:t>
        <a:bodyPr/>
        <a:lstStyle/>
        <a:p>
          <a:pPr rtl="0"/>
          <a:r>
            <a:rPr lang="en-US" dirty="0" smtClean="0"/>
            <a:t>Proportional </a:t>
          </a:r>
          <a:endParaRPr lang="en-US" dirty="0"/>
        </a:p>
      </dgm:t>
    </dgm:pt>
    <dgm:pt modelId="{91B50F68-1EB7-47AA-9BA8-2532B194FA9C}" type="parTrans" cxnId="{FCF30625-4013-4EE2-86BB-305057942351}">
      <dgm:prSet/>
      <dgm:spPr/>
      <dgm:t>
        <a:bodyPr/>
        <a:lstStyle/>
        <a:p>
          <a:endParaRPr lang="en-US"/>
        </a:p>
      </dgm:t>
    </dgm:pt>
    <dgm:pt modelId="{8CA3E17A-CDD0-468C-BCA1-D9EBC62F1FEB}" type="sibTrans" cxnId="{FCF30625-4013-4EE2-86BB-305057942351}">
      <dgm:prSet/>
      <dgm:spPr/>
      <dgm:t>
        <a:bodyPr/>
        <a:lstStyle/>
        <a:p>
          <a:endParaRPr lang="en-US"/>
        </a:p>
      </dgm:t>
    </dgm:pt>
    <dgm:pt modelId="{54AC9E7D-2D85-4AB2-B2F0-1E58FBA82582}">
      <dgm:prSet/>
      <dgm:spPr/>
      <dgm:t>
        <a:bodyPr/>
        <a:lstStyle/>
        <a:p>
          <a:pPr rtl="0"/>
          <a:r>
            <a:rPr lang="en-US" dirty="0" smtClean="0"/>
            <a:t>Sales tax, Social Security taxes</a:t>
          </a:r>
          <a:endParaRPr lang="en-US" dirty="0"/>
        </a:p>
      </dgm:t>
    </dgm:pt>
    <dgm:pt modelId="{50B8C05E-85D5-4044-9EE6-415611F02B64}" type="parTrans" cxnId="{C877E715-42CE-4FF8-8832-BE4A79212A66}">
      <dgm:prSet/>
      <dgm:spPr/>
      <dgm:t>
        <a:bodyPr/>
        <a:lstStyle/>
        <a:p>
          <a:endParaRPr lang="en-US"/>
        </a:p>
      </dgm:t>
    </dgm:pt>
    <dgm:pt modelId="{0245C17B-FEA2-4EA1-91AA-D44E2D863F96}" type="sibTrans" cxnId="{C877E715-42CE-4FF8-8832-BE4A79212A66}">
      <dgm:prSet/>
      <dgm:spPr/>
      <dgm:t>
        <a:bodyPr/>
        <a:lstStyle/>
        <a:p>
          <a:endParaRPr lang="en-US"/>
        </a:p>
      </dgm:t>
    </dgm:pt>
    <dgm:pt modelId="{74434CBF-492A-407B-B6AD-57BC05C1A1F5}">
      <dgm:prSet/>
      <dgm:spPr/>
      <dgm:t>
        <a:bodyPr/>
        <a:lstStyle/>
        <a:p>
          <a:pPr rtl="0"/>
          <a:r>
            <a:rPr lang="en-US" dirty="0" smtClean="0"/>
            <a:t>U.S. federal income tax, estate taxes</a:t>
          </a:r>
          <a:endParaRPr lang="en-US" dirty="0"/>
        </a:p>
      </dgm:t>
    </dgm:pt>
    <dgm:pt modelId="{8DA24788-0420-45BA-B7EE-492414EC78E4}" type="parTrans" cxnId="{1D981C06-3C8A-4C6B-8779-59DA524524F6}">
      <dgm:prSet/>
      <dgm:spPr/>
      <dgm:t>
        <a:bodyPr/>
        <a:lstStyle/>
        <a:p>
          <a:endParaRPr lang="en-US"/>
        </a:p>
      </dgm:t>
    </dgm:pt>
    <dgm:pt modelId="{769163B5-6999-47D7-9340-8AE065ACF86F}" type="sibTrans" cxnId="{1D981C06-3C8A-4C6B-8779-59DA524524F6}">
      <dgm:prSet/>
      <dgm:spPr/>
      <dgm:t>
        <a:bodyPr/>
        <a:lstStyle/>
        <a:p>
          <a:endParaRPr lang="en-US"/>
        </a:p>
      </dgm:t>
    </dgm:pt>
    <dgm:pt modelId="{2E94DA84-5AF7-41D7-8200-10BD701301FB}">
      <dgm:prSet/>
      <dgm:spPr/>
      <dgm:t>
        <a:bodyPr/>
        <a:lstStyle/>
        <a:p>
          <a:pPr rtl="0"/>
          <a:r>
            <a:rPr lang="en-US" dirty="0" smtClean="0"/>
            <a:t>Flat tax, Medicare tax</a:t>
          </a:r>
          <a:endParaRPr lang="en-US" dirty="0"/>
        </a:p>
      </dgm:t>
    </dgm:pt>
    <dgm:pt modelId="{BCA6F436-AB10-4F7D-9276-3AFE021B1D14}" type="parTrans" cxnId="{28135618-9FC1-46A1-A0EA-775C7887FE97}">
      <dgm:prSet/>
      <dgm:spPr/>
      <dgm:t>
        <a:bodyPr/>
        <a:lstStyle/>
        <a:p>
          <a:endParaRPr lang="en-US"/>
        </a:p>
      </dgm:t>
    </dgm:pt>
    <dgm:pt modelId="{2E78D2E5-6732-4901-B1A6-7A76C94E9E94}" type="sibTrans" cxnId="{28135618-9FC1-46A1-A0EA-775C7887FE97}">
      <dgm:prSet/>
      <dgm:spPr/>
      <dgm:t>
        <a:bodyPr/>
        <a:lstStyle/>
        <a:p>
          <a:endParaRPr lang="en-US"/>
        </a:p>
      </dgm:t>
    </dgm:pt>
    <dgm:pt modelId="{446CA7D0-7C0D-4583-B73C-C9E46AB50FC3}" type="pres">
      <dgm:prSet presAssocID="{3C5D5E91-EEB4-4DC9-824D-DD274E948C07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79784A3A-582F-4F70-9FB8-64B2D03DCD8F}" type="pres">
      <dgm:prSet presAssocID="{3D6F10C4-901C-4F49-9D58-67DF7C45D760}" presName="parentLin" presStyleCnt="0"/>
      <dgm:spPr/>
    </dgm:pt>
    <dgm:pt modelId="{CD6FFC38-D039-454C-B2E1-2A83355986BC}" type="pres">
      <dgm:prSet presAssocID="{3D6F10C4-901C-4F49-9D58-67DF7C45D760}" presName="parentLeftMargin" presStyleLbl="node1" presStyleIdx="0" presStyleCnt="3"/>
      <dgm:spPr/>
      <dgm:t>
        <a:bodyPr/>
        <a:lstStyle/>
        <a:p>
          <a:endParaRPr lang="en-US"/>
        </a:p>
      </dgm:t>
    </dgm:pt>
    <dgm:pt modelId="{8D8BEE43-D82B-4B2A-B943-E8993D4F716C}" type="pres">
      <dgm:prSet presAssocID="{3D6F10C4-901C-4F49-9D58-67DF7C45D760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69A43D8-FD62-4C16-A2FD-F8F301859B0E}" type="pres">
      <dgm:prSet presAssocID="{3D6F10C4-901C-4F49-9D58-67DF7C45D760}" presName="negativeSpace" presStyleCnt="0"/>
      <dgm:spPr/>
    </dgm:pt>
    <dgm:pt modelId="{3C78D1D9-0AAA-4CE5-8A62-26AD69CEB40B}" type="pres">
      <dgm:prSet presAssocID="{3D6F10C4-901C-4F49-9D58-67DF7C45D760}" presName="childText" presStyleLbl="conFgAcc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7774B14-390C-4327-AB34-912F87C4DA03}" type="pres">
      <dgm:prSet presAssocID="{2E441BEF-15D8-4E03-93C0-EFB3D2191EAD}" presName="spaceBetweenRectangles" presStyleCnt="0"/>
      <dgm:spPr/>
    </dgm:pt>
    <dgm:pt modelId="{7BB634DA-E4D7-46BA-99FD-81CF92C922F7}" type="pres">
      <dgm:prSet presAssocID="{BE533E12-9688-43A1-8CA9-E4E16001A9BE}" presName="parentLin" presStyleCnt="0"/>
      <dgm:spPr/>
    </dgm:pt>
    <dgm:pt modelId="{71E17979-1656-4048-BA3D-2CA514F64867}" type="pres">
      <dgm:prSet presAssocID="{BE533E12-9688-43A1-8CA9-E4E16001A9BE}" presName="parentLeftMargin" presStyleLbl="node1" presStyleIdx="0" presStyleCnt="3"/>
      <dgm:spPr/>
      <dgm:t>
        <a:bodyPr/>
        <a:lstStyle/>
        <a:p>
          <a:endParaRPr lang="en-US"/>
        </a:p>
      </dgm:t>
    </dgm:pt>
    <dgm:pt modelId="{63EB74C2-2EC0-4EA3-B3A4-CFDCC430547E}" type="pres">
      <dgm:prSet presAssocID="{BE533E12-9688-43A1-8CA9-E4E16001A9BE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210A563-1F45-426C-9F9E-1FDC730CD394}" type="pres">
      <dgm:prSet presAssocID="{BE533E12-9688-43A1-8CA9-E4E16001A9BE}" presName="negativeSpace" presStyleCnt="0"/>
      <dgm:spPr/>
    </dgm:pt>
    <dgm:pt modelId="{6E939606-0542-48E3-A9E7-B3117BD9F096}" type="pres">
      <dgm:prSet presAssocID="{BE533E12-9688-43A1-8CA9-E4E16001A9BE}" presName="childText" presStyleLbl="conFgAcc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3DF8D26-13D2-453C-AA9F-295492AB14B7}" type="pres">
      <dgm:prSet presAssocID="{48E5CBFC-17B0-4E6C-B647-16748F2BC88A}" presName="spaceBetweenRectangles" presStyleCnt="0"/>
      <dgm:spPr/>
    </dgm:pt>
    <dgm:pt modelId="{5424D25B-8FFD-4398-B54E-0E43E27D7915}" type="pres">
      <dgm:prSet presAssocID="{60D79371-FFB7-4DF7-B34D-B6AAB81C100E}" presName="parentLin" presStyleCnt="0"/>
      <dgm:spPr/>
    </dgm:pt>
    <dgm:pt modelId="{2E5D5CFC-3780-4FFC-810D-BDFE19BADA77}" type="pres">
      <dgm:prSet presAssocID="{60D79371-FFB7-4DF7-B34D-B6AAB81C100E}" presName="parentLeftMargin" presStyleLbl="node1" presStyleIdx="1" presStyleCnt="3"/>
      <dgm:spPr/>
      <dgm:t>
        <a:bodyPr/>
        <a:lstStyle/>
        <a:p>
          <a:endParaRPr lang="en-US"/>
        </a:p>
      </dgm:t>
    </dgm:pt>
    <dgm:pt modelId="{E19912F6-000A-4151-B4E5-C7E96D8380C7}" type="pres">
      <dgm:prSet presAssocID="{60D79371-FFB7-4DF7-B34D-B6AAB81C100E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D4A74BF-015F-4C81-8636-1D7A7C349AAD}" type="pres">
      <dgm:prSet presAssocID="{60D79371-FFB7-4DF7-B34D-B6AAB81C100E}" presName="negativeSpace" presStyleCnt="0"/>
      <dgm:spPr/>
    </dgm:pt>
    <dgm:pt modelId="{F5EA8ACE-29E7-4670-A3B1-DF7D944763D1}" type="pres">
      <dgm:prSet presAssocID="{60D79371-FFB7-4DF7-B34D-B6AAB81C100E}" presName="childText" presStyleLbl="conFgAcc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5A647D66-F261-4C56-9284-53FA6F60B983}" type="presOf" srcId="{BE533E12-9688-43A1-8CA9-E4E16001A9BE}" destId="{63EB74C2-2EC0-4EA3-B3A4-CFDCC430547E}" srcOrd="1" destOrd="0" presId="urn:microsoft.com/office/officeart/2005/8/layout/list1"/>
    <dgm:cxn modelId="{5DC521CA-A719-4C10-AE5B-B2DF9D8C468D}" type="presOf" srcId="{60D79371-FFB7-4DF7-B34D-B6AAB81C100E}" destId="{2E5D5CFC-3780-4FFC-810D-BDFE19BADA77}" srcOrd="0" destOrd="0" presId="urn:microsoft.com/office/officeart/2005/8/layout/list1"/>
    <dgm:cxn modelId="{AC1AFC19-7732-4E9A-ACF3-5AE768B28E4E}" type="presOf" srcId="{BE533E12-9688-43A1-8CA9-E4E16001A9BE}" destId="{71E17979-1656-4048-BA3D-2CA514F64867}" srcOrd="0" destOrd="0" presId="urn:microsoft.com/office/officeart/2005/8/layout/list1"/>
    <dgm:cxn modelId="{FCF30625-4013-4EE2-86BB-305057942351}" srcId="{3C5D5E91-EEB4-4DC9-824D-DD274E948C07}" destId="{60D79371-FFB7-4DF7-B34D-B6AAB81C100E}" srcOrd="2" destOrd="0" parTransId="{91B50F68-1EB7-47AA-9BA8-2532B194FA9C}" sibTransId="{8CA3E17A-CDD0-468C-BCA1-D9EBC62F1FEB}"/>
    <dgm:cxn modelId="{6809D0EF-4812-4254-A8BD-7A0D2E98C6EA}" srcId="{3C5D5E91-EEB4-4DC9-824D-DD274E948C07}" destId="{3D6F10C4-901C-4F49-9D58-67DF7C45D760}" srcOrd="0" destOrd="0" parTransId="{1886C624-2EF3-4360-891B-2F92B26C799F}" sibTransId="{2E441BEF-15D8-4E03-93C0-EFB3D2191EAD}"/>
    <dgm:cxn modelId="{A7D1114E-194D-44F7-BB2F-F7310A884C3B}" type="presOf" srcId="{54AC9E7D-2D85-4AB2-B2F0-1E58FBA82582}" destId="{3C78D1D9-0AAA-4CE5-8A62-26AD69CEB40B}" srcOrd="0" destOrd="0" presId="urn:microsoft.com/office/officeart/2005/8/layout/list1"/>
    <dgm:cxn modelId="{1B3CED7E-33AF-421B-BEB3-4FD8D80FD799}" srcId="{3C5D5E91-EEB4-4DC9-824D-DD274E948C07}" destId="{BE533E12-9688-43A1-8CA9-E4E16001A9BE}" srcOrd="1" destOrd="0" parTransId="{F7ADB51B-DB0F-43BE-8FD0-1D03052029C3}" sibTransId="{48E5CBFC-17B0-4E6C-B647-16748F2BC88A}"/>
    <dgm:cxn modelId="{C0FF5265-FBE4-41E3-9470-EF235F2B78EF}" type="presOf" srcId="{3C5D5E91-EEB4-4DC9-824D-DD274E948C07}" destId="{446CA7D0-7C0D-4583-B73C-C9E46AB50FC3}" srcOrd="0" destOrd="0" presId="urn:microsoft.com/office/officeart/2005/8/layout/list1"/>
    <dgm:cxn modelId="{1D981C06-3C8A-4C6B-8779-59DA524524F6}" srcId="{BE533E12-9688-43A1-8CA9-E4E16001A9BE}" destId="{74434CBF-492A-407B-B6AD-57BC05C1A1F5}" srcOrd="0" destOrd="0" parTransId="{8DA24788-0420-45BA-B7EE-492414EC78E4}" sibTransId="{769163B5-6999-47D7-9340-8AE065ACF86F}"/>
    <dgm:cxn modelId="{C877E715-42CE-4FF8-8832-BE4A79212A66}" srcId="{3D6F10C4-901C-4F49-9D58-67DF7C45D760}" destId="{54AC9E7D-2D85-4AB2-B2F0-1E58FBA82582}" srcOrd="0" destOrd="0" parTransId="{50B8C05E-85D5-4044-9EE6-415611F02B64}" sibTransId="{0245C17B-FEA2-4EA1-91AA-D44E2D863F96}"/>
    <dgm:cxn modelId="{6DB1ACEC-A8AD-4603-AC66-EEA0CB75096B}" type="presOf" srcId="{3D6F10C4-901C-4F49-9D58-67DF7C45D760}" destId="{CD6FFC38-D039-454C-B2E1-2A83355986BC}" srcOrd="0" destOrd="0" presId="urn:microsoft.com/office/officeart/2005/8/layout/list1"/>
    <dgm:cxn modelId="{5F2E77C7-41D8-4EE4-8964-7B7085A22518}" type="presOf" srcId="{74434CBF-492A-407B-B6AD-57BC05C1A1F5}" destId="{6E939606-0542-48E3-A9E7-B3117BD9F096}" srcOrd="0" destOrd="0" presId="urn:microsoft.com/office/officeart/2005/8/layout/list1"/>
    <dgm:cxn modelId="{2F7CA71E-8BFE-4913-A19D-39D4E4714856}" type="presOf" srcId="{60D79371-FFB7-4DF7-B34D-B6AAB81C100E}" destId="{E19912F6-000A-4151-B4E5-C7E96D8380C7}" srcOrd="1" destOrd="0" presId="urn:microsoft.com/office/officeart/2005/8/layout/list1"/>
    <dgm:cxn modelId="{D3B9BA6C-4BCB-4C5E-9A13-3B07846338CA}" type="presOf" srcId="{2E94DA84-5AF7-41D7-8200-10BD701301FB}" destId="{F5EA8ACE-29E7-4670-A3B1-DF7D944763D1}" srcOrd="0" destOrd="0" presId="urn:microsoft.com/office/officeart/2005/8/layout/list1"/>
    <dgm:cxn modelId="{28135618-9FC1-46A1-A0EA-775C7887FE97}" srcId="{60D79371-FFB7-4DF7-B34D-B6AAB81C100E}" destId="{2E94DA84-5AF7-41D7-8200-10BD701301FB}" srcOrd="0" destOrd="0" parTransId="{BCA6F436-AB10-4F7D-9276-3AFE021B1D14}" sibTransId="{2E78D2E5-6732-4901-B1A6-7A76C94E9E94}"/>
    <dgm:cxn modelId="{2050AB93-C2F3-4452-B482-CF011802C48D}" type="presOf" srcId="{3D6F10C4-901C-4F49-9D58-67DF7C45D760}" destId="{8D8BEE43-D82B-4B2A-B943-E8993D4F716C}" srcOrd="1" destOrd="0" presId="urn:microsoft.com/office/officeart/2005/8/layout/list1"/>
    <dgm:cxn modelId="{DEB51CB1-9F91-49F6-AD4B-C9438AAB087F}" type="presParOf" srcId="{446CA7D0-7C0D-4583-B73C-C9E46AB50FC3}" destId="{79784A3A-582F-4F70-9FB8-64B2D03DCD8F}" srcOrd="0" destOrd="0" presId="urn:microsoft.com/office/officeart/2005/8/layout/list1"/>
    <dgm:cxn modelId="{A55A2E79-BF62-4279-80B5-26E8668E5594}" type="presParOf" srcId="{79784A3A-582F-4F70-9FB8-64B2D03DCD8F}" destId="{CD6FFC38-D039-454C-B2E1-2A83355986BC}" srcOrd="0" destOrd="0" presId="urn:microsoft.com/office/officeart/2005/8/layout/list1"/>
    <dgm:cxn modelId="{E9091117-C3C4-4D19-AF57-3FEF7E310FBF}" type="presParOf" srcId="{79784A3A-582F-4F70-9FB8-64B2D03DCD8F}" destId="{8D8BEE43-D82B-4B2A-B943-E8993D4F716C}" srcOrd="1" destOrd="0" presId="urn:microsoft.com/office/officeart/2005/8/layout/list1"/>
    <dgm:cxn modelId="{4B30D16B-9384-4D1A-8956-E93E53653568}" type="presParOf" srcId="{446CA7D0-7C0D-4583-B73C-C9E46AB50FC3}" destId="{469A43D8-FD62-4C16-A2FD-F8F301859B0E}" srcOrd="1" destOrd="0" presId="urn:microsoft.com/office/officeart/2005/8/layout/list1"/>
    <dgm:cxn modelId="{5D3B7A77-BADA-46B4-856D-68D45751E9B9}" type="presParOf" srcId="{446CA7D0-7C0D-4583-B73C-C9E46AB50FC3}" destId="{3C78D1D9-0AAA-4CE5-8A62-26AD69CEB40B}" srcOrd="2" destOrd="0" presId="urn:microsoft.com/office/officeart/2005/8/layout/list1"/>
    <dgm:cxn modelId="{3D5039D8-F55A-461B-9C6C-5D8F76280EEB}" type="presParOf" srcId="{446CA7D0-7C0D-4583-B73C-C9E46AB50FC3}" destId="{B7774B14-390C-4327-AB34-912F87C4DA03}" srcOrd="3" destOrd="0" presId="urn:microsoft.com/office/officeart/2005/8/layout/list1"/>
    <dgm:cxn modelId="{E1CDB042-9AC6-45E1-ADB7-85A9660CCC6E}" type="presParOf" srcId="{446CA7D0-7C0D-4583-B73C-C9E46AB50FC3}" destId="{7BB634DA-E4D7-46BA-99FD-81CF92C922F7}" srcOrd="4" destOrd="0" presId="urn:microsoft.com/office/officeart/2005/8/layout/list1"/>
    <dgm:cxn modelId="{8AE47BDA-D58B-460A-BC55-3484A9F3C843}" type="presParOf" srcId="{7BB634DA-E4D7-46BA-99FD-81CF92C922F7}" destId="{71E17979-1656-4048-BA3D-2CA514F64867}" srcOrd="0" destOrd="0" presId="urn:microsoft.com/office/officeart/2005/8/layout/list1"/>
    <dgm:cxn modelId="{A3304A92-D9AF-4CCF-A316-2DA1A8F92B25}" type="presParOf" srcId="{7BB634DA-E4D7-46BA-99FD-81CF92C922F7}" destId="{63EB74C2-2EC0-4EA3-B3A4-CFDCC430547E}" srcOrd="1" destOrd="0" presId="urn:microsoft.com/office/officeart/2005/8/layout/list1"/>
    <dgm:cxn modelId="{9F9CDA1E-22F7-47CC-A29F-1B71AEF7ADA8}" type="presParOf" srcId="{446CA7D0-7C0D-4583-B73C-C9E46AB50FC3}" destId="{2210A563-1F45-426C-9F9E-1FDC730CD394}" srcOrd="5" destOrd="0" presId="urn:microsoft.com/office/officeart/2005/8/layout/list1"/>
    <dgm:cxn modelId="{6D8B7C79-6188-4C2B-B5C6-EBD3484B3A16}" type="presParOf" srcId="{446CA7D0-7C0D-4583-B73C-C9E46AB50FC3}" destId="{6E939606-0542-48E3-A9E7-B3117BD9F096}" srcOrd="6" destOrd="0" presId="urn:microsoft.com/office/officeart/2005/8/layout/list1"/>
    <dgm:cxn modelId="{461E7AF9-0E53-4DB9-9A53-536FB20E76B8}" type="presParOf" srcId="{446CA7D0-7C0D-4583-B73C-C9E46AB50FC3}" destId="{73DF8D26-13D2-453C-AA9F-295492AB14B7}" srcOrd="7" destOrd="0" presId="urn:microsoft.com/office/officeart/2005/8/layout/list1"/>
    <dgm:cxn modelId="{25AA375A-C804-4F36-90FF-47241FFD49A0}" type="presParOf" srcId="{446CA7D0-7C0D-4583-B73C-C9E46AB50FC3}" destId="{5424D25B-8FFD-4398-B54E-0E43E27D7915}" srcOrd="8" destOrd="0" presId="urn:microsoft.com/office/officeart/2005/8/layout/list1"/>
    <dgm:cxn modelId="{20BDDA89-059C-4615-831A-BBDABCA56109}" type="presParOf" srcId="{5424D25B-8FFD-4398-B54E-0E43E27D7915}" destId="{2E5D5CFC-3780-4FFC-810D-BDFE19BADA77}" srcOrd="0" destOrd="0" presId="urn:microsoft.com/office/officeart/2005/8/layout/list1"/>
    <dgm:cxn modelId="{FB641DC0-532F-47BD-8330-D3CE88AB85F7}" type="presParOf" srcId="{5424D25B-8FFD-4398-B54E-0E43E27D7915}" destId="{E19912F6-000A-4151-B4E5-C7E96D8380C7}" srcOrd="1" destOrd="0" presId="urn:microsoft.com/office/officeart/2005/8/layout/list1"/>
    <dgm:cxn modelId="{D6916FD5-2DDF-43DB-81E4-1898148D6977}" type="presParOf" srcId="{446CA7D0-7C0D-4583-B73C-C9E46AB50FC3}" destId="{2D4A74BF-015F-4C81-8636-1D7A7C349AAD}" srcOrd="9" destOrd="0" presId="urn:microsoft.com/office/officeart/2005/8/layout/list1"/>
    <dgm:cxn modelId="{4CFD1C4E-FC7C-4B04-A614-E152B94E0B19}" type="presParOf" srcId="{446CA7D0-7C0D-4583-B73C-C9E46AB50FC3}" destId="{F5EA8ACE-29E7-4670-A3B1-DF7D944763D1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50CC94F-671D-439B-939C-9761BB4875F8}" type="doc">
      <dgm:prSet loTypeId="urn:microsoft.com/office/officeart/2005/8/layout/list1" loCatId="list" qsTypeId="urn:microsoft.com/office/officeart/2005/8/quickstyle/simple1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A48D7029-75F4-4F8C-B572-627F1BDAD2FE}">
      <dgm:prSet/>
      <dgm:spPr/>
      <dgm:t>
        <a:bodyPr/>
        <a:lstStyle/>
        <a:p>
          <a:pPr rtl="0"/>
          <a:r>
            <a:rPr lang="en-US" dirty="0" smtClean="0"/>
            <a:t>Balanced budget </a:t>
          </a:r>
          <a:endParaRPr lang="en-US" dirty="0"/>
        </a:p>
      </dgm:t>
    </dgm:pt>
    <dgm:pt modelId="{2DCD2A43-55B5-44F6-A50D-382992246D61}" type="parTrans" cxnId="{71D0144E-C622-4811-93E7-91BE6F964B8C}">
      <dgm:prSet/>
      <dgm:spPr/>
      <dgm:t>
        <a:bodyPr/>
        <a:lstStyle/>
        <a:p>
          <a:endParaRPr lang="en-US"/>
        </a:p>
      </dgm:t>
    </dgm:pt>
    <dgm:pt modelId="{D59DE0DA-FB3E-4A8C-BC94-50D594724369}" type="sibTrans" cxnId="{71D0144E-C622-4811-93E7-91BE6F964B8C}">
      <dgm:prSet/>
      <dgm:spPr/>
      <dgm:t>
        <a:bodyPr/>
        <a:lstStyle/>
        <a:p>
          <a:endParaRPr lang="en-US"/>
        </a:p>
      </dgm:t>
    </dgm:pt>
    <dgm:pt modelId="{B86BFE17-04F1-407E-8FCB-E3F99FDC0FF4}">
      <dgm:prSet/>
      <dgm:spPr/>
      <dgm:t>
        <a:bodyPr/>
        <a:lstStyle/>
        <a:p>
          <a:pPr rtl="0"/>
          <a:r>
            <a:rPr lang="en-US" dirty="0" smtClean="0"/>
            <a:t>Revenues = Expenditures</a:t>
          </a:r>
          <a:endParaRPr lang="en-US" dirty="0"/>
        </a:p>
      </dgm:t>
    </dgm:pt>
    <dgm:pt modelId="{976F453D-C48A-48B0-9597-FC0FCD66093F}" type="parTrans" cxnId="{00A315B6-43FA-4C9F-A73D-0FECF5728074}">
      <dgm:prSet/>
      <dgm:spPr/>
      <dgm:t>
        <a:bodyPr/>
        <a:lstStyle/>
        <a:p>
          <a:endParaRPr lang="en-US"/>
        </a:p>
      </dgm:t>
    </dgm:pt>
    <dgm:pt modelId="{97CAA4C9-5584-413A-A123-F86682D44FFE}" type="sibTrans" cxnId="{00A315B6-43FA-4C9F-A73D-0FECF5728074}">
      <dgm:prSet/>
      <dgm:spPr/>
      <dgm:t>
        <a:bodyPr/>
        <a:lstStyle/>
        <a:p>
          <a:endParaRPr lang="en-US"/>
        </a:p>
      </dgm:t>
    </dgm:pt>
    <dgm:pt modelId="{920B8E93-E296-44F4-A006-EB1D38CFC105}">
      <dgm:prSet/>
      <dgm:spPr/>
      <dgm:t>
        <a:bodyPr/>
        <a:lstStyle/>
        <a:p>
          <a:pPr rtl="0"/>
          <a:r>
            <a:rPr lang="en-US" dirty="0" smtClean="0"/>
            <a:t>Budget deficit</a:t>
          </a:r>
          <a:endParaRPr lang="en-US" dirty="0"/>
        </a:p>
      </dgm:t>
    </dgm:pt>
    <dgm:pt modelId="{6A13EBB0-C3DC-4E80-9494-395F84D8BA51}" type="parTrans" cxnId="{C742DCFC-C389-4A9C-B523-421D58F45C63}">
      <dgm:prSet/>
      <dgm:spPr/>
      <dgm:t>
        <a:bodyPr/>
        <a:lstStyle/>
        <a:p>
          <a:endParaRPr lang="en-US"/>
        </a:p>
      </dgm:t>
    </dgm:pt>
    <dgm:pt modelId="{B5DD5EB8-E74F-446D-9768-DB6411B293A2}" type="sibTrans" cxnId="{C742DCFC-C389-4A9C-B523-421D58F45C63}">
      <dgm:prSet/>
      <dgm:spPr/>
      <dgm:t>
        <a:bodyPr/>
        <a:lstStyle/>
        <a:p>
          <a:endParaRPr lang="en-US"/>
        </a:p>
      </dgm:t>
    </dgm:pt>
    <dgm:pt modelId="{650A4EC0-D019-44FF-BF2F-FC2C77DCD3B3}">
      <dgm:prSet/>
      <dgm:spPr/>
      <dgm:t>
        <a:bodyPr/>
        <a:lstStyle/>
        <a:p>
          <a:pPr rtl="0"/>
          <a:r>
            <a:rPr lang="en-US" dirty="0" smtClean="0"/>
            <a:t>Revenues &lt; Expenditures</a:t>
          </a:r>
          <a:endParaRPr lang="en-US" dirty="0"/>
        </a:p>
      </dgm:t>
    </dgm:pt>
    <dgm:pt modelId="{C60590B8-D459-45A1-8569-035061CBCF6C}" type="parTrans" cxnId="{0247EBFF-5D43-436C-AECA-4ED6142265F2}">
      <dgm:prSet/>
      <dgm:spPr/>
      <dgm:t>
        <a:bodyPr/>
        <a:lstStyle/>
        <a:p>
          <a:endParaRPr lang="en-US"/>
        </a:p>
      </dgm:t>
    </dgm:pt>
    <dgm:pt modelId="{E67B1E84-C9D9-4BB2-AB62-C0AEE58A0244}" type="sibTrans" cxnId="{0247EBFF-5D43-436C-AECA-4ED6142265F2}">
      <dgm:prSet/>
      <dgm:spPr/>
      <dgm:t>
        <a:bodyPr/>
        <a:lstStyle/>
        <a:p>
          <a:endParaRPr lang="en-US"/>
        </a:p>
      </dgm:t>
    </dgm:pt>
    <dgm:pt modelId="{D48CC977-1FD3-41B4-9B6C-966F285C350E}">
      <dgm:prSet/>
      <dgm:spPr/>
      <dgm:t>
        <a:bodyPr/>
        <a:lstStyle/>
        <a:p>
          <a:pPr rtl="0"/>
          <a:r>
            <a:rPr lang="en-US" dirty="0" smtClean="0"/>
            <a:t>Budget surplus</a:t>
          </a:r>
          <a:endParaRPr lang="en-US" dirty="0"/>
        </a:p>
      </dgm:t>
    </dgm:pt>
    <dgm:pt modelId="{FA5716D4-3483-476B-B115-68987E0425B0}" type="parTrans" cxnId="{6B054DA9-926A-4209-9368-8E6976ED7AD6}">
      <dgm:prSet/>
      <dgm:spPr/>
      <dgm:t>
        <a:bodyPr/>
        <a:lstStyle/>
        <a:p>
          <a:endParaRPr lang="en-US"/>
        </a:p>
      </dgm:t>
    </dgm:pt>
    <dgm:pt modelId="{ECF67822-B276-49A7-91EA-6308496E5248}" type="sibTrans" cxnId="{6B054DA9-926A-4209-9368-8E6976ED7AD6}">
      <dgm:prSet/>
      <dgm:spPr/>
      <dgm:t>
        <a:bodyPr/>
        <a:lstStyle/>
        <a:p>
          <a:endParaRPr lang="en-US"/>
        </a:p>
      </dgm:t>
    </dgm:pt>
    <dgm:pt modelId="{6DA20E12-C310-48C9-AA1A-538E995C5B14}">
      <dgm:prSet/>
      <dgm:spPr/>
      <dgm:t>
        <a:bodyPr/>
        <a:lstStyle/>
        <a:p>
          <a:pPr rtl="0"/>
          <a:r>
            <a:rPr lang="en-US" dirty="0" smtClean="0"/>
            <a:t>Revenues &gt; Expenditures</a:t>
          </a:r>
          <a:endParaRPr lang="en-US" dirty="0"/>
        </a:p>
      </dgm:t>
    </dgm:pt>
    <dgm:pt modelId="{0EA62EB9-15E1-45DA-833A-BDD0FD522294}" type="parTrans" cxnId="{A5B10DC1-E4D9-4135-8DC6-61A740BCB8ED}">
      <dgm:prSet/>
      <dgm:spPr/>
      <dgm:t>
        <a:bodyPr/>
        <a:lstStyle/>
        <a:p>
          <a:endParaRPr lang="en-US"/>
        </a:p>
      </dgm:t>
    </dgm:pt>
    <dgm:pt modelId="{5255B864-A3B3-4705-B85E-CEC9E8A44D3B}" type="sibTrans" cxnId="{A5B10DC1-E4D9-4135-8DC6-61A740BCB8ED}">
      <dgm:prSet/>
      <dgm:spPr/>
      <dgm:t>
        <a:bodyPr/>
        <a:lstStyle/>
        <a:p>
          <a:endParaRPr lang="en-US"/>
        </a:p>
      </dgm:t>
    </dgm:pt>
    <dgm:pt modelId="{CA537CEF-89A1-42AC-A0CB-FDF93D4810EB}">
      <dgm:prSet/>
      <dgm:spPr/>
      <dgm:t>
        <a:bodyPr/>
        <a:lstStyle/>
        <a:p>
          <a:pPr rtl="0"/>
          <a:r>
            <a:rPr lang="en-US" dirty="0" smtClean="0"/>
            <a:t>Government debt</a:t>
          </a:r>
          <a:endParaRPr lang="en-US" dirty="0"/>
        </a:p>
      </dgm:t>
    </dgm:pt>
    <dgm:pt modelId="{0A01083F-D554-4FCA-97AA-E6226105CB2E}" type="parTrans" cxnId="{C3A69120-BC08-43D0-8271-8B7C9BEBD65E}">
      <dgm:prSet/>
      <dgm:spPr/>
      <dgm:t>
        <a:bodyPr/>
        <a:lstStyle/>
        <a:p>
          <a:endParaRPr lang="en-US"/>
        </a:p>
      </dgm:t>
    </dgm:pt>
    <dgm:pt modelId="{32A0FDC7-3217-4B9D-9674-B132C9AF5C83}" type="sibTrans" cxnId="{C3A69120-BC08-43D0-8271-8B7C9BEBD65E}">
      <dgm:prSet/>
      <dgm:spPr/>
      <dgm:t>
        <a:bodyPr/>
        <a:lstStyle/>
        <a:p>
          <a:endParaRPr lang="en-US"/>
        </a:p>
      </dgm:t>
    </dgm:pt>
    <dgm:pt modelId="{7168F01C-F426-49BE-B479-907D9726D452}">
      <dgm:prSet/>
      <dgm:spPr/>
      <dgm:t>
        <a:bodyPr/>
        <a:lstStyle/>
        <a:p>
          <a:pPr rtl="0"/>
          <a:r>
            <a:rPr lang="en-US" dirty="0" smtClean="0"/>
            <a:t>Sum of all deficits – Sum of all surpluses</a:t>
          </a:r>
          <a:endParaRPr lang="en-US" dirty="0"/>
        </a:p>
      </dgm:t>
    </dgm:pt>
    <dgm:pt modelId="{99AEA2ED-C7B5-4377-BD77-3CC3F27EE97F}" type="parTrans" cxnId="{367D415D-F8A2-49AB-92A4-407BC548AD29}">
      <dgm:prSet/>
      <dgm:spPr/>
      <dgm:t>
        <a:bodyPr/>
        <a:lstStyle/>
        <a:p>
          <a:endParaRPr lang="en-US"/>
        </a:p>
      </dgm:t>
    </dgm:pt>
    <dgm:pt modelId="{DFB98232-5630-4C76-A8CE-3BAA7DB70BCB}" type="sibTrans" cxnId="{367D415D-F8A2-49AB-92A4-407BC548AD29}">
      <dgm:prSet/>
      <dgm:spPr/>
      <dgm:t>
        <a:bodyPr/>
        <a:lstStyle/>
        <a:p>
          <a:endParaRPr lang="en-US"/>
        </a:p>
      </dgm:t>
    </dgm:pt>
    <dgm:pt modelId="{29AA9CA6-9FB0-4BEC-B078-214360DF0082}" type="pres">
      <dgm:prSet presAssocID="{050CC94F-671D-439B-939C-9761BB4875F8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D7B1A4FA-5892-414A-B6D7-2CB7044B4C84}" type="pres">
      <dgm:prSet presAssocID="{A48D7029-75F4-4F8C-B572-627F1BDAD2FE}" presName="parentLin" presStyleCnt="0"/>
      <dgm:spPr/>
    </dgm:pt>
    <dgm:pt modelId="{BE0A9F5C-1ECA-43AE-9D2E-DE7B50397F84}" type="pres">
      <dgm:prSet presAssocID="{A48D7029-75F4-4F8C-B572-627F1BDAD2FE}" presName="parentLeftMargin" presStyleLbl="node1" presStyleIdx="0" presStyleCnt="4"/>
      <dgm:spPr/>
      <dgm:t>
        <a:bodyPr/>
        <a:lstStyle/>
        <a:p>
          <a:endParaRPr lang="en-US"/>
        </a:p>
      </dgm:t>
    </dgm:pt>
    <dgm:pt modelId="{86419762-7B03-419B-A092-AE952F7DAE9D}" type="pres">
      <dgm:prSet presAssocID="{A48D7029-75F4-4F8C-B572-627F1BDAD2FE}" presName="parentText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9963E2F-EC19-46B3-BB6F-BB3D611632A7}" type="pres">
      <dgm:prSet presAssocID="{A48D7029-75F4-4F8C-B572-627F1BDAD2FE}" presName="negativeSpace" presStyleCnt="0"/>
      <dgm:spPr/>
    </dgm:pt>
    <dgm:pt modelId="{D74C495F-02C3-4CCE-85FF-9BF73E08D085}" type="pres">
      <dgm:prSet presAssocID="{A48D7029-75F4-4F8C-B572-627F1BDAD2FE}" presName="childText" presStyleLbl="conFgAcc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8C57833-6F0E-4511-87EE-028B9DEDFED4}" type="pres">
      <dgm:prSet presAssocID="{D59DE0DA-FB3E-4A8C-BC94-50D594724369}" presName="spaceBetweenRectangles" presStyleCnt="0"/>
      <dgm:spPr/>
    </dgm:pt>
    <dgm:pt modelId="{01FB6F08-6D4B-4190-B7B6-D55F92413CC8}" type="pres">
      <dgm:prSet presAssocID="{920B8E93-E296-44F4-A006-EB1D38CFC105}" presName="parentLin" presStyleCnt="0"/>
      <dgm:spPr/>
    </dgm:pt>
    <dgm:pt modelId="{2949ADFF-6866-43FB-8C4E-7B5CBFCA6D12}" type="pres">
      <dgm:prSet presAssocID="{920B8E93-E296-44F4-A006-EB1D38CFC105}" presName="parentLeftMargin" presStyleLbl="node1" presStyleIdx="0" presStyleCnt="4"/>
      <dgm:spPr/>
      <dgm:t>
        <a:bodyPr/>
        <a:lstStyle/>
        <a:p>
          <a:endParaRPr lang="en-US"/>
        </a:p>
      </dgm:t>
    </dgm:pt>
    <dgm:pt modelId="{D96F8A94-43F8-459B-9BBA-A1FF9948973D}" type="pres">
      <dgm:prSet presAssocID="{920B8E93-E296-44F4-A006-EB1D38CFC105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78261DE-3622-4F83-8A74-44559D113FAC}" type="pres">
      <dgm:prSet presAssocID="{920B8E93-E296-44F4-A006-EB1D38CFC105}" presName="negativeSpace" presStyleCnt="0"/>
      <dgm:spPr/>
    </dgm:pt>
    <dgm:pt modelId="{5E0CB609-AD28-4D39-84D4-95E0BA6AFFEE}" type="pres">
      <dgm:prSet presAssocID="{920B8E93-E296-44F4-A006-EB1D38CFC105}" presName="childText" presStyleLbl="conFgAcc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FE6C6F4-3C09-442F-91D6-08CFB1F2CA3C}" type="pres">
      <dgm:prSet presAssocID="{B5DD5EB8-E74F-446D-9768-DB6411B293A2}" presName="spaceBetweenRectangles" presStyleCnt="0"/>
      <dgm:spPr/>
    </dgm:pt>
    <dgm:pt modelId="{A6C5FD6F-4EB8-4B9A-BCAF-1A3B730D3EFF}" type="pres">
      <dgm:prSet presAssocID="{D48CC977-1FD3-41B4-9B6C-966F285C350E}" presName="parentLin" presStyleCnt="0"/>
      <dgm:spPr/>
    </dgm:pt>
    <dgm:pt modelId="{EE113249-670B-4955-86FE-58C37E571F08}" type="pres">
      <dgm:prSet presAssocID="{D48CC977-1FD3-41B4-9B6C-966F285C350E}" presName="parentLeftMargin" presStyleLbl="node1" presStyleIdx="1" presStyleCnt="4"/>
      <dgm:spPr/>
      <dgm:t>
        <a:bodyPr/>
        <a:lstStyle/>
        <a:p>
          <a:endParaRPr lang="en-US"/>
        </a:p>
      </dgm:t>
    </dgm:pt>
    <dgm:pt modelId="{2103C141-1F0B-49FA-860D-319E5A788989}" type="pres">
      <dgm:prSet presAssocID="{D48CC977-1FD3-41B4-9B6C-966F285C350E}" presName="parentText" presStyleLbl="node1" presStyleIdx="2" presStyleCnt="4" custLinFactNeighborY="-6586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A8C4C56-D0A2-4FC2-AF6F-D89C19A791D9}" type="pres">
      <dgm:prSet presAssocID="{D48CC977-1FD3-41B4-9B6C-966F285C350E}" presName="negativeSpace" presStyleCnt="0"/>
      <dgm:spPr/>
    </dgm:pt>
    <dgm:pt modelId="{902383BD-3422-4161-AAD2-2427B596A428}" type="pres">
      <dgm:prSet presAssocID="{D48CC977-1FD3-41B4-9B6C-966F285C350E}" presName="childText" presStyleLbl="conFgAcc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90009D1-0C0F-43A8-92A3-F410681671FC}" type="pres">
      <dgm:prSet presAssocID="{ECF67822-B276-49A7-91EA-6308496E5248}" presName="spaceBetweenRectangles" presStyleCnt="0"/>
      <dgm:spPr/>
    </dgm:pt>
    <dgm:pt modelId="{43DCF195-20A6-4BF9-8CDC-7449EAF4E61F}" type="pres">
      <dgm:prSet presAssocID="{CA537CEF-89A1-42AC-A0CB-FDF93D4810EB}" presName="parentLin" presStyleCnt="0"/>
      <dgm:spPr/>
    </dgm:pt>
    <dgm:pt modelId="{882FE2A3-0ADF-4630-BD38-E7E5ECF1B932}" type="pres">
      <dgm:prSet presAssocID="{CA537CEF-89A1-42AC-A0CB-FDF93D4810EB}" presName="parentLeftMargin" presStyleLbl="node1" presStyleIdx="2" presStyleCnt="4"/>
      <dgm:spPr/>
      <dgm:t>
        <a:bodyPr/>
        <a:lstStyle/>
        <a:p>
          <a:endParaRPr lang="en-US"/>
        </a:p>
      </dgm:t>
    </dgm:pt>
    <dgm:pt modelId="{4FF8C1A7-9CFF-41C0-B9FA-9E66B9F67675}" type="pres">
      <dgm:prSet presAssocID="{CA537CEF-89A1-42AC-A0CB-FDF93D4810EB}" presName="parentText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AAAED13-48FC-441F-A56C-8D21A482C819}" type="pres">
      <dgm:prSet presAssocID="{CA537CEF-89A1-42AC-A0CB-FDF93D4810EB}" presName="negativeSpace" presStyleCnt="0"/>
      <dgm:spPr/>
    </dgm:pt>
    <dgm:pt modelId="{857DC9BE-227E-4A4F-906E-B922150E6D6B}" type="pres">
      <dgm:prSet presAssocID="{CA537CEF-89A1-42AC-A0CB-FDF93D4810EB}" presName="childText" presStyleLbl="conFgAcc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E036690B-DECB-4302-AA47-1FC4BE86047E}" type="presOf" srcId="{D48CC977-1FD3-41B4-9B6C-966F285C350E}" destId="{EE113249-670B-4955-86FE-58C37E571F08}" srcOrd="0" destOrd="0" presId="urn:microsoft.com/office/officeart/2005/8/layout/list1"/>
    <dgm:cxn modelId="{367D415D-F8A2-49AB-92A4-407BC548AD29}" srcId="{CA537CEF-89A1-42AC-A0CB-FDF93D4810EB}" destId="{7168F01C-F426-49BE-B479-907D9726D452}" srcOrd="0" destOrd="0" parTransId="{99AEA2ED-C7B5-4377-BD77-3CC3F27EE97F}" sibTransId="{DFB98232-5630-4C76-A8CE-3BAA7DB70BCB}"/>
    <dgm:cxn modelId="{B1FEA0CF-BCAC-448A-915B-3EFC1444573A}" type="presOf" srcId="{920B8E93-E296-44F4-A006-EB1D38CFC105}" destId="{2949ADFF-6866-43FB-8C4E-7B5CBFCA6D12}" srcOrd="0" destOrd="0" presId="urn:microsoft.com/office/officeart/2005/8/layout/list1"/>
    <dgm:cxn modelId="{C742DCFC-C389-4A9C-B523-421D58F45C63}" srcId="{050CC94F-671D-439B-939C-9761BB4875F8}" destId="{920B8E93-E296-44F4-A006-EB1D38CFC105}" srcOrd="1" destOrd="0" parTransId="{6A13EBB0-C3DC-4E80-9494-395F84D8BA51}" sibTransId="{B5DD5EB8-E74F-446D-9768-DB6411B293A2}"/>
    <dgm:cxn modelId="{00A315B6-43FA-4C9F-A73D-0FECF5728074}" srcId="{A48D7029-75F4-4F8C-B572-627F1BDAD2FE}" destId="{B86BFE17-04F1-407E-8FCB-E3F99FDC0FF4}" srcOrd="0" destOrd="0" parTransId="{976F453D-C48A-48B0-9597-FC0FCD66093F}" sibTransId="{97CAA4C9-5584-413A-A123-F86682D44FFE}"/>
    <dgm:cxn modelId="{CA1F2990-36C9-48FD-828B-8C07CE532108}" type="presOf" srcId="{D48CC977-1FD3-41B4-9B6C-966F285C350E}" destId="{2103C141-1F0B-49FA-860D-319E5A788989}" srcOrd="1" destOrd="0" presId="urn:microsoft.com/office/officeart/2005/8/layout/list1"/>
    <dgm:cxn modelId="{71D0144E-C622-4811-93E7-91BE6F964B8C}" srcId="{050CC94F-671D-439B-939C-9761BB4875F8}" destId="{A48D7029-75F4-4F8C-B572-627F1BDAD2FE}" srcOrd="0" destOrd="0" parTransId="{2DCD2A43-55B5-44F6-A50D-382992246D61}" sibTransId="{D59DE0DA-FB3E-4A8C-BC94-50D594724369}"/>
    <dgm:cxn modelId="{5D78F237-834D-4E7E-800D-469A46A212D7}" type="presOf" srcId="{A48D7029-75F4-4F8C-B572-627F1BDAD2FE}" destId="{BE0A9F5C-1ECA-43AE-9D2E-DE7B50397F84}" srcOrd="0" destOrd="0" presId="urn:microsoft.com/office/officeart/2005/8/layout/list1"/>
    <dgm:cxn modelId="{A74664B0-3B18-404C-B3A9-C07234F9B3BD}" type="presOf" srcId="{7168F01C-F426-49BE-B479-907D9726D452}" destId="{857DC9BE-227E-4A4F-906E-B922150E6D6B}" srcOrd="0" destOrd="0" presId="urn:microsoft.com/office/officeart/2005/8/layout/list1"/>
    <dgm:cxn modelId="{12581DF7-0ECA-4315-9145-ABE643205549}" type="presOf" srcId="{CA537CEF-89A1-42AC-A0CB-FDF93D4810EB}" destId="{882FE2A3-0ADF-4630-BD38-E7E5ECF1B932}" srcOrd="0" destOrd="0" presId="urn:microsoft.com/office/officeart/2005/8/layout/list1"/>
    <dgm:cxn modelId="{2E7DBD0F-21C2-452A-BAFB-4529F4A2F7AC}" type="presOf" srcId="{6DA20E12-C310-48C9-AA1A-538E995C5B14}" destId="{902383BD-3422-4161-AAD2-2427B596A428}" srcOrd="0" destOrd="0" presId="urn:microsoft.com/office/officeart/2005/8/layout/list1"/>
    <dgm:cxn modelId="{0247EBFF-5D43-436C-AECA-4ED6142265F2}" srcId="{920B8E93-E296-44F4-A006-EB1D38CFC105}" destId="{650A4EC0-D019-44FF-BF2F-FC2C77DCD3B3}" srcOrd="0" destOrd="0" parTransId="{C60590B8-D459-45A1-8569-035061CBCF6C}" sibTransId="{E67B1E84-C9D9-4BB2-AB62-C0AEE58A0244}"/>
    <dgm:cxn modelId="{D6D1A8E1-85E0-44CE-BF34-552B89FD7605}" type="presOf" srcId="{A48D7029-75F4-4F8C-B572-627F1BDAD2FE}" destId="{86419762-7B03-419B-A092-AE952F7DAE9D}" srcOrd="1" destOrd="0" presId="urn:microsoft.com/office/officeart/2005/8/layout/list1"/>
    <dgm:cxn modelId="{C3A69120-BC08-43D0-8271-8B7C9BEBD65E}" srcId="{050CC94F-671D-439B-939C-9761BB4875F8}" destId="{CA537CEF-89A1-42AC-A0CB-FDF93D4810EB}" srcOrd="3" destOrd="0" parTransId="{0A01083F-D554-4FCA-97AA-E6226105CB2E}" sibTransId="{32A0FDC7-3217-4B9D-9674-B132C9AF5C83}"/>
    <dgm:cxn modelId="{CB5F9027-A4A9-4D14-B760-6242F62B8358}" type="presOf" srcId="{B86BFE17-04F1-407E-8FCB-E3F99FDC0FF4}" destId="{D74C495F-02C3-4CCE-85FF-9BF73E08D085}" srcOrd="0" destOrd="0" presId="urn:microsoft.com/office/officeart/2005/8/layout/list1"/>
    <dgm:cxn modelId="{6B054DA9-926A-4209-9368-8E6976ED7AD6}" srcId="{050CC94F-671D-439B-939C-9761BB4875F8}" destId="{D48CC977-1FD3-41B4-9B6C-966F285C350E}" srcOrd="2" destOrd="0" parTransId="{FA5716D4-3483-476B-B115-68987E0425B0}" sibTransId="{ECF67822-B276-49A7-91EA-6308496E5248}"/>
    <dgm:cxn modelId="{A8243274-1D12-42BC-A5F9-5CC9464F8014}" type="presOf" srcId="{CA537CEF-89A1-42AC-A0CB-FDF93D4810EB}" destId="{4FF8C1A7-9CFF-41C0-B9FA-9E66B9F67675}" srcOrd="1" destOrd="0" presId="urn:microsoft.com/office/officeart/2005/8/layout/list1"/>
    <dgm:cxn modelId="{F7C132B6-4352-4CBE-8A4A-82B7194BD6CB}" type="presOf" srcId="{920B8E93-E296-44F4-A006-EB1D38CFC105}" destId="{D96F8A94-43F8-459B-9BBA-A1FF9948973D}" srcOrd="1" destOrd="0" presId="urn:microsoft.com/office/officeart/2005/8/layout/list1"/>
    <dgm:cxn modelId="{A5B10DC1-E4D9-4135-8DC6-61A740BCB8ED}" srcId="{D48CC977-1FD3-41B4-9B6C-966F285C350E}" destId="{6DA20E12-C310-48C9-AA1A-538E995C5B14}" srcOrd="0" destOrd="0" parTransId="{0EA62EB9-15E1-45DA-833A-BDD0FD522294}" sibTransId="{5255B864-A3B3-4705-B85E-CEC9E8A44D3B}"/>
    <dgm:cxn modelId="{4D42D3AE-ABAB-48CE-A913-86A3C35C115A}" type="presOf" srcId="{050CC94F-671D-439B-939C-9761BB4875F8}" destId="{29AA9CA6-9FB0-4BEC-B078-214360DF0082}" srcOrd="0" destOrd="0" presId="urn:microsoft.com/office/officeart/2005/8/layout/list1"/>
    <dgm:cxn modelId="{3C180A3D-E2D4-4972-92DF-E2F5F03F27F5}" type="presOf" srcId="{650A4EC0-D019-44FF-BF2F-FC2C77DCD3B3}" destId="{5E0CB609-AD28-4D39-84D4-95E0BA6AFFEE}" srcOrd="0" destOrd="0" presId="urn:microsoft.com/office/officeart/2005/8/layout/list1"/>
    <dgm:cxn modelId="{0D3D89C8-4175-41AA-A79B-702521D228E0}" type="presParOf" srcId="{29AA9CA6-9FB0-4BEC-B078-214360DF0082}" destId="{D7B1A4FA-5892-414A-B6D7-2CB7044B4C84}" srcOrd="0" destOrd="0" presId="urn:microsoft.com/office/officeart/2005/8/layout/list1"/>
    <dgm:cxn modelId="{7E6C1EC9-A8F3-48C6-AE9A-50B74699C488}" type="presParOf" srcId="{D7B1A4FA-5892-414A-B6D7-2CB7044B4C84}" destId="{BE0A9F5C-1ECA-43AE-9D2E-DE7B50397F84}" srcOrd="0" destOrd="0" presId="urn:microsoft.com/office/officeart/2005/8/layout/list1"/>
    <dgm:cxn modelId="{58768426-9252-481C-A503-74927FC27653}" type="presParOf" srcId="{D7B1A4FA-5892-414A-B6D7-2CB7044B4C84}" destId="{86419762-7B03-419B-A092-AE952F7DAE9D}" srcOrd="1" destOrd="0" presId="urn:microsoft.com/office/officeart/2005/8/layout/list1"/>
    <dgm:cxn modelId="{DF69B3BB-B711-41C5-A008-54BA0A08F197}" type="presParOf" srcId="{29AA9CA6-9FB0-4BEC-B078-214360DF0082}" destId="{79963E2F-EC19-46B3-BB6F-BB3D611632A7}" srcOrd="1" destOrd="0" presId="urn:microsoft.com/office/officeart/2005/8/layout/list1"/>
    <dgm:cxn modelId="{34A516E5-48B5-4E05-84DE-699F3DCB7ADC}" type="presParOf" srcId="{29AA9CA6-9FB0-4BEC-B078-214360DF0082}" destId="{D74C495F-02C3-4CCE-85FF-9BF73E08D085}" srcOrd="2" destOrd="0" presId="urn:microsoft.com/office/officeart/2005/8/layout/list1"/>
    <dgm:cxn modelId="{691CC16D-517A-48D9-82CB-31AD9FE73D93}" type="presParOf" srcId="{29AA9CA6-9FB0-4BEC-B078-214360DF0082}" destId="{88C57833-6F0E-4511-87EE-028B9DEDFED4}" srcOrd="3" destOrd="0" presId="urn:microsoft.com/office/officeart/2005/8/layout/list1"/>
    <dgm:cxn modelId="{7F858155-9F57-4DD4-B96A-67B87817ED25}" type="presParOf" srcId="{29AA9CA6-9FB0-4BEC-B078-214360DF0082}" destId="{01FB6F08-6D4B-4190-B7B6-D55F92413CC8}" srcOrd="4" destOrd="0" presId="urn:microsoft.com/office/officeart/2005/8/layout/list1"/>
    <dgm:cxn modelId="{250EC1C7-1A60-4EC1-9E17-EE19AB576B64}" type="presParOf" srcId="{01FB6F08-6D4B-4190-B7B6-D55F92413CC8}" destId="{2949ADFF-6866-43FB-8C4E-7B5CBFCA6D12}" srcOrd="0" destOrd="0" presId="urn:microsoft.com/office/officeart/2005/8/layout/list1"/>
    <dgm:cxn modelId="{9E0B1D93-4755-4959-8518-E7EF5C635D58}" type="presParOf" srcId="{01FB6F08-6D4B-4190-B7B6-D55F92413CC8}" destId="{D96F8A94-43F8-459B-9BBA-A1FF9948973D}" srcOrd="1" destOrd="0" presId="urn:microsoft.com/office/officeart/2005/8/layout/list1"/>
    <dgm:cxn modelId="{19F76B2C-13FE-4BEE-BF9F-5535F2D6C714}" type="presParOf" srcId="{29AA9CA6-9FB0-4BEC-B078-214360DF0082}" destId="{078261DE-3622-4F83-8A74-44559D113FAC}" srcOrd="5" destOrd="0" presId="urn:microsoft.com/office/officeart/2005/8/layout/list1"/>
    <dgm:cxn modelId="{618FBB20-05C6-4A22-84E5-FF1A4EEBF231}" type="presParOf" srcId="{29AA9CA6-9FB0-4BEC-B078-214360DF0082}" destId="{5E0CB609-AD28-4D39-84D4-95E0BA6AFFEE}" srcOrd="6" destOrd="0" presId="urn:microsoft.com/office/officeart/2005/8/layout/list1"/>
    <dgm:cxn modelId="{6EB84382-D419-44BC-8B22-D8A74C919143}" type="presParOf" srcId="{29AA9CA6-9FB0-4BEC-B078-214360DF0082}" destId="{DFE6C6F4-3C09-442F-91D6-08CFB1F2CA3C}" srcOrd="7" destOrd="0" presId="urn:microsoft.com/office/officeart/2005/8/layout/list1"/>
    <dgm:cxn modelId="{F009235D-55D9-4530-996B-F9BEE20171E8}" type="presParOf" srcId="{29AA9CA6-9FB0-4BEC-B078-214360DF0082}" destId="{A6C5FD6F-4EB8-4B9A-BCAF-1A3B730D3EFF}" srcOrd="8" destOrd="0" presId="urn:microsoft.com/office/officeart/2005/8/layout/list1"/>
    <dgm:cxn modelId="{EF715647-FD8B-4178-8789-A24747A1DC2F}" type="presParOf" srcId="{A6C5FD6F-4EB8-4B9A-BCAF-1A3B730D3EFF}" destId="{EE113249-670B-4955-86FE-58C37E571F08}" srcOrd="0" destOrd="0" presId="urn:microsoft.com/office/officeart/2005/8/layout/list1"/>
    <dgm:cxn modelId="{A768F350-7E5C-4785-B1C7-AF5D74C0D209}" type="presParOf" srcId="{A6C5FD6F-4EB8-4B9A-BCAF-1A3B730D3EFF}" destId="{2103C141-1F0B-49FA-860D-319E5A788989}" srcOrd="1" destOrd="0" presId="urn:microsoft.com/office/officeart/2005/8/layout/list1"/>
    <dgm:cxn modelId="{90F9F728-DC0C-43A2-948A-356CF4FF1CDB}" type="presParOf" srcId="{29AA9CA6-9FB0-4BEC-B078-214360DF0082}" destId="{DA8C4C56-D0A2-4FC2-AF6F-D89C19A791D9}" srcOrd="9" destOrd="0" presId="urn:microsoft.com/office/officeart/2005/8/layout/list1"/>
    <dgm:cxn modelId="{D54A5F7A-09B8-42F1-A01D-894DA29E2337}" type="presParOf" srcId="{29AA9CA6-9FB0-4BEC-B078-214360DF0082}" destId="{902383BD-3422-4161-AAD2-2427B596A428}" srcOrd="10" destOrd="0" presId="urn:microsoft.com/office/officeart/2005/8/layout/list1"/>
    <dgm:cxn modelId="{694878E7-8023-4E65-97C8-9E2854E585BC}" type="presParOf" srcId="{29AA9CA6-9FB0-4BEC-B078-214360DF0082}" destId="{490009D1-0C0F-43A8-92A3-F410681671FC}" srcOrd="11" destOrd="0" presId="urn:microsoft.com/office/officeart/2005/8/layout/list1"/>
    <dgm:cxn modelId="{219A00D7-2BA9-40C1-86F9-93A8BDFD2A8B}" type="presParOf" srcId="{29AA9CA6-9FB0-4BEC-B078-214360DF0082}" destId="{43DCF195-20A6-4BF9-8CDC-7449EAF4E61F}" srcOrd="12" destOrd="0" presId="urn:microsoft.com/office/officeart/2005/8/layout/list1"/>
    <dgm:cxn modelId="{10FB391D-A710-49DA-BC36-2BA164980EB4}" type="presParOf" srcId="{43DCF195-20A6-4BF9-8CDC-7449EAF4E61F}" destId="{882FE2A3-0ADF-4630-BD38-E7E5ECF1B932}" srcOrd="0" destOrd="0" presId="urn:microsoft.com/office/officeart/2005/8/layout/list1"/>
    <dgm:cxn modelId="{822D1761-1392-4520-B253-69281A8AFC77}" type="presParOf" srcId="{43DCF195-20A6-4BF9-8CDC-7449EAF4E61F}" destId="{4FF8C1A7-9CFF-41C0-B9FA-9E66B9F67675}" srcOrd="1" destOrd="0" presId="urn:microsoft.com/office/officeart/2005/8/layout/list1"/>
    <dgm:cxn modelId="{40B81BEF-2F3D-4D89-83B2-000FE2C51683}" type="presParOf" srcId="{29AA9CA6-9FB0-4BEC-B078-214360DF0082}" destId="{CAAAED13-48FC-441F-A56C-8D21A482C819}" srcOrd="13" destOrd="0" presId="urn:microsoft.com/office/officeart/2005/8/layout/list1"/>
    <dgm:cxn modelId="{D6AF6280-2E47-483E-B1AE-7A4F62F3BB5C}" type="presParOf" srcId="{29AA9CA6-9FB0-4BEC-B078-214360DF0082}" destId="{857DC9BE-227E-4A4F-906E-B922150E6D6B}" srcOrd="14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8AB49760-7758-4F5F-A5BD-44E5C03AA0B7}" type="doc">
      <dgm:prSet loTypeId="urn:microsoft.com/office/officeart/2005/8/layout/hList1" loCatId="list" qsTypeId="urn:microsoft.com/office/officeart/2005/8/quickstyle/simple1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7B81D63A-4AAA-4A5F-AD7A-2523C4D5BDAB}">
      <dgm:prSet/>
      <dgm:spPr/>
      <dgm:t>
        <a:bodyPr/>
        <a:lstStyle/>
        <a:p>
          <a:pPr rtl="0"/>
          <a:r>
            <a:rPr lang="en-US" dirty="0" smtClean="0"/>
            <a:t>Taxes</a:t>
          </a:r>
          <a:endParaRPr lang="en-US" dirty="0"/>
        </a:p>
      </dgm:t>
    </dgm:pt>
    <dgm:pt modelId="{BB741760-4702-4865-9A26-066192FC44B4}" type="parTrans" cxnId="{A5C01EE6-2A33-409D-8268-A1A8E76D77AB}">
      <dgm:prSet/>
      <dgm:spPr/>
      <dgm:t>
        <a:bodyPr/>
        <a:lstStyle/>
        <a:p>
          <a:endParaRPr lang="en-US"/>
        </a:p>
      </dgm:t>
    </dgm:pt>
    <dgm:pt modelId="{F5A2F9DA-AB37-44C9-9500-6B8DBC18ABED}" type="sibTrans" cxnId="{A5C01EE6-2A33-409D-8268-A1A8E76D77AB}">
      <dgm:prSet/>
      <dgm:spPr/>
      <dgm:t>
        <a:bodyPr/>
        <a:lstStyle/>
        <a:p>
          <a:endParaRPr lang="en-US"/>
        </a:p>
      </dgm:t>
    </dgm:pt>
    <dgm:pt modelId="{7B5D0ABF-4F00-47EB-961B-70FC717E3ECD}">
      <dgm:prSet/>
      <dgm:spPr/>
      <dgm:t>
        <a:bodyPr/>
        <a:lstStyle/>
        <a:p>
          <a:pPr rtl="0"/>
          <a:r>
            <a:rPr lang="en-US" dirty="0" smtClean="0"/>
            <a:t>Capital gains </a:t>
          </a:r>
          <a:endParaRPr lang="en-US" dirty="0"/>
        </a:p>
      </dgm:t>
    </dgm:pt>
    <dgm:pt modelId="{A66B068B-150A-4180-AE85-E1AED9CC2BE7}" type="parTrans" cxnId="{F6F04799-5319-4CED-8756-60889F498FD4}">
      <dgm:prSet/>
      <dgm:spPr/>
      <dgm:t>
        <a:bodyPr/>
        <a:lstStyle/>
        <a:p>
          <a:endParaRPr lang="en-US"/>
        </a:p>
      </dgm:t>
    </dgm:pt>
    <dgm:pt modelId="{2CE83944-E7BE-425A-A63A-266B14E43E60}" type="sibTrans" cxnId="{F6F04799-5319-4CED-8756-60889F498FD4}">
      <dgm:prSet/>
      <dgm:spPr/>
      <dgm:t>
        <a:bodyPr/>
        <a:lstStyle/>
        <a:p>
          <a:endParaRPr lang="en-US"/>
        </a:p>
      </dgm:t>
    </dgm:pt>
    <dgm:pt modelId="{F12D1D25-E896-43D7-AE97-D7C2FBFE189F}">
      <dgm:prSet/>
      <dgm:spPr/>
      <dgm:t>
        <a:bodyPr/>
        <a:lstStyle/>
        <a:p>
          <a:pPr rtl="0"/>
          <a:r>
            <a:rPr lang="en-US" dirty="0" smtClean="0"/>
            <a:t>Tariffs</a:t>
          </a:r>
          <a:endParaRPr lang="en-US" dirty="0"/>
        </a:p>
      </dgm:t>
    </dgm:pt>
    <dgm:pt modelId="{E7FE5548-D865-44DB-840D-EAABEAC3E730}" type="parTrans" cxnId="{83A0AE6C-0083-4FA1-AEAE-623C71497F8C}">
      <dgm:prSet/>
      <dgm:spPr/>
      <dgm:t>
        <a:bodyPr/>
        <a:lstStyle/>
        <a:p>
          <a:endParaRPr lang="en-US"/>
        </a:p>
      </dgm:t>
    </dgm:pt>
    <dgm:pt modelId="{A00C8A56-F2FC-4D95-80D9-DCCAB8CB1F02}" type="sibTrans" cxnId="{83A0AE6C-0083-4FA1-AEAE-623C71497F8C}">
      <dgm:prSet/>
      <dgm:spPr/>
      <dgm:t>
        <a:bodyPr/>
        <a:lstStyle/>
        <a:p>
          <a:endParaRPr lang="en-US"/>
        </a:p>
      </dgm:t>
    </dgm:pt>
    <dgm:pt modelId="{D5E350C6-1BF1-477F-9976-077C5DFA630A}">
      <dgm:prSet/>
      <dgm:spPr/>
      <dgm:t>
        <a:bodyPr/>
        <a:lstStyle/>
        <a:p>
          <a:pPr rtl="0"/>
          <a:r>
            <a:rPr lang="en-US" dirty="0" smtClean="0"/>
            <a:t>Deductions</a:t>
          </a:r>
          <a:endParaRPr lang="en-US" dirty="0"/>
        </a:p>
      </dgm:t>
    </dgm:pt>
    <dgm:pt modelId="{15221459-8EAE-469F-9479-8B9FA9214D5D}" type="parTrans" cxnId="{89F7F928-BDE2-46F9-897B-EF281729AD39}">
      <dgm:prSet/>
      <dgm:spPr/>
      <dgm:t>
        <a:bodyPr/>
        <a:lstStyle/>
        <a:p>
          <a:endParaRPr lang="en-US"/>
        </a:p>
      </dgm:t>
    </dgm:pt>
    <dgm:pt modelId="{E5DDE066-7BA1-4979-8FC3-8DDCE00BF22E}" type="sibTrans" cxnId="{89F7F928-BDE2-46F9-897B-EF281729AD39}">
      <dgm:prSet/>
      <dgm:spPr/>
      <dgm:t>
        <a:bodyPr/>
        <a:lstStyle/>
        <a:p>
          <a:endParaRPr lang="en-US"/>
        </a:p>
      </dgm:t>
    </dgm:pt>
    <dgm:pt modelId="{BCAE9AE5-F6F5-4FA8-9AC4-FBEABE43B33A}">
      <dgm:prSet/>
      <dgm:spPr/>
      <dgm:t>
        <a:bodyPr/>
        <a:lstStyle/>
        <a:p>
          <a:pPr rtl="0"/>
          <a:r>
            <a:rPr lang="en-US" dirty="0" smtClean="0"/>
            <a:t>Mortgage interest</a:t>
          </a:r>
          <a:endParaRPr lang="en-US" dirty="0"/>
        </a:p>
      </dgm:t>
    </dgm:pt>
    <dgm:pt modelId="{F3DD51B2-49C6-4C8B-954F-987D4DB2DB30}" type="parTrans" cxnId="{9FEA03F5-08A8-42C7-BF17-F055ABAD3464}">
      <dgm:prSet/>
      <dgm:spPr/>
      <dgm:t>
        <a:bodyPr/>
        <a:lstStyle/>
        <a:p>
          <a:endParaRPr lang="en-US"/>
        </a:p>
      </dgm:t>
    </dgm:pt>
    <dgm:pt modelId="{5BF70151-5EDB-470A-9E47-C592148A9E40}" type="sibTrans" cxnId="{9FEA03F5-08A8-42C7-BF17-F055ABAD3464}">
      <dgm:prSet/>
      <dgm:spPr/>
      <dgm:t>
        <a:bodyPr/>
        <a:lstStyle/>
        <a:p>
          <a:endParaRPr lang="en-US"/>
        </a:p>
      </dgm:t>
    </dgm:pt>
    <dgm:pt modelId="{2C6026C3-10F4-4A36-A842-BD0DDC5B7AB6}">
      <dgm:prSet/>
      <dgm:spPr/>
      <dgm:t>
        <a:bodyPr/>
        <a:lstStyle/>
        <a:p>
          <a:pPr rtl="0"/>
          <a:r>
            <a:rPr lang="en-US" dirty="0" smtClean="0"/>
            <a:t>Student loan interest</a:t>
          </a:r>
          <a:endParaRPr lang="en-US" dirty="0"/>
        </a:p>
      </dgm:t>
    </dgm:pt>
    <dgm:pt modelId="{82D72B64-8F27-4F2A-84A2-83180F3CF7D7}" type="parTrans" cxnId="{792C0432-520C-45C2-805B-E25E409C627A}">
      <dgm:prSet/>
      <dgm:spPr/>
      <dgm:t>
        <a:bodyPr/>
        <a:lstStyle/>
        <a:p>
          <a:endParaRPr lang="en-US"/>
        </a:p>
      </dgm:t>
    </dgm:pt>
    <dgm:pt modelId="{BC915749-F440-4347-BF41-399C878EC8C9}" type="sibTrans" cxnId="{792C0432-520C-45C2-805B-E25E409C627A}">
      <dgm:prSet/>
      <dgm:spPr/>
      <dgm:t>
        <a:bodyPr/>
        <a:lstStyle/>
        <a:p>
          <a:endParaRPr lang="en-US"/>
        </a:p>
      </dgm:t>
    </dgm:pt>
    <dgm:pt modelId="{07EFFE7E-B4D0-4425-A908-39479B8157C5}">
      <dgm:prSet/>
      <dgm:spPr/>
      <dgm:t>
        <a:bodyPr/>
        <a:lstStyle/>
        <a:p>
          <a:pPr rtl="0"/>
          <a:r>
            <a:rPr lang="en-US" dirty="0" smtClean="0"/>
            <a:t>Charitable donations</a:t>
          </a:r>
          <a:endParaRPr lang="en-US" dirty="0"/>
        </a:p>
      </dgm:t>
    </dgm:pt>
    <dgm:pt modelId="{B298AB6A-0761-4C25-842B-DF928C3966AC}" type="parTrans" cxnId="{74490A09-55B4-40B6-B366-A7C293F85DE4}">
      <dgm:prSet/>
      <dgm:spPr/>
      <dgm:t>
        <a:bodyPr/>
        <a:lstStyle/>
        <a:p>
          <a:endParaRPr lang="en-US"/>
        </a:p>
      </dgm:t>
    </dgm:pt>
    <dgm:pt modelId="{C6E70429-6FCC-4BD8-8599-B4228DBBCBB2}" type="sibTrans" cxnId="{74490A09-55B4-40B6-B366-A7C293F85DE4}">
      <dgm:prSet/>
      <dgm:spPr/>
      <dgm:t>
        <a:bodyPr/>
        <a:lstStyle/>
        <a:p>
          <a:endParaRPr lang="en-US"/>
        </a:p>
      </dgm:t>
    </dgm:pt>
    <dgm:pt modelId="{8BC0AEFF-EF56-4D0F-8613-72FD7A98CE17}">
      <dgm:prSet/>
      <dgm:spPr/>
      <dgm:t>
        <a:bodyPr/>
        <a:lstStyle/>
        <a:p>
          <a:pPr rtl="0"/>
          <a:r>
            <a:rPr lang="en-US" dirty="0" smtClean="0"/>
            <a:t>Spending</a:t>
          </a:r>
          <a:endParaRPr lang="en-US" dirty="0"/>
        </a:p>
      </dgm:t>
    </dgm:pt>
    <dgm:pt modelId="{EE909C6F-95A2-439C-A527-4128450A4DA2}" type="parTrans" cxnId="{DFEC5B01-9CBB-4543-A650-3E3B40C8DE31}">
      <dgm:prSet/>
      <dgm:spPr/>
      <dgm:t>
        <a:bodyPr/>
        <a:lstStyle/>
        <a:p>
          <a:endParaRPr lang="en-US"/>
        </a:p>
      </dgm:t>
    </dgm:pt>
    <dgm:pt modelId="{FD105B4C-7016-495B-A85E-7F7D4940D7E2}" type="sibTrans" cxnId="{DFEC5B01-9CBB-4543-A650-3E3B40C8DE31}">
      <dgm:prSet/>
      <dgm:spPr/>
      <dgm:t>
        <a:bodyPr/>
        <a:lstStyle/>
        <a:p>
          <a:endParaRPr lang="en-US"/>
        </a:p>
      </dgm:t>
    </dgm:pt>
    <dgm:pt modelId="{E68BAD2C-F563-43A5-9A6F-CB8F63684074}">
      <dgm:prSet/>
      <dgm:spPr/>
      <dgm:t>
        <a:bodyPr/>
        <a:lstStyle/>
        <a:p>
          <a:pPr rtl="0"/>
          <a:r>
            <a:rPr lang="en-US" dirty="0" smtClean="0"/>
            <a:t>Social Security</a:t>
          </a:r>
          <a:endParaRPr lang="en-US" dirty="0"/>
        </a:p>
      </dgm:t>
    </dgm:pt>
    <dgm:pt modelId="{CE351B21-0B28-421B-B165-1181A816BF1D}" type="parTrans" cxnId="{1295FB1B-F104-44EE-A83E-139C3B73F5F5}">
      <dgm:prSet/>
      <dgm:spPr/>
      <dgm:t>
        <a:bodyPr/>
        <a:lstStyle/>
        <a:p>
          <a:endParaRPr lang="en-US"/>
        </a:p>
      </dgm:t>
    </dgm:pt>
    <dgm:pt modelId="{DCA95B5C-658D-4691-86BE-02774AAB0A74}" type="sibTrans" cxnId="{1295FB1B-F104-44EE-A83E-139C3B73F5F5}">
      <dgm:prSet/>
      <dgm:spPr/>
      <dgm:t>
        <a:bodyPr/>
        <a:lstStyle/>
        <a:p>
          <a:endParaRPr lang="en-US"/>
        </a:p>
      </dgm:t>
    </dgm:pt>
    <dgm:pt modelId="{D6AA903C-691C-453C-B724-594D6C77BA32}">
      <dgm:prSet/>
      <dgm:spPr/>
      <dgm:t>
        <a:bodyPr/>
        <a:lstStyle/>
        <a:p>
          <a:pPr rtl="0"/>
          <a:r>
            <a:rPr lang="en-US" dirty="0" smtClean="0"/>
            <a:t>NASA</a:t>
          </a:r>
          <a:endParaRPr lang="en-US" dirty="0"/>
        </a:p>
      </dgm:t>
    </dgm:pt>
    <dgm:pt modelId="{866B0862-49BD-4CA8-B7B8-167A63C9C0F1}" type="parTrans" cxnId="{F2E9D93F-C3FF-4156-8463-61D1312608D7}">
      <dgm:prSet/>
      <dgm:spPr/>
      <dgm:t>
        <a:bodyPr/>
        <a:lstStyle/>
        <a:p>
          <a:endParaRPr lang="en-US"/>
        </a:p>
      </dgm:t>
    </dgm:pt>
    <dgm:pt modelId="{6374793A-0846-41BC-A048-FE1D242E7923}" type="sibTrans" cxnId="{F2E9D93F-C3FF-4156-8463-61D1312608D7}">
      <dgm:prSet/>
      <dgm:spPr/>
      <dgm:t>
        <a:bodyPr/>
        <a:lstStyle/>
        <a:p>
          <a:endParaRPr lang="en-US"/>
        </a:p>
      </dgm:t>
    </dgm:pt>
    <dgm:pt modelId="{6D5C21FA-F6EE-4262-BEE0-BBD1ACB80389}">
      <dgm:prSet/>
      <dgm:spPr/>
      <dgm:t>
        <a:bodyPr/>
        <a:lstStyle/>
        <a:p>
          <a:pPr rtl="0"/>
          <a:r>
            <a:rPr lang="en-US" dirty="0" smtClean="0"/>
            <a:t>Food stamps</a:t>
          </a:r>
          <a:endParaRPr lang="en-US" dirty="0"/>
        </a:p>
      </dgm:t>
    </dgm:pt>
    <dgm:pt modelId="{0017A328-BF3E-4E4F-B020-E4C4CD309274}" type="parTrans" cxnId="{EB6616C7-5575-4FF6-BA32-8E1739CE4ED7}">
      <dgm:prSet/>
      <dgm:spPr/>
      <dgm:t>
        <a:bodyPr/>
        <a:lstStyle/>
        <a:p>
          <a:endParaRPr lang="en-US"/>
        </a:p>
      </dgm:t>
    </dgm:pt>
    <dgm:pt modelId="{6F0975E9-C468-4870-9CF7-47D022D76088}" type="sibTrans" cxnId="{EB6616C7-5575-4FF6-BA32-8E1739CE4ED7}">
      <dgm:prSet/>
      <dgm:spPr/>
      <dgm:t>
        <a:bodyPr/>
        <a:lstStyle/>
        <a:p>
          <a:endParaRPr lang="en-US"/>
        </a:p>
      </dgm:t>
    </dgm:pt>
    <dgm:pt modelId="{4990162A-83AB-458C-B515-BE93494F34B8}">
      <dgm:prSet/>
      <dgm:spPr/>
      <dgm:t>
        <a:bodyPr/>
        <a:lstStyle/>
        <a:p>
          <a:pPr rtl="0"/>
          <a:r>
            <a:rPr lang="en-US" dirty="0" smtClean="0"/>
            <a:t>Defense Spending</a:t>
          </a:r>
          <a:endParaRPr lang="en-US" dirty="0"/>
        </a:p>
      </dgm:t>
    </dgm:pt>
    <dgm:pt modelId="{C078D3B7-824B-4125-B16B-3DAA9E02B771}" type="parTrans" cxnId="{890B2EBE-A436-404C-A723-ADE9051B875D}">
      <dgm:prSet/>
      <dgm:spPr/>
      <dgm:t>
        <a:bodyPr/>
        <a:lstStyle/>
        <a:p>
          <a:endParaRPr lang="en-US"/>
        </a:p>
      </dgm:t>
    </dgm:pt>
    <dgm:pt modelId="{7CAFF258-FC0D-44CC-962E-1BD41282E6A6}" type="sibTrans" cxnId="{890B2EBE-A436-404C-A723-ADE9051B875D}">
      <dgm:prSet/>
      <dgm:spPr/>
      <dgm:t>
        <a:bodyPr/>
        <a:lstStyle/>
        <a:p>
          <a:endParaRPr lang="en-US"/>
        </a:p>
      </dgm:t>
    </dgm:pt>
    <dgm:pt modelId="{F7156FCD-D845-4433-9B9C-4FCC59D78527}">
      <dgm:prSet/>
      <dgm:spPr/>
      <dgm:t>
        <a:bodyPr/>
        <a:lstStyle/>
        <a:p>
          <a:pPr rtl="0"/>
          <a:endParaRPr lang="en-US" dirty="0"/>
        </a:p>
      </dgm:t>
    </dgm:pt>
    <dgm:pt modelId="{93C8CE9F-36A8-4782-BD34-430C7D036601}" type="parTrans" cxnId="{0FE522E3-5D7E-46EB-8645-91FD92DD5E76}">
      <dgm:prSet/>
      <dgm:spPr/>
      <dgm:t>
        <a:bodyPr/>
        <a:lstStyle/>
        <a:p>
          <a:endParaRPr lang="en-US"/>
        </a:p>
      </dgm:t>
    </dgm:pt>
    <dgm:pt modelId="{306924CB-7DA2-44C8-A6DD-8DE057EFA599}" type="sibTrans" cxnId="{0FE522E3-5D7E-46EB-8645-91FD92DD5E76}">
      <dgm:prSet/>
      <dgm:spPr/>
      <dgm:t>
        <a:bodyPr/>
        <a:lstStyle/>
        <a:p>
          <a:endParaRPr lang="en-US"/>
        </a:p>
      </dgm:t>
    </dgm:pt>
    <dgm:pt modelId="{1FC9BA24-06AE-4E87-8667-F542ACFFC536}" type="pres">
      <dgm:prSet presAssocID="{8AB49760-7758-4F5F-A5BD-44E5C03AA0B7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8C1528C0-98B0-4915-BF48-179C32863BC6}" type="pres">
      <dgm:prSet presAssocID="{7B81D63A-4AAA-4A5F-AD7A-2523C4D5BDAB}" presName="composite" presStyleCnt="0"/>
      <dgm:spPr/>
    </dgm:pt>
    <dgm:pt modelId="{40770C57-EC3B-4E7F-B2C8-F00B076C25F8}" type="pres">
      <dgm:prSet presAssocID="{7B81D63A-4AAA-4A5F-AD7A-2523C4D5BDAB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35CDE21-29D7-4778-BFB2-E45840304281}" type="pres">
      <dgm:prSet presAssocID="{7B81D63A-4AAA-4A5F-AD7A-2523C4D5BDAB}" presName="desTx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E4F9DA3-C0F6-45A6-B246-4D74F343BF69}" type="pres">
      <dgm:prSet presAssocID="{F5A2F9DA-AB37-44C9-9500-6B8DBC18ABED}" presName="space" presStyleCnt="0"/>
      <dgm:spPr/>
    </dgm:pt>
    <dgm:pt modelId="{7846B044-971D-4EB8-8F78-423F443BE246}" type="pres">
      <dgm:prSet presAssocID="{D5E350C6-1BF1-477F-9976-077C5DFA630A}" presName="composite" presStyleCnt="0"/>
      <dgm:spPr/>
    </dgm:pt>
    <dgm:pt modelId="{9A9DE0D1-739B-4F28-8328-4229BC665758}" type="pres">
      <dgm:prSet presAssocID="{D5E350C6-1BF1-477F-9976-077C5DFA630A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0E881E5-64FE-4AD9-A911-FE98BD6DDA80}" type="pres">
      <dgm:prSet presAssocID="{D5E350C6-1BF1-477F-9976-077C5DFA630A}" presName="desTx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0EC2725-B795-4D22-81AE-D61244074C2F}" type="pres">
      <dgm:prSet presAssocID="{E5DDE066-7BA1-4979-8FC3-8DDCE00BF22E}" presName="space" presStyleCnt="0"/>
      <dgm:spPr/>
    </dgm:pt>
    <dgm:pt modelId="{F65CE04E-1821-40B2-8C4E-31C3D514B461}" type="pres">
      <dgm:prSet presAssocID="{8BC0AEFF-EF56-4D0F-8613-72FD7A98CE17}" presName="composite" presStyleCnt="0"/>
      <dgm:spPr/>
    </dgm:pt>
    <dgm:pt modelId="{25695C43-F9D7-4D21-9539-B9DB61D92667}" type="pres">
      <dgm:prSet presAssocID="{8BC0AEFF-EF56-4D0F-8613-72FD7A98CE17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8B9C14F-64D1-4072-87E6-D38D8F97C8E9}" type="pres">
      <dgm:prSet presAssocID="{8BC0AEFF-EF56-4D0F-8613-72FD7A98CE17}" presName="desTx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260E382A-A111-4CCE-ACE0-569E2C1B7EBF}" type="presOf" srcId="{D6AA903C-691C-453C-B724-594D6C77BA32}" destId="{A8B9C14F-64D1-4072-87E6-D38D8F97C8E9}" srcOrd="0" destOrd="1" presId="urn:microsoft.com/office/officeart/2005/8/layout/hList1"/>
    <dgm:cxn modelId="{1295FB1B-F104-44EE-A83E-139C3B73F5F5}" srcId="{8BC0AEFF-EF56-4D0F-8613-72FD7A98CE17}" destId="{E68BAD2C-F563-43A5-9A6F-CB8F63684074}" srcOrd="0" destOrd="0" parTransId="{CE351B21-0B28-421B-B165-1181A816BF1D}" sibTransId="{DCA95B5C-658D-4691-86BE-02774AAB0A74}"/>
    <dgm:cxn modelId="{6E1A7DF2-396D-486C-A2A2-6E91FD8B8230}" type="presOf" srcId="{6D5C21FA-F6EE-4262-BEE0-BBD1ACB80389}" destId="{A8B9C14F-64D1-4072-87E6-D38D8F97C8E9}" srcOrd="0" destOrd="2" presId="urn:microsoft.com/office/officeart/2005/8/layout/hList1"/>
    <dgm:cxn modelId="{CCFE7770-9B00-4E96-9C2A-5E23FE427D7E}" type="presOf" srcId="{E68BAD2C-F563-43A5-9A6F-CB8F63684074}" destId="{A8B9C14F-64D1-4072-87E6-D38D8F97C8E9}" srcOrd="0" destOrd="0" presId="urn:microsoft.com/office/officeart/2005/8/layout/hList1"/>
    <dgm:cxn modelId="{83A0AE6C-0083-4FA1-AEAE-623C71497F8C}" srcId="{7B81D63A-4AAA-4A5F-AD7A-2523C4D5BDAB}" destId="{F12D1D25-E896-43D7-AE97-D7C2FBFE189F}" srcOrd="1" destOrd="0" parTransId="{E7FE5548-D865-44DB-840D-EAABEAC3E730}" sibTransId="{A00C8A56-F2FC-4D95-80D9-DCCAB8CB1F02}"/>
    <dgm:cxn modelId="{FDEC679A-2E37-4DFB-824F-085D1D779C71}" type="presOf" srcId="{D5E350C6-1BF1-477F-9976-077C5DFA630A}" destId="{9A9DE0D1-739B-4F28-8328-4229BC665758}" srcOrd="0" destOrd="0" presId="urn:microsoft.com/office/officeart/2005/8/layout/hList1"/>
    <dgm:cxn modelId="{A5C01EE6-2A33-409D-8268-A1A8E76D77AB}" srcId="{8AB49760-7758-4F5F-A5BD-44E5C03AA0B7}" destId="{7B81D63A-4AAA-4A5F-AD7A-2523C4D5BDAB}" srcOrd="0" destOrd="0" parTransId="{BB741760-4702-4865-9A26-066192FC44B4}" sibTransId="{F5A2F9DA-AB37-44C9-9500-6B8DBC18ABED}"/>
    <dgm:cxn modelId="{0FE522E3-5D7E-46EB-8645-91FD92DD5E76}" srcId="{8BC0AEFF-EF56-4D0F-8613-72FD7A98CE17}" destId="{F7156FCD-D845-4433-9B9C-4FCC59D78527}" srcOrd="4" destOrd="0" parTransId="{93C8CE9F-36A8-4782-BD34-430C7D036601}" sibTransId="{306924CB-7DA2-44C8-A6DD-8DE057EFA599}"/>
    <dgm:cxn modelId="{792C0432-520C-45C2-805B-E25E409C627A}" srcId="{D5E350C6-1BF1-477F-9976-077C5DFA630A}" destId="{2C6026C3-10F4-4A36-A842-BD0DDC5B7AB6}" srcOrd="1" destOrd="0" parTransId="{82D72B64-8F27-4F2A-84A2-83180F3CF7D7}" sibTransId="{BC915749-F440-4347-BF41-399C878EC8C9}"/>
    <dgm:cxn modelId="{890B2EBE-A436-404C-A723-ADE9051B875D}" srcId="{8BC0AEFF-EF56-4D0F-8613-72FD7A98CE17}" destId="{4990162A-83AB-458C-B515-BE93494F34B8}" srcOrd="3" destOrd="0" parTransId="{C078D3B7-824B-4125-B16B-3DAA9E02B771}" sibTransId="{7CAFF258-FC0D-44CC-962E-1BD41282E6A6}"/>
    <dgm:cxn modelId="{8565DA7D-3D30-42A4-B03D-AFBD5AE445D2}" type="presOf" srcId="{8AB49760-7758-4F5F-A5BD-44E5C03AA0B7}" destId="{1FC9BA24-06AE-4E87-8667-F542ACFFC536}" srcOrd="0" destOrd="0" presId="urn:microsoft.com/office/officeart/2005/8/layout/hList1"/>
    <dgm:cxn modelId="{CBFACC77-C993-494F-B88D-60359904839C}" type="presOf" srcId="{7B81D63A-4AAA-4A5F-AD7A-2523C4D5BDAB}" destId="{40770C57-EC3B-4E7F-B2C8-F00B076C25F8}" srcOrd="0" destOrd="0" presId="urn:microsoft.com/office/officeart/2005/8/layout/hList1"/>
    <dgm:cxn modelId="{DE4C288E-7467-419F-BE6A-3C375EA16241}" type="presOf" srcId="{7B5D0ABF-4F00-47EB-961B-70FC717E3ECD}" destId="{635CDE21-29D7-4778-BFB2-E45840304281}" srcOrd="0" destOrd="0" presId="urn:microsoft.com/office/officeart/2005/8/layout/hList1"/>
    <dgm:cxn modelId="{74490A09-55B4-40B6-B366-A7C293F85DE4}" srcId="{D5E350C6-1BF1-477F-9976-077C5DFA630A}" destId="{07EFFE7E-B4D0-4425-A908-39479B8157C5}" srcOrd="2" destOrd="0" parTransId="{B298AB6A-0761-4C25-842B-DF928C3966AC}" sibTransId="{C6E70429-6FCC-4BD8-8599-B4228DBBCBB2}"/>
    <dgm:cxn modelId="{EB6616C7-5575-4FF6-BA32-8E1739CE4ED7}" srcId="{8BC0AEFF-EF56-4D0F-8613-72FD7A98CE17}" destId="{6D5C21FA-F6EE-4262-BEE0-BBD1ACB80389}" srcOrd="2" destOrd="0" parTransId="{0017A328-BF3E-4E4F-B020-E4C4CD309274}" sibTransId="{6F0975E9-C468-4870-9CF7-47D022D76088}"/>
    <dgm:cxn modelId="{D29342BE-548A-43CD-BE6F-2D2A1420C298}" type="presOf" srcId="{F7156FCD-D845-4433-9B9C-4FCC59D78527}" destId="{A8B9C14F-64D1-4072-87E6-D38D8F97C8E9}" srcOrd="0" destOrd="4" presId="urn:microsoft.com/office/officeart/2005/8/layout/hList1"/>
    <dgm:cxn modelId="{89F7F928-BDE2-46F9-897B-EF281729AD39}" srcId="{8AB49760-7758-4F5F-A5BD-44E5C03AA0B7}" destId="{D5E350C6-1BF1-477F-9976-077C5DFA630A}" srcOrd="1" destOrd="0" parTransId="{15221459-8EAE-469F-9479-8B9FA9214D5D}" sibTransId="{E5DDE066-7BA1-4979-8FC3-8DDCE00BF22E}"/>
    <dgm:cxn modelId="{038F0572-F9B2-4A70-925C-59D351C5F499}" type="presOf" srcId="{2C6026C3-10F4-4A36-A842-BD0DDC5B7AB6}" destId="{80E881E5-64FE-4AD9-A911-FE98BD6DDA80}" srcOrd="0" destOrd="1" presId="urn:microsoft.com/office/officeart/2005/8/layout/hList1"/>
    <dgm:cxn modelId="{AA74422C-DA04-4F1C-B9F7-8FF42B7D7EEF}" type="presOf" srcId="{07EFFE7E-B4D0-4425-A908-39479B8157C5}" destId="{80E881E5-64FE-4AD9-A911-FE98BD6DDA80}" srcOrd="0" destOrd="2" presId="urn:microsoft.com/office/officeart/2005/8/layout/hList1"/>
    <dgm:cxn modelId="{37EFF868-EE67-4597-8972-56CAB928F78E}" type="presOf" srcId="{F12D1D25-E896-43D7-AE97-D7C2FBFE189F}" destId="{635CDE21-29D7-4778-BFB2-E45840304281}" srcOrd="0" destOrd="1" presId="urn:microsoft.com/office/officeart/2005/8/layout/hList1"/>
    <dgm:cxn modelId="{A5B08B60-9964-4EEA-BB8C-42184ED21639}" type="presOf" srcId="{BCAE9AE5-F6F5-4FA8-9AC4-FBEABE43B33A}" destId="{80E881E5-64FE-4AD9-A911-FE98BD6DDA80}" srcOrd="0" destOrd="0" presId="urn:microsoft.com/office/officeart/2005/8/layout/hList1"/>
    <dgm:cxn modelId="{9FEA03F5-08A8-42C7-BF17-F055ABAD3464}" srcId="{D5E350C6-1BF1-477F-9976-077C5DFA630A}" destId="{BCAE9AE5-F6F5-4FA8-9AC4-FBEABE43B33A}" srcOrd="0" destOrd="0" parTransId="{F3DD51B2-49C6-4C8B-954F-987D4DB2DB30}" sibTransId="{5BF70151-5EDB-470A-9E47-C592148A9E40}"/>
    <dgm:cxn modelId="{13658A3D-E38C-4F00-8476-787EBDB28D76}" type="presOf" srcId="{4990162A-83AB-458C-B515-BE93494F34B8}" destId="{A8B9C14F-64D1-4072-87E6-D38D8F97C8E9}" srcOrd="0" destOrd="3" presId="urn:microsoft.com/office/officeart/2005/8/layout/hList1"/>
    <dgm:cxn modelId="{F2E9D93F-C3FF-4156-8463-61D1312608D7}" srcId="{8BC0AEFF-EF56-4D0F-8613-72FD7A98CE17}" destId="{D6AA903C-691C-453C-B724-594D6C77BA32}" srcOrd="1" destOrd="0" parTransId="{866B0862-49BD-4CA8-B7B8-167A63C9C0F1}" sibTransId="{6374793A-0846-41BC-A048-FE1D242E7923}"/>
    <dgm:cxn modelId="{168753AF-279A-463E-A9D0-36746740DAEF}" type="presOf" srcId="{8BC0AEFF-EF56-4D0F-8613-72FD7A98CE17}" destId="{25695C43-F9D7-4D21-9539-B9DB61D92667}" srcOrd="0" destOrd="0" presId="urn:microsoft.com/office/officeart/2005/8/layout/hList1"/>
    <dgm:cxn modelId="{DFEC5B01-9CBB-4543-A650-3E3B40C8DE31}" srcId="{8AB49760-7758-4F5F-A5BD-44E5C03AA0B7}" destId="{8BC0AEFF-EF56-4D0F-8613-72FD7A98CE17}" srcOrd="2" destOrd="0" parTransId="{EE909C6F-95A2-439C-A527-4128450A4DA2}" sibTransId="{FD105B4C-7016-495B-A85E-7F7D4940D7E2}"/>
    <dgm:cxn modelId="{F6F04799-5319-4CED-8756-60889F498FD4}" srcId="{7B81D63A-4AAA-4A5F-AD7A-2523C4D5BDAB}" destId="{7B5D0ABF-4F00-47EB-961B-70FC717E3ECD}" srcOrd="0" destOrd="0" parTransId="{A66B068B-150A-4180-AE85-E1AED9CC2BE7}" sibTransId="{2CE83944-E7BE-425A-A63A-266B14E43E60}"/>
    <dgm:cxn modelId="{88CDA784-FA92-4296-9465-BF1A12B4D1AB}" type="presParOf" srcId="{1FC9BA24-06AE-4E87-8667-F542ACFFC536}" destId="{8C1528C0-98B0-4915-BF48-179C32863BC6}" srcOrd="0" destOrd="0" presId="urn:microsoft.com/office/officeart/2005/8/layout/hList1"/>
    <dgm:cxn modelId="{98D1AC0E-2E89-44F4-88FA-AAD4C9BECC32}" type="presParOf" srcId="{8C1528C0-98B0-4915-BF48-179C32863BC6}" destId="{40770C57-EC3B-4E7F-B2C8-F00B076C25F8}" srcOrd="0" destOrd="0" presId="urn:microsoft.com/office/officeart/2005/8/layout/hList1"/>
    <dgm:cxn modelId="{3DAA93AB-44D8-4BF8-AB47-5F940BF4DAEC}" type="presParOf" srcId="{8C1528C0-98B0-4915-BF48-179C32863BC6}" destId="{635CDE21-29D7-4778-BFB2-E45840304281}" srcOrd="1" destOrd="0" presId="urn:microsoft.com/office/officeart/2005/8/layout/hList1"/>
    <dgm:cxn modelId="{EA277216-284A-4CF9-93B2-319FB6FF9A0F}" type="presParOf" srcId="{1FC9BA24-06AE-4E87-8667-F542ACFFC536}" destId="{5E4F9DA3-C0F6-45A6-B246-4D74F343BF69}" srcOrd="1" destOrd="0" presId="urn:microsoft.com/office/officeart/2005/8/layout/hList1"/>
    <dgm:cxn modelId="{A0C1AB26-382A-426B-8338-2E11C953DB38}" type="presParOf" srcId="{1FC9BA24-06AE-4E87-8667-F542ACFFC536}" destId="{7846B044-971D-4EB8-8F78-423F443BE246}" srcOrd="2" destOrd="0" presId="urn:microsoft.com/office/officeart/2005/8/layout/hList1"/>
    <dgm:cxn modelId="{A157F571-FF68-4122-978C-74F100078A62}" type="presParOf" srcId="{7846B044-971D-4EB8-8F78-423F443BE246}" destId="{9A9DE0D1-739B-4F28-8328-4229BC665758}" srcOrd="0" destOrd="0" presId="urn:microsoft.com/office/officeart/2005/8/layout/hList1"/>
    <dgm:cxn modelId="{1CF88C48-0F88-4819-BA0B-0472BADBEEEA}" type="presParOf" srcId="{7846B044-971D-4EB8-8F78-423F443BE246}" destId="{80E881E5-64FE-4AD9-A911-FE98BD6DDA80}" srcOrd="1" destOrd="0" presId="urn:microsoft.com/office/officeart/2005/8/layout/hList1"/>
    <dgm:cxn modelId="{273C5F1D-C7ED-4070-95B3-5FD1BD10A6EB}" type="presParOf" srcId="{1FC9BA24-06AE-4E87-8667-F542ACFFC536}" destId="{D0EC2725-B795-4D22-81AE-D61244074C2F}" srcOrd="3" destOrd="0" presId="urn:microsoft.com/office/officeart/2005/8/layout/hList1"/>
    <dgm:cxn modelId="{74AB6000-0ED6-4D65-AF05-4BF3A879D18E}" type="presParOf" srcId="{1FC9BA24-06AE-4E87-8667-F542ACFFC536}" destId="{F65CE04E-1821-40B2-8C4E-31C3D514B461}" srcOrd="4" destOrd="0" presId="urn:microsoft.com/office/officeart/2005/8/layout/hList1"/>
    <dgm:cxn modelId="{00A6C6B2-1D16-4234-A5C7-DEBAD9C761CE}" type="presParOf" srcId="{F65CE04E-1821-40B2-8C4E-31C3D514B461}" destId="{25695C43-F9D7-4D21-9539-B9DB61D92667}" srcOrd="0" destOrd="0" presId="urn:microsoft.com/office/officeart/2005/8/layout/hList1"/>
    <dgm:cxn modelId="{C5A024A6-DD9C-4049-AF49-C569B6394BAC}" type="presParOf" srcId="{F65CE04E-1821-40B2-8C4E-31C3D514B461}" destId="{A8B9C14F-64D1-4072-87E6-D38D8F97C8E9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863036F9-8C12-48A5-A01E-AF972AF9DFB3}" type="doc">
      <dgm:prSet loTypeId="urn:microsoft.com/office/officeart/2005/8/layout/hierarchy4" loCatId="relationship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n-US"/>
        </a:p>
      </dgm:t>
    </dgm:pt>
    <dgm:pt modelId="{A81A6236-FC36-4D27-8C6D-80155F4E0207}">
      <dgm:prSet phldrT="[Text]"/>
      <dgm:spPr/>
      <dgm:t>
        <a:bodyPr/>
        <a:lstStyle/>
        <a:p>
          <a:r>
            <a:rPr lang="en-US" dirty="0" smtClean="0"/>
            <a:t>Emergency Economic Stabilization Act of 2008</a:t>
          </a:r>
          <a:endParaRPr lang="en-US" dirty="0"/>
        </a:p>
      </dgm:t>
    </dgm:pt>
    <dgm:pt modelId="{65D1B488-19A2-4A28-9FFA-9FC87A132D24}" type="parTrans" cxnId="{5B4C3206-E11A-49AD-9128-A06BFC157420}">
      <dgm:prSet/>
      <dgm:spPr/>
      <dgm:t>
        <a:bodyPr/>
        <a:lstStyle/>
        <a:p>
          <a:endParaRPr lang="en-US"/>
        </a:p>
      </dgm:t>
    </dgm:pt>
    <dgm:pt modelId="{D7B697BF-923C-4A9D-A770-9ED975DC1452}" type="sibTrans" cxnId="{5B4C3206-E11A-49AD-9128-A06BFC157420}">
      <dgm:prSet/>
      <dgm:spPr/>
      <dgm:t>
        <a:bodyPr/>
        <a:lstStyle/>
        <a:p>
          <a:endParaRPr lang="en-US"/>
        </a:p>
      </dgm:t>
    </dgm:pt>
    <dgm:pt modelId="{55B03A28-7288-4585-B8F6-2E887C538597}">
      <dgm:prSet phldrT="[Text]"/>
      <dgm:spPr/>
      <dgm:t>
        <a:bodyPr/>
        <a:lstStyle/>
        <a:p>
          <a:r>
            <a:rPr lang="en-US" dirty="0" smtClean="0"/>
            <a:t>American Recovery and Reinvestment Act of 2009</a:t>
          </a:r>
          <a:endParaRPr lang="en-US" dirty="0"/>
        </a:p>
      </dgm:t>
    </dgm:pt>
    <dgm:pt modelId="{25D5AD0D-8617-4587-A7BF-3AE5A2E55169}" type="parTrans" cxnId="{D6D2F925-8C99-41D7-B545-B5A886095A5E}">
      <dgm:prSet/>
      <dgm:spPr/>
      <dgm:t>
        <a:bodyPr/>
        <a:lstStyle/>
        <a:p>
          <a:endParaRPr lang="en-US"/>
        </a:p>
      </dgm:t>
    </dgm:pt>
    <dgm:pt modelId="{EAD5E2C3-4FF1-4CB3-9940-2F5B6E8C8119}" type="sibTrans" cxnId="{D6D2F925-8C99-41D7-B545-B5A886095A5E}">
      <dgm:prSet/>
      <dgm:spPr/>
      <dgm:t>
        <a:bodyPr/>
        <a:lstStyle/>
        <a:p>
          <a:endParaRPr lang="en-US"/>
        </a:p>
      </dgm:t>
    </dgm:pt>
    <dgm:pt modelId="{957C2E88-3091-451F-9AA9-F501CBE93E33}">
      <dgm:prSet/>
      <dgm:spPr/>
      <dgm:t>
        <a:bodyPr/>
        <a:lstStyle/>
        <a:p>
          <a:r>
            <a:rPr lang="en-US" dirty="0" smtClean="0"/>
            <a:t>Established the Troubled Assets Relief Program (TARP)</a:t>
          </a:r>
        </a:p>
      </dgm:t>
    </dgm:pt>
    <dgm:pt modelId="{A5EF2281-71E0-4812-836E-41F8A40AE34E}" type="parTrans" cxnId="{1722CF01-40A0-404E-91DA-7037A6F4B6B9}">
      <dgm:prSet/>
      <dgm:spPr/>
      <dgm:t>
        <a:bodyPr/>
        <a:lstStyle/>
        <a:p>
          <a:endParaRPr lang="en-US"/>
        </a:p>
      </dgm:t>
    </dgm:pt>
    <dgm:pt modelId="{B737017C-4645-49BE-BBB7-19FFA3CDB9E5}" type="sibTrans" cxnId="{1722CF01-40A0-404E-91DA-7037A6F4B6B9}">
      <dgm:prSet/>
      <dgm:spPr/>
      <dgm:t>
        <a:bodyPr/>
        <a:lstStyle/>
        <a:p>
          <a:endParaRPr lang="en-US"/>
        </a:p>
      </dgm:t>
    </dgm:pt>
    <dgm:pt modelId="{D42C5BD3-9B13-4D1E-A20A-2D214DE1C2E9}">
      <dgm:prSet/>
      <dgm:spPr/>
      <dgm:t>
        <a:bodyPr/>
        <a:lstStyle/>
        <a:p>
          <a:r>
            <a:rPr lang="en-US" dirty="0" smtClean="0"/>
            <a:t>Renewable energy and weatherize buildings</a:t>
          </a:r>
        </a:p>
      </dgm:t>
    </dgm:pt>
    <dgm:pt modelId="{60822437-66C5-4283-AAE0-665FE67FAE37}" type="parTrans" cxnId="{6429AD4E-B1E2-49BF-B52E-BCCD56971528}">
      <dgm:prSet/>
      <dgm:spPr/>
      <dgm:t>
        <a:bodyPr/>
        <a:lstStyle/>
        <a:p>
          <a:endParaRPr lang="en-US"/>
        </a:p>
      </dgm:t>
    </dgm:pt>
    <dgm:pt modelId="{7769BD83-FF7C-4772-B624-3A9F872CAF46}" type="sibTrans" cxnId="{6429AD4E-B1E2-49BF-B52E-BCCD56971528}">
      <dgm:prSet/>
      <dgm:spPr/>
      <dgm:t>
        <a:bodyPr/>
        <a:lstStyle/>
        <a:p>
          <a:endParaRPr lang="en-US"/>
        </a:p>
      </dgm:t>
    </dgm:pt>
    <dgm:pt modelId="{F1C7E76C-9F97-4061-8651-2FADDB25A6B1}">
      <dgm:prSet/>
      <dgm:spPr/>
      <dgm:t>
        <a:bodyPr/>
        <a:lstStyle/>
        <a:p>
          <a:r>
            <a:rPr lang="en-US" dirty="0" smtClean="0"/>
            <a:t>New infrastructure (roads, bridges, and mass transit)</a:t>
          </a:r>
        </a:p>
      </dgm:t>
    </dgm:pt>
    <dgm:pt modelId="{3EDE91D4-1A23-4C98-96B4-F3365A594C62}" type="parTrans" cxnId="{3F472A1F-BCFA-4472-9E7A-A751172BAC47}">
      <dgm:prSet/>
      <dgm:spPr/>
      <dgm:t>
        <a:bodyPr/>
        <a:lstStyle/>
        <a:p>
          <a:endParaRPr lang="en-US"/>
        </a:p>
      </dgm:t>
    </dgm:pt>
    <dgm:pt modelId="{06FF81B4-74CA-415E-A8D3-1C8D354A9FED}" type="sibTrans" cxnId="{3F472A1F-BCFA-4472-9E7A-A751172BAC47}">
      <dgm:prSet/>
      <dgm:spPr/>
      <dgm:t>
        <a:bodyPr/>
        <a:lstStyle/>
        <a:p>
          <a:endParaRPr lang="en-US"/>
        </a:p>
      </dgm:t>
    </dgm:pt>
    <dgm:pt modelId="{AFDB1658-1083-49A1-8499-A5F6674913F3}">
      <dgm:prSet/>
      <dgm:spPr/>
      <dgm:t>
        <a:bodyPr/>
        <a:lstStyle/>
        <a:p>
          <a:r>
            <a:rPr lang="en-US" dirty="0" smtClean="0"/>
            <a:t>Making Work Pay tax credit and Child Tax Credit </a:t>
          </a:r>
        </a:p>
      </dgm:t>
    </dgm:pt>
    <dgm:pt modelId="{AB004AC6-AA94-4F66-AC33-58B4351A47CC}" type="parTrans" cxnId="{C8D11F7B-4C0E-4CAF-928B-E5080D1CB501}">
      <dgm:prSet/>
      <dgm:spPr/>
      <dgm:t>
        <a:bodyPr/>
        <a:lstStyle/>
        <a:p>
          <a:endParaRPr lang="en-US"/>
        </a:p>
      </dgm:t>
    </dgm:pt>
    <dgm:pt modelId="{0E91093A-BD56-4A0A-BF64-9968AC072B9F}" type="sibTrans" cxnId="{C8D11F7B-4C0E-4CAF-928B-E5080D1CB501}">
      <dgm:prSet/>
      <dgm:spPr/>
      <dgm:t>
        <a:bodyPr/>
        <a:lstStyle/>
        <a:p>
          <a:endParaRPr lang="en-US"/>
        </a:p>
      </dgm:t>
    </dgm:pt>
    <dgm:pt modelId="{C75FFA6D-D424-4066-9BA4-59CBEEC61857}">
      <dgm:prSet/>
      <dgm:spPr/>
      <dgm:t>
        <a:bodyPr/>
        <a:lstStyle/>
        <a:p>
          <a:r>
            <a:rPr lang="en-US" dirty="0" smtClean="0"/>
            <a:t>Fund Pell Grants</a:t>
          </a:r>
        </a:p>
      </dgm:t>
    </dgm:pt>
    <dgm:pt modelId="{01E517E9-E71D-4612-AAC7-4BA92ADF2158}" type="parTrans" cxnId="{5C74E76B-B616-4963-8C5C-30FBFF46731C}">
      <dgm:prSet/>
      <dgm:spPr/>
      <dgm:t>
        <a:bodyPr/>
        <a:lstStyle/>
        <a:p>
          <a:endParaRPr lang="en-US"/>
        </a:p>
      </dgm:t>
    </dgm:pt>
    <dgm:pt modelId="{5DCE4A6F-47B6-4FB5-88C5-29FA2B960D63}" type="sibTrans" cxnId="{5C74E76B-B616-4963-8C5C-30FBFF46731C}">
      <dgm:prSet/>
      <dgm:spPr/>
      <dgm:t>
        <a:bodyPr/>
        <a:lstStyle/>
        <a:p>
          <a:endParaRPr lang="en-US"/>
        </a:p>
      </dgm:t>
    </dgm:pt>
    <dgm:pt modelId="{992AB5C6-6DCD-461D-A02E-311980A6FDE8}" type="pres">
      <dgm:prSet presAssocID="{863036F9-8C12-48A5-A01E-AF972AF9DFB3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4723C9AF-C0D6-4989-A32E-CD3BEFB03A24}" type="pres">
      <dgm:prSet presAssocID="{A81A6236-FC36-4D27-8C6D-80155F4E0207}" presName="vertOne" presStyleCnt="0"/>
      <dgm:spPr/>
      <dgm:t>
        <a:bodyPr/>
        <a:lstStyle/>
        <a:p>
          <a:endParaRPr lang="en-US"/>
        </a:p>
      </dgm:t>
    </dgm:pt>
    <dgm:pt modelId="{01024300-4229-4D1E-87D5-5106E555A0F5}" type="pres">
      <dgm:prSet presAssocID="{A81A6236-FC36-4D27-8C6D-80155F4E0207}" presName="txOne" presStyleLbl="node0" presStyleIdx="0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000E455B-2467-4ED6-8BAC-E033DB6D78D7}" type="pres">
      <dgm:prSet presAssocID="{A81A6236-FC36-4D27-8C6D-80155F4E0207}" presName="parTransOne" presStyleCnt="0"/>
      <dgm:spPr/>
      <dgm:t>
        <a:bodyPr/>
        <a:lstStyle/>
        <a:p>
          <a:endParaRPr lang="en-US"/>
        </a:p>
      </dgm:t>
    </dgm:pt>
    <dgm:pt modelId="{B9A7AF25-C7C4-4989-91F0-2EA035C01864}" type="pres">
      <dgm:prSet presAssocID="{A81A6236-FC36-4D27-8C6D-80155F4E0207}" presName="horzOne" presStyleCnt="0"/>
      <dgm:spPr/>
      <dgm:t>
        <a:bodyPr/>
        <a:lstStyle/>
        <a:p>
          <a:endParaRPr lang="en-US"/>
        </a:p>
      </dgm:t>
    </dgm:pt>
    <dgm:pt modelId="{33B0BBBD-7CCC-4F13-9F96-3B319D135C52}" type="pres">
      <dgm:prSet presAssocID="{957C2E88-3091-451F-9AA9-F501CBE93E33}" presName="vertTwo" presStyleCnt="0"/>
      <dgm:spPr/>
      <dgm:t>
        <a:bodyPr/>
        <a:lstStyle/>
        <a:p>
          <a:endParaRPr lang="en-US"/>
        </a:p>
      </dgm:t>
    </dgm:pt>
    <dgm:pt modelId="{B45D69A2-B5E3-4C8A-9F56-2D699CC216F4}" type="pres">
      <dgm:prSet presAssocID="{957C2E88-3091-451F-9AA9-F501CBE93E33}" presName="txTwo" presStyleLbl="node2" presStyleIdx="0" presStyleCnt="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3100E13-30DD-41CC-AFF7-812799142A08}" type="pres">
      <dgm:prSet presAssocID="{957C2E88-3091-451F-9AA9-F501CBE93E33}" presName="horzTwo" presStyleCnt="0"/>
      <dgm:spPr/>
      <dgm:t>
        <a:bodyPr/>
        <a:lstStyle/>
        <a:p>
          <a:endParaRPr lang="en-US"/>
        </a:p>
      </dgm:t>
    </dgm:pt>
    <dgm:pt modelId="{2427CBE0-0179-4E48-98CC-7DD2785EA703}" type="pres">
      <dgm:prSet presAssocID="{D7B697BF-923C-4A9D-A770-9ED975DC1452}" presName="sibSpaceOne" presStyleCnt="0"/>
      <dgm:spPr/>
      <dgm:t>
        <a:bodyPr/>
        <a:lstStyle/>
        <a:p>
          <a:endParaRPr lang="en-US"/>
        </a:p>
      </dgm:t>
    </dgm:pt>
    <dgm:pt modelId="{12D1D73C-11E0-4340-968A-A23E62FC8653}" type="pres">
      <dgm:prSet presAssocID="{55B03A28-7288-4585-B8F6-2E887C538597}" presName="vertOne" presStyleCnt="0"/>
      <dgm:spPr/>
      <dgm:t>
        <a:bodyPr/>
        <a:lstStyle/>
        <a:p>
          <a:endParaRPr lang="en-US"/>
        </a:p>
      </dgm:t>
    </dgm:pt>
    <dgm:pt modelId="{4EF25F79-F0F8-4A22-8120-59719FC58C87}" type="pres">
      <dgm:prSet presAssocID="{55B03A28-7288-4585-B8F6-2E887C538597}" presName="txOne" presStyleLbl="node0" presStyleIdx="1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953F629-90CC-4CB9-B8BC-760F1EE4D1E8}" type="pres">
      <dgm:prSet presAssocID="{55B03A28-7288-4585-B8F6-2E887C538597}" presName="parTransOne" presStyleCnt="0"/>
      <dgm:spPr/>
      <dgm:t>
        <a:bodyPr/>
        <a:lstStyle/>
        <a:p>
          <a:endParaRPr lang="en-US"/>
        </a:p>
      </dgm:t>
    </dgm:pt>
    <dgm:pt modelId="{95B263A2-BD40-4D77-89CF-58B47E087EDD}" type="pres">
      <dgm:prSet presAssocID="{55B03A28-7288-4585-B8F6-2E887C538597}" presName="horzOne" presStyleCnt="0"/>
      <dgm:spPr/>
      <dgm:t>
        <a:bodyPr/>
        <a:lstStyle/>
        <a:p>
          <a:endParaRPr lang="en-US"/>
        </a:p>
      </dgm:t>
    </dgm:pt>
    <dgm:pt modelId="{10E6D492-EFCB-48C1-9BEB-B6DBDA0EE119}" type="pres">
      <dgm:prSet presAssocID="{D42C5BD3-9B13-4D1E-A20A-2D214DE1C2E9}" presName="vertTwo" presStyleCnt="0"/>
      <dgm:spPr/>
      <dgm:t>
        <a:bodyPr/>
        <a:lstStyle/>
        <a:p>
          <a:endParaRPr lang="en-US"/>
        </a:p>
      </dgm:t>
    </dgm:pt>
    <dgm:pt modelId="{8BA28B1C-9E6F-4B18-9A46-A3B166AF1D56}" type="pres">
      <dgm:prSet presAssocID="{D42C5BD3-9B13-4D1E-A20A-2D214DE1C2E9}" presName="txTwo" presStyleLbl="node2" presStyleIdx="1" presStyleCnt="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600FEBA-CF6C-4646-A242-508998766715}" type="pres">
      <dgm:prSet presAssocID="{D42C5BD3-9B13-4D1E-A20A-2D214DE1C2E9}" presName="horzTwo" presStyleCnt="0"/>
      <dgm:spPr/>
      <dgm:t>
        <a:bodyPr/>
        <a:lstStyle/>
        <a:p>
          <a:endParaRPr lang="en-US"/>
        </a:p>
      </dgm:t>
    </dgm:pt>
    <dgm:pt modelId="{A4724522-1EB8-4BD2-A36F-DE336834DE46}" type="pres">
      <dgm:prSet presAssocID="{7769BD83-FF7C-4772-B624-3A9F872CAF46}" presName="sibSpaceTwo" presStyleCnt="0"/>
      <dgm:spPr/>
      <dgm:t>
        <a:bodyPr/>
        <a:lstStyle/>
        <a:p>
          <a:endParaRPr lang="en-US"/>
        </a:p>
      </dgm:t>
    </dgm:pt>
    <dgm:pt modelId="{B2C6481A-B8EC-4AFF-9A6D-BB21A6DA6250}" type="pres">
      <dgm:prSet presAssocID="{F1C7E76C-9F97-4061-8651-2FADDB25A6B1}" presName="vertTwo" presStyleCnt="0"/>
      <dgm:spPr/>
      <dgm:t>
        <a:bodyPr/>
        <a:lstStyle/>
        <a:p>
          <a:endParaRPr lang="en-US"/>
        </a:p>
      </dgm:t>
    </dgm:pt>
    <dgm:pt modelId="{FF9A5132-0C7A-4545-94B2-E237CC6BCF35}" type="pres">
      <dgm:prSet presAssocID="{F1C7E76C-9F97-4061-8651-2FADDB25A6B1}" presName="txTwo" presStyleLbl="node2" presStyleIdx="2" presStyleCnt="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3B1E52A-388F-45F5-907B-78AE0985DA25}" type="pres">
      <dgm:prSet presAssocID="{F1C7E76C-9F97-4061-8651-2FADDB25A6B1}" presName="horzTwo" presStyleCnt="0"/>
      <dgm:spPr/>
      <dgm:t>
        <a:bodyPr/>
        <a:lstStyle/>
        <a:p>
          <a:endParaRPr lang="en-US"/>
        </a:p>
      </dgm:t>
    </dgm:pt>
    <dgm:pt modelId="{C7363EF2-943A-4368-A028-5D7E17181959}" type="pres">
      <dgm:prSet presAssocID="{06FF81B4-74CA-415E-A8D3-1C8D354A9FED}" presName="sibSpaceTwo" presStyleCnt="0"/>
      <dgm:spPr/>
      <dgm:t>
        <a:bodyPr/>
        <a:lstStyle/>
        <a:p>
          <a:endParaRPr lang="en-US"/>
        </a:p>
      </dgm:t>
    </dgm:pt>
    <dgm:pt modelId="{C1CB0029-F49B-41C4-A0D7-957180192CEF}" type="pres">
      <dgm:prSet presAssocID="{C75FFA6D-D424-4066-9BA4-59CBEEC61857}" presName="vertTwo" presStyleCnt="0"/>
      <dgm:spPr/>
      <dgm:t>
        <a:bodyPr/>
        <a:lstStyle/>
        <a:p>
          <a:endParaRPr lang="en-US"/>
        </a:p>
      </dgm:t>
    </dgm:pt>
    <dgm:pt modelId="{829F97D4-79EE-43E7-B686-918CE69F3517}" type="pres">
      <dgm:prSet presAssocID="{C75FFA6D-D424-4066-9BA4-59CBEEC61857}" presName="txTwo" presStyleLbl="node2" presStyleIdx="3" presStyleCnt="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A1DD032-7D5F-4254-9777-7AABB429C97B}" type="pres">
      <dgm:prSet presAssocID="{C75FFA6D-D424-4066-9BA4-59CBEEC61857}" presName="horzTwo" presStyleCnt="0"/>
      <dgm:spPr/>
      <dgm:t>
        <a:bodyPr/>
        <a:lstStyle/>
        <a:p>
          <a:endParaRPr lang="en-US"/>
        </a:p>
      </dgm:t>
    </dgm:pt>
    <dgm:pt modelId="{F0208433-06A2-4B82-A4B9-EBAEC1F7B42D}" type="pres">
      <dgm:prSet presAssocID="{5DCE4A6F-47B6-4FB5-88C5-29FA2B960D63}" presName="sibSpaceTwo" presStyleCnt="0"/>
      <dgm:spPr/>
      <dgm:t>
        <a:bodyPr/>
        <a:lstStyle/>
        <a:p>
          <a:endParaRPr lang="en-US"/>
        </a:p>
      </dgm:t>
    </dgm:pt>
    <dgm:pt modelId="{62C334DA-209E-49DE-AD8C-03C0F75496E3}" type="pres">
      <dgm:prSet presAssocID="{AFDB1658-1083-49A1-8499-A5F6674913F3}" presName="vertTwo" presStyleCnt="0"/>
      <dgm:spPr/>
      <dgm:t>
        <a:bodyPr/>
        <a:lstStyle/>
        <a:p>
          <a:endParaRPr lang="en-US"/>
        </a:p>
      </dgm:t>
    </dgm:pt>
    <dgm:pt modelId="{B0F9AF51-7169-4BBB-9248-28A1FBB7F7E9}" type="pres">
      <dgm:prSet presAssocID="{AFDB1658-1083-49A1-8499-A5F6674913F3}" presName="txTwo" presStyleLbl="node2" presStyleIdx="4" presStyleCnt="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E1E4E27-EAFB-4A35-8C1A-A9B39A36B19A}" type="pres">
      <dgm:prSet presAssocID="{AFDB1658-1083-49A1-8499-A5F6674913F3}" presName="horzTwo" presStyleCnt="0"/>
      <dgm:spPr/>
      <dgm:t>
        <a:bodyPr/>
        <a:lstStyle/>
        <a:p>
          <a:endParaRPr lang="en-US"/>
        </a:p>
      </dgm:t>
    </dgm:pt>
  </dgm:ptLst>
  <dgm:cxnLst>
    <dgm:cxn modelId="{F078D53C-364B-4248-B0BB-6BA1AAFC2815}" type="presOf" srcId="{863036F9-8C12-48A5-A01E-AF972AF9DFB3}" destId="{992AB5C6-6DCD-461D-A02E-311980A6FDE8}" srcOrd="0" destOrd="0" presId="urn:microsoft.com/office/officeart/2005/8/layout/hierarchy4"/>
    <dgm:cxn modelId="{D6D2F925-8C99-41D7-B545-B5A886095A5E}" srcId="{863036F9-8C12-48A5-A01E-AF972AF9DFB3}" destId="{55B03A28-7288-4585-B8F6-2E887C538597}" srcOrd="1" destOrd="0" parTransId="{25D5AD0D-8617-4587-A7BF-3AE5A2E55169}" sibTransId="{EAD5E2C3-4FF1-4CB3-9940-2F5B6E8C8119}"/>
    <dgm:cxn modelId="{207C9A70-08A9-4577-8713-54DD29B183B6}" type="presOf" srcId="{957C2E88-3091-451F-9AA9-F501CBE93E33}" destId="{B45D69A2-B5E3-4C8A-9F56-2D699CC216F4}" srcOrd="0" destOrd="0" presId="urn:microsoft.com/office/officeart/2005/8/layout/hierarchy4"/>
    <dgm:cxn modelId="{B2821D67-E391-460C-9A14-E4651E92A027}" type="presOf" srcId="{55B03A28-7288-4585-B8F6-2E887C538597}" destId="{4EF25F79-F0F8-4A22-8120-59719FC58C87}" srcOrd="0" destOrd="0" presId="urn:microsoft.com/office/officeart/2005/8/layout/hierarchy4"/>
    <dgm:cxn modelId="{9400923E-D502-46A3-BBE3-3EE6D7D3C20B}" type="presOf" srcId="{C75FFA6D-D424-4066-9BA4-59CBEEC61857}" destId="{829F97D4-79EE-43E7-B686-918CE69F3517}" srcOrd="0" destOrd="0" presId="urn:microsoft.com/office/officeart/2005/8/layout/hierarchy4"/>
    <dgm:cxn modelId="{0B3A34E0-F6FA-4DF7-B749-FBD688825654}" type="presOf" srcId="{A81A6236-FC36-4D27-8C6D-80155F4E0207}" destId="{01024300-4229-4D1E-87D5-5106E555A0F5}" srcOrd="0" destOrd="0" presId="urn:microsoft.com/office/officeart/2005/8/layout/hierarchy4"/>
    <dgm:cxn modelId="{1722CF01-40A0-404E-91DA-7037A6F4B6B9}" srcId="{A81A6236-FC36-4D27-8C6D-80155F4E0207}" destId="{957C2E88-3091-451F-9AA9-F501CBE93E33}" srcOrd="0" destOrd="0" parTransId="{A5EF2281-71E0-4812-836E-41F8A40AE34E}" sibTransId="{B737017C-4645-49BE-BBB7-19FFA3CDB9E5}"/>
    <dgm:cxn modelId="{5C74E76B-B616-4963-8C5C-30FBFF46731C}" srcId="{55B03A28-7288-4585-B8F6-2E887C538597}" destId="{C75FFA6D-D424-4066-9BA4-59CBEEC61857}" srcOrd="2" destOrd="0" parTransId="{01E517E9-E71D-4612-AAC7-4BA92ADF2158}" sibTransId="{5DCE4A6F-47B6-4FB5-88C5-29FA2B960D63}"/>
    <dgm:cxn modelId="{C8D11F7B-4C0E-4CAF-928B-E5080D1CB501}" srcId="{55B03A28-7288-4585-B8F6-2E887C538597}" destId="{AFDB1658-1083-49A1-8499-A5F6674913F3}" srcOrd="3" destOrd="0" parTransId="{AB004AC6-AA94-4F66-AC33-58B4351A47CC}" sibTransId="{0E91093A-BD56-4A0A-BF64-9968AC072B9F}"/>
    <dgm:cxn modelId="{3F472A1F-BCFA-4472-9E7A-A751172BAC47}" srcId="{55B03A28-7288-4585-B8F6-2E887C538597}" destId="{F1C7E76C-9F97-4061-8651-2FADDB25A6B1}" srcOrd="1" destOrd="0" parTransId="{3EDE91D4-1A23-4C98-96B4-F3365A594C62}" sibTransId="{06FF81B4-74CA-415E-A8D3-1C8D354A9FED}"/>
    <dgm:cxn modelId="{8EB03FF2-EE8B-4E1E-83A2-EAC91D39DA85}" type="presOf" srcId="{D42C5BD3-9B13-4D1E-A20A-2D214DE1C2E9}" destId="{8BA28B1C-9E6F-4B18-9A46-A3B166AF1D56}" srcOrd="0" destOrd="0" presId="urn:microsoft.com/office/officeart/2005/8/layout/hierarchy4"/>
    <dgm:cxn modelId="{6B623962-5FED-4067-9551-1542ED93E805}" type="presOf" srcId="{F1C7E76C-9F97-4061-8651-2FADDB25A6B1}" destId="{FF9A5132-0C7A-4545-94B2-E237CC6BCF35}" srcOrd="0" destOrd="0" presId="urn:microsoft.com/office/officeart/2005/8/layout/hierarchy4"/>
    <dgm:cxn modelId="{7010A525-6CBA-4B78-80C6-079121789837}" type="presOf" srcId="{AFDB1658-1083-49A1-8499-A5F6674913F3}" destId="{B0F9AF51-7169-4BBB-9248-28A1FBB7F7E9}" srcOrd="0" destOrd="0" presId="urn:microsoft.com/office/officeart/2005/8/layout/hierarchy4"/>
    <dgm:cxn modelId="{5B4C3206-E11A-49AD-9128-A06BFC157420}" srcId="{863036F9-8C12-48A5-A01E-AF972AF9DFB3}" destId="{A81A6236-FC36-4D27-8C6D-80155F4E0207}" srcOrd="0" destOrd="0" parTransId="{65D1B488-19A2-4A28-9FFA-9FC87A132D24}" sibTransId="{D7B697BF-923C-4A9D-A770-9ED975DC1452}"/>
    <dgm:cxn modelId="{6429AD4E-B1E2-49BF-B52E-BCCD56971528}" srcId="{55B03A28-7288-4585-B8F6-2E887C538597}" destId="{D42C5BD3-9B13-4D1E-A20A-2D214DE1C2E9}" srcOrd="0" destOrd="0" parTransId="{60822437-66C5-4283-AAE0-665FE67FAE37}" sibTransId="{7769BD83-FF7C-4772-B624-3A9F872CAF46}"/>
    <dgm:cxn modelId="{592AEAC0-5C53-44E6-AC50-C695EEB4C751}" type="presParOf" srcId="{992AB5C6-6DCD-461D-A02E-311980A6FDE8}" destId="{4723C9AF-C0D6-4989-A32E-CD3BEFB03A24}" srcOrd="0" destOrd="0" presId="urn:microsoft.com/office/officeart/2005/8/layout/hierarchy4"/>
    <dgm:cxn modelId="{93058A9F-C01E-4CD0-AFDD-BAF10C35612F}" type="presParOf" srcId="{4723C9AF-C0D6-4989-A32E-CD3BEFB03A24}" destId="{01024300-4229-4D1E-87D5-5106E555A0F5}" srcOrd="0" destOrd="0" presId="urn:microsoft.com/office/officeart/2005/8/layout/hierarchy4"/>
    <dgm:cxn modelId="{0C278585-0118-45E6-89FD-BFF5A0B861CF}" type="presParOf" srcId="{4723C9AF-C0D6-4989-A32E-CD3BEFB03A24}" destId="{000E455B-2467-4ED6-8BAC-E033DB6D78D7}" srcOrd="1" destOrd="0" presId="urn:microsoft.com/office/officeart/2005/8/layout/hierarchy4"/>
    <dgm:cxn modelId="{9C4B25C4-B603-4A4D-AF42-0AAE29294D5B}" type="presParOf" srcId="{4723C9AF-C0D6-4989-A32E-CD3BEFB03A24}" destId="{B9A7AF25-C7C4-4989-91F0-2EA035C01864}" srcOrd="2" destOrd="0" presId="urn:microsoft.com/office/officeart/2005/8/layout/hierarchy4"/>
    <dgm:cxn modelId="{CB9687A2-C600-4C20-91CD-B4F82EB69053}" type="presParOf" srcId="{B9A7AF25-C7C4-4989-91F0-2EA035C01864}" destId="{33B0BBBD-7CCC-4F13-9F96-3B319D135C52}" srcOrd="0" destOrd="0" presId="urn:microsoft.com/office/officeart/2005/8/layout/hierarchy4"/>
    <dgm:cxn modelId="{C400E3DB-9044-41A7-9162-EFA4A6130529}" type="presParOf" srcId="{33B0BBBD-7CCC-4F13-9F96-3B319D135C52}" destId="{B45D69A2-B5E3-4C8A-9F56-2D699CC216F4}" srcOrd="0" destOrd="0" presId="urn:microsoft.com/office/officeart/2005/8/layout/hierarchy4"/>
    <dgm:cxn modelId="{AF370BC3-5FA8-4ED0-96DD-C01603131C5C}" type="presParOf" srcId="{33B0BBBD-7CCC-4F13-9F96-3B319D135C52}" destId="{E3100E13-30DD-41CC-AFF7-812799142A08}" srcOrd="1" destOrd="0" presId="urn:microsoft.com/office/officeart/2005/8/layout/hierarchy4"/>
    <dgm:cxn modelId="{0E533DB7-E4FB-4536-9504-D0FC5F5113A1}" type="presParOf" srcId="{992AB5C6-6DCD-461D-A02E-311980A6FDE8}" destId="{2427CBE0-0179-4E48-98CC-7DD2785EA703}" srcOrd="1" destOrd="0" presId="urn:microsoft.com/office/officeart/2005/8/layout/hierarchy4"/>
    <dgm:cxn modelId="{8E275615-CE4E-4061-88D2-052E223AF89E}" type="presParOf" srcId="{992AB5C6-6DCD-461D-A02E-311980A6FDE8}" destId="{12D1D73C-11E0-4340-968A-A23E62FC8653}" srcOrd="2" destOrd="0" presId="urn:microsoft.com/office/officeart/2005/8/layout/hierarchy4"/>
    <dgm:cxn modelId="{4F59980D-583D-40F4-9E2F-0369D40B188E}" type="presParOf" srcId="{12D1D73C-11E0-4340-968A-A23E62FC8653}" destId="{4EF25F79-F0F8-4A22-8120-59719FC58C87}" srcOrd="0" destOrd="0" presId="urn:microsoft.com/office/officeart/2005/8/layout/hierarchy4"/>
    <dgm:cxn modelId="{B6872B98-D8CC-4831-BD0F-892C91E28CD6}" type="presParOf" srcId="{12D1D73C-11E0-4340-968A-A23E62FC8653}" destId="{F953F629-90CC-4CB9-B8BC-760F1EE4D1E8}" srcOrd="1" destOrd="0" presId="urn:microsoft.com/office/officeart/2005/8/layout/hierarchy4"/>
    <dgm:cxn modelId="{C0AD3BAB-A6BD-4AD7-A653-D559A2CC170C}" type="presParOf" srcId="{12D1D73C-11E0-4340-968A-A23E62FC8653}" destId="{95B263A2-BD40-4D77-89CF-58B47E087EDD}" srcOrd="2" destOrd="0" presId="urn:microsoft.com/office/officeart/2005/8/layout/hierarchy4"/>
    <dgm:cxn modelId="{8919B522-172A-4186-990B-51FC351B0F39}" type="presParOf" srcId="{95B263A2-BD40-4D77-89CF-58B47E087EDD}" destId="{10E6D492-EFCB-48C1-9BEB-B6DBDA0EE119}" srcOrd="0" destOrd="0" presId="urn:microsoft.com/office/officeart/2005/8/layout/hierarchy4"/>
    <dgm:cxn modelId="{08A7E36C-3E62-4BDB-9913-FB5107C203D2}" type="presParOf" srcId="{10E6D492-EFCB-48C1-9BEB-B6DBDA0EE119}" destId="{8BA28B1C-9E6F-4B18-9A46-A3B166AF1D56}" srcOrd="0" destOrd="0" presId="urn:microsoft.com/office/officeart/2005/8/layout/hierarchy4"/>
    <dgm:cxn modelId="{06841B2C-8E19-4CD7-B5E8-410D1D239CCD}" type="presParOf" srcId="{10E6D492-EFCB-48C1-9BEB-B6DBDA0EE119}" destId="{9600FEBA-CF6C-4646-A242-508998766715}" srcOrd="1" destOrd="0" presId="urn:microsoft.com/office/officeart/2005/8/layout/hierarchy4"/>
    <dgm:cxn modelId="{9ED18322-C3B6-4448-9DA9-24DCF7A116FA}" type="presParOf" srcId="{95B263A2-BD40-4D77-89CF-58B47E087EDD}" destId="{A4724522-1EB8-4BD2-A36F-DE336834DE46}" srcOrd="1" destOrd="0" presId="urn:microsoft.com/office/officeart/2005/8/layout/hierarchy4"/>
    <dgm:cxn modelId="{2F620867-BEB3-4E31-A4D8-50226BF906C5}" type="presParOf" srcId="{95B263A2-BD40-4D77-89CF-58B47E087EDD}" destId="{B2C6481A-B8EC-4AFF-9A6D-BB21A6DA6250}" srcOrd="2" destOrd="0" presId="urn:microsoft.com/office/officeart/2005/8/layout/hierarchy4"/>
    <dgm:cxn modelId="{CC9B9458-9A71-4386-8047-7474DCD2E2ED}" type="presParOf" srcId="{B2C6481A-B8EC-4AFF-9A6D-BB21A6DA6250}" destId="{FF9A5132-0C7A-4545-94B2-E237CC6BCF35}" srcOrd="0" destOrd="0" presId="urn:microsoft.com/office/officeart/2005/8/layout/hierarchy4"/>
    <dgm:cxn modelId="{065D5F2D-89A3-4574-B8BC-C670F20A5BB9}" type="presParOf" srcId="{B2C6481A-B8EC-4AFF-9A6D-BB21A6DA6250}" destId="{E3B1E52A-388F-45F5-907B-78AE0985DA25}" srcOrd="1" destOrd="0" presId="urn:microsoft.com/office/officeart/2005/8/layout/hierarchy4"/>
    <dgm:cxn modelId="{4C70B11D-B8F0-4707-8E52-DA2C2B0591CB}" type="presParOf" srcId="{95B263A2-BD40-4D77-89CF-58B47E087EDD}" destId="{C7363EF2-943A-4368-A028-5D7E17181959}" srcOrd="3" destOrd="0" presId="urn:microsoft.com/office/officeart/2005/8/layout/hierarchy4"/>
    <dgm:cxn modelId="{66C1B0A1-389E-40A4-82BA-F30DD914FF2D}" type="presParOf" srcId="{95B263A2-BD40-4D77-89CF-58B47E087EDD}" destId="{C1CB0029-F49B-41C4-A0D7-957180192CEF}" srcOrd="4" destOrd="0" presId="urn:microsoft.com/office/officeart/2005/8/layout/hierarchy4"/>
    <dgm:cxn modelId="{356D89FE-3445-47BB-9F1F-031A6E9993A9}" type="presParOf" srcId="{C1CB0029-F49B-41C4-A0D7-957180192CEF}" destId="{829F97D4-79EE-43E7-B686-918CE69F3517}" srcOrd="0" destOrd="0" presId="urn:microsoft.com/office/officeart/2005/8/layout/hierarchy4"/>
    <dgm:cxn modelId="{7A2CF82A-9662-4B37-B92F-045DFC82D0B1}" type="presParOf" srcId="{C1CB0029-F49B-41C4-A0D7-957180192CEF}" destId="{6A1DD032-7D5F-4254-9777-7AABB429C97B}" srcOrd="1" destOrd="0" presId="urn:microsoft.com/office/officeart/2005/8/layout/hierarchy4"/>
    <dgm:cxn modelId="{D117A006-4F4F-4108-879E-32FF60D95E27}" type="presParOf" srcId="{95B263A2-BD40-4D77-89CF-58B47E087EDD}" destId="{F0208433-06A2-4B82-A4B9-EBAEC1F7B42D}" srcOrd="5" destOrd="0" presId="urn:microsoft.com/office/officeart/2005/8/layout/hierarchy4"/>
    <dgm:cxn modelId="{F7C5152A-F889-4EE7-B7F1-F6D1C9267D35}" type="presParOf" srcId="{95B263A2-BD40-4D77-89CF-58B47E087EDD}" destId="{62C334DA-209E-49DE-AD8C-03C0F75496E3}" srcOrd="6" destOrd="0" presId="urn:microsoft.com/office/officeart/2005/8/layout/hierarchy4"/>
    <dgm:cxn modelId="{20F851DF-A3C8-4A28-AEAB-0BD89D87BE62}" type="presParOf" srcId="{62C334DA-209E-49DE-AD8C-03C0F75496E3}" destId="{B0F9AF51-7169-4BBB-9248-28A1FBB7F7E9}" srcOrd="0" destOrd="0" presId="urn:microsoft.com/office/officeart/2005/8/layout/hierarchy4"/>
    <dgm:cxn modelId="{711AE0BA-22FB-48B4-B6E5-A8F4C5CC1912}" type="presParOf" srcId="{62C334DA-209E-49DE-AD8C-03C0F75496E3}" destId="{FE1E4E27-EAFB-4A35-8C1A-A9B39A36B19A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C78D1D9-0AAA-4CE5-8A62-26AD69CEB40B}">
      <dsp:nvSpPr>
        <dsp:cNvPr id="0" name=""/>
        <dsp:cNvSpPr/>
      </dsp:nvSpPr>
      <dsp:spPr>
        <a:xfrm>
          <a:off x="0" y="471480"/>
          <a:ext cx="8229599" cy="106312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8708" tIns="520700" rIns="638708" bIns="177800" numCol="1" spcCol="1270" anchor="t" anchorCtr="0">
          <a:noAutofit/>
        </a:bodyPr>
        <a:lstStyle/>
        <a:p>
          <a:pPr marL="228600" lvl="1" indent="-228600" algn="l" defTabSz="11112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500" kern="1200" dirty="0" smtClean="0"/>
            <a:t>% of income paid in taxes ↓ as income ↑</a:t>
          </a:r>
          <a:endParaRPr lang="en-US" sz="2500" kern="1200" dirty="0"/>
        </a:p>
      </dsp:txBody>
      <dsp:txXfrm>
        <a:off x="0" y="471480"/>
        <a:ext cx="8229599" cy="1063125"/>
      </dsp:txXfrm>
    </dsp:sp>
    <dsp:sp modelId="{8D8BEE43-D82B-4B2A-B943-E8993D4F716C}">
      <dsp:nvSpPr>
        <dsp:cNvPr id="0" name=""/>
        <dsp:cNvSpPr/>
      </dsp:nvSpPr>
      <dsp:spPr>
        <a:xfrm>
          <a:off x="411480" y="102480"/>
          <a:ext cx="5760720" cy="73800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dirty="0" smtClean="0"/>
            <a:t>Regressive</a:t>
          </a:r>
          <a:endParaRPr lang="en-US" sz="2500" kern="1200" dirty="0"/>
        </a:p>
      </dsp:txBody>
      <dsp:txXfrm>
        <a:off x="447506" y="138506"/>
        <a:ext cx="5688668" cy="665948"/>
      </dsp:txXfrm>
    </dsp:sp>
    <dsp:sp modelId="{6E939606-0542-48E3-A9E7-B3117BD9F096}">
      <dsp:nvSpPr>
        <dsp:cNvPr id="0" name=""/>
        <dsp:cNvSpPr/>
      </dsp:nvSpPr>
      <dsp:spPr>
        <a:xfrm>
          <a:off x="0" y="2038605"/>
          <a:ext cx="8229599" cy="106312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-4966938"/>
              <a:satOff val="19906"/>
              <a:lumOff val="4314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8708" tIns="520700" rIns="638708" bIns="177800" numCol="1" spcCol="1270" anchor="t" anchorCtr="0">
          <a:noAutofit/>
        </a:bodyPr>
        <a:lstStyle/>
        <a:p>
          <a:pPr marL="228600" lvl="1" indent="-228600" algn="l" defTabSz="11112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500" kern="1200" dirty="0" smtClean="0"/>
            <a:t>% of income paid in taxes ↑ as income ↑</a:t>
          </a:r>
          <a:endParaRPr lang="en-US" sz="2500" kern="1200" dirty="0"/>
        </a:p>
      </dsp:txBody>
      <dsp:txXfrm>
        <a:off x="0" y="2038605"/>
        <a:ext cx="8229599" cy="1063125"/>
      </dsp:txXfrm>
    </dsp:sp>
    <dsp:sp modelId="{63EB74C2-2EC0-4EA3-B3A4-CFDCC430547E}">
      <dsp:nvSpPr>
        <dsp:cNvPr id="0" name=""/>
        <dsp:cNvSpPr/>
      </dsp:nvSpPr>
      <dsp:spPr>
        <a:xfrm>
          <a:off x="400464" y="1633679"/>
          <a:ext cx="5760720" cy="738000"/>
        </a:xfrm>
        <a:prstGeom prst="roundRect">
          <a:avLst/>
        </a:prstGeom>
        <a:solidFill>
          <a:schemeClr val="accent5">
            <a:hueOff val="-4966938"/>
            <a:satOff val="19906"/>
            <a:lumOff val="4314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dirty="0" smtClean="0"/>
            <a:t>Progressive</a:t>
          </a:r>
          <a:endParaRPr lang="en-US" sz="2500" kern="1200" dirty="0"/>
        </a:p>
      </dsp:txBody>
      <dsp:txXfrm>
        <a:off x="436490" y="1669705"/>
        <a:ext cx="5688668" cy="665948"/>
      </dsp:txXfrm>
    </dsp:sp>
    <dsp:sp modelId="{F5EA8ACE-29E7-4670-A3B1-DF7D944763D1}">
      <dsp:nvSpPr>
        <dsp:cNvPr id="0" name=""/>
        <dsp:cNvSpPr/>
      </dsp:nvSpPr>
      <dsp:spPr>
        <a:xfrm>
          <a:off x="0" y="3605730"/>
          <a:ext cx="8229599" cy="106312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-9933876"/>
              <a:satOff val="39811"/>
              <a:lumOff val="862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8708" tIns="520700" rIns="638708" bIns="177800" numCol="1" spcCol="1270" anchor="t" anchorCtr="0">
          <a:noAutofit/>
        </a:bodyPr>
        <a:lstStyle/>
        <a:p>
          <a:pPr marL="228600" lvl="1" indent="-228600" algn="l" defTabSz="11112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500" kern="1200" dirty="0" smtClean="0"/>
            <a:t>% of income paid in taxes is fixed as income changes</a:t>
          </a:r>
          <a:endParaRPr lang="en-US" sz="2500" kern="1200" dirty="0"/>
        </a:p>
      </dsp:txBody>
      <dsp:txXfrm>
        <a:off x="0" y="3605730"/>
        <a:ext cx="8229599" cy="1063125"/>
      </dsp:txXfrm>
    </dsp:sp>
    <dsp:sp modelId="{E19912F6-000A-4151-B4E5-C7E96D8380C7}">
      <dsp:nvSpPr>
        <dsp:cNvPr id="0" name=""/>
        <dsp:cNvSpPr/>
      </dsp:nvSpPr>
      <dsp:spPr>
        <a:xfrm>
          <a:off x="411480" y="3236730"/>
          <a:ext cx="5760720" cy="738000"/>
        </a:xfrm>
        <a:prstGeom prst="roundRect">
          <a:avLst/>
        </a:prstGeom>
        <a:solidFill>
          <a:schemeClr val="accent5">
            <a:hueOff val="-9933876"/>
            <a:satOff val="39811"/>
            <a:lumOff val="862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dirty="0" smtClean="0"/>
            <a:t>Proportional </a:t>
          </a:r>
          <a:endParaRPr lang="en-US" sz="2500" kern="1200" dirty="0"/>
        </a:p>
      </dsp:txBody>
      <dsp:txXfrm>
        <a:off x="447506" y="3272756"/>
        <a:ext cx="5688668" cy="66594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C78D1D9-0AAA-4CE5-8A62-26AD69CEB40B}">
      <dsp:nvSpPr>
        <dsp:cNvPr id="0" name=""/>
        <dsp:cNvSpPr/>
      </dsp:nvSpPr>
      <dsp:spPr>
        <a:xfrm>
          <a:off x="0" y="439648"/>
          <a:ext cx="8229599" cy="1020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8708" tIns="499872" rIns="638708" bIns="170688" numCol="1" spcCol="1270" anchor="t" anchorCtr="0">
          <a:noAutofit/>
        </a:bodyPr>
        <a:lstStyle/>
        <a:p>
          <a:pPr marL="228600" lvl="1" indent="-228600" algn="l" defTabSz="10668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400" kern="1200" dirty="0" smtClean="0"/>
            <a:t>Sales tax, Social Security taxes</a:t>
          </a:r>
          <a:endParaRPr lang="en-US" sz="2400" kern="1200" dirty="0"/>
        </a:p>
      </dsp:txBody>
      <dsp:txXfrm>
        <a:off x="0" y="439648"/>
        <a:ext cx="8229599" cy="1020600"/>
      </dsp:txXfrm>
    </dsp:sp>
    <dsp:sp modelId="{8D8BEE43-D82B-4B2A-B943-E8993D4F716C}">
      <dsp:nvSpPr>
        <dsp:cNvPr id="0" name=""/>
        <dsp:cNvSpPr/>
      </dsp:nvSpPr>
      <dsp:spPr>
        <a:xfrm>
          <a:off x="411480" y="85408"/>
          <a:ext cx="5760720" cy="708479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Regressive</a:t>
          </a:r>
          <a:endParaRPr lang="en-US" sz="2400" kern="1200" dirty="0"/>
        </a:p>
      </dsp:txBody>
      <dsp:txXfrm>
        <a:off x="446065" y="119993"/>
        <a:ext cx="5691550" cy="639309"/>
      </dsp:txXfrm>
    </dsp:sp>
    <dsp:sp modelId="{6E939606-0542-48E3-A9E7-B3117BD9F096}">
      <dsp:nvSpPr>
        <dsp:cNvPr id="0" name=""/>
        <dsp:cNvSpPr/>
      </dsp:nvSpPr>
      <dsp:spPr>
        <a:xfrm>
          <a:off x="0" y="1944088"/>
          <a:ext cx="8229599" cy="1020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-4966938"/>
              <a:satOff val="19906"/>
              <a:lumOff val="4314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8708" tIns="499872" rIns="638708" bIns="170688" numCol="1" spcCol="1270" anchor="t" anchorCtr="0">
          <a:noAutofit/>
        </a:bodyPr>
        <a:lstStyle/>
        <a:p>
          <a:pPr marL="228600" lvl="1" indent="-228600" algn="l" defTabSz="10668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400" kern="1200" dirty="0" smtClean="0"/>
            <a:t>U.S. federal income tax, estate taxes</a:t>
          </a:r>
          <a:endParaRPr lang="en-US" sz="2400" kern="1200" dirty="0"/>
        </a:p>
      </dsp:txBody>
      <dsp:txXfrm>
        <a:off x="0" y="1944088"/>
        <a:ext cx="8229599" cy="1020600"/>
      </dsp:txXfrm>
    </dsp:sp>
    <dsp:sp modelId="{63EB74C2-2EC0-4EA3-B3A4-CFDCC430547E}">
      <dsp:nvSpPr>
        <dsp:cNvPr id="0" name=""/>
        <dsp:cNvSpPr/>
      </dsp:nvSpPr>
      <dsp:spPr>
        <a:xfrm>
          <a:off x="411480" y="1589848"/>
          <a:ext cx="5760720" cy="708479"/>
        </a:xfrm>
        <a:prstGeom prst="roundRect">
          <a:avLst/>
        </a:prstGeom>
        <a:solidFill>
          <a:schemeClr val="accent5">
            <a:hueOff val="-4966938"/>
            <a:satOff val="19906"/>
            <a:lumOff val="4314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Progressive</a:t>
          </a:r>
          <a:endParaRPr lang="en-US" sz="2400" kern="1200" dirty="0"/>
        </a:p>
      </dsp:txBody>
      <dsp:txXfrm>
        <a:off x="446065" y="1624433"/>
        <a:ext cx="5691550" cy="639309"/>
      </dsp:txXfrm>
    </dsp:sp>
    <dsp:sp modelId="{F5EA8ACE-29E7-4670-A3B1-DF7D944763D1}">
      <dsp:nvSpPr>
        <dsp:cNvPr id="0" name=""/>
        <dsp:cNvSpPr/>
      </dsp:nvSpPr>
      <dsp:spPr>
        <a:xfrm>
          <a:off x="0" y="3448528"/>
          <a:ext cx="8229599" cy="1020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-9933876"/>
              <a:satOff val="39811"/>
              <a:lumOff val="862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8708" tIns="499872" rIns="638708" bIns="170688" numCol="1" spcCol="1270" anchor="t" anchorCtr="0">
          <a:noAutofit/>
        </a:bodyPr>
        <a:lstStyle/>
        <a:p>
          <a:pPr marL="228600" lvl="1" indent="-228600" algn="l" defTabSz="10668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400" kern="1200" dirty="0" smtClean="0"/>
            <a:t>Flat tax, Medicare tax</a:t>
          </a:r>
          <a:endParaRPr lang="en-US" sz="2400" kern="1200" dirty="0"/>
        </a:p>
      </dsp:txBody>
      <dsp:txXfrm>
        <a:off x="0" y="3448528"/>
        <a:ext cx="8229599" cy="1020600"/>
      </dsp:txXfrm>
    </dsp:sp>
    <dsp:sp modelId="{E19912F6-000A-4151-B4E5-C7E96D8380C7}">
      <dsp:nvSpPr>
        <dsp:cNvPr id="0" name=""/>
        <dsp:cNvSpPr/>
      </dsp:nvSpPr>
      <dsp:spPr>
        <a:xfrm>
          <a:off x="411480" y="3094288"/>
          <a:ext cx="5760720" cy="708479"/>
        </a:xfrm>
        <a:prstGeom prst="roundRect">
          <a:avLst/>
        </a:prstGeom>
        <a:solidFill>
          <a:schemeClr val="accent5">
            <a:hueOff val="-9933876"/>
            <a:satOff val="39811"/>
            <a:lumOff val="862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Proportional </a:t>
          </a:r>
          <a:endParaRPr lang="en-US" sz="2400" kern="1200" dirty="0"/>
        </a:p>
      </dsp:txBody>
      <dsp:txXfrm>
        <a:off x="446065" y="3128873"/>
        <a:ext cx="5691550" cy="63930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74C495F-02C3-4CCE-85FF-9BF73E08D085}">
      <dsp:nvSpPr>
        <dsp:cNvPr id="0" name=""/>
        <dsp:cNvSpPr/>
      </dsp:nvSpPr>
      <dsp:spPr>
        <a:xfrm>
          <a:off x="0" y="382178"/>
          <a:ext cx="8229599" cy="76545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8708" tIns="374904" rIns="638708" bIns="128016" numCol="1" spcCol="1270" anchor="t" anchorCtr="0">
          <a:noAutofit/>
        </a:bodyPr>
        <a:lstStyle/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smtClean="0"/>
            <a:t>Revenues = Expenditures</a:t>
          </a:r>
          <a:endParaRPr lang="en-US" sz="1800" kern="1200" dirty="0"/>
        </a:p>
      </dsp:txBody>
      <dsp:txXfrm>
        <a:off x="0" y="382178"/>
        <a:ext cx="8229599" cy="765450"/>
      </dsp:txXfrm>
    </dsp:sp>
    <dsp:sp modelId="{86419762-7B03-419B-A092-AE952F7DAE9D}">
      <dsp:nvSpPr>
        <dsp:cNvPr id="0" name=""/>
        <dsp:cNvSpPr/>
      </dsp:nvSpPr>
      <dsp:spPr>
        <a:xfrm>
          <a:off x="411480" y="116498"/>
          <a:ext cx="5760720" cy="53136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Balanced budget </a:t>
          </a:r>
          <a:endParaRPr lang="en-US" sz="1800" kern="1200" dirty="0"/>
        </a:p>
      </dsp:txBody>
      <dsp:txXfrm>
        <a:off x="437419" y="142437"/>
        <a:ext cx="5708842" cy="479482"/>
      </dsp:txXfrm>
    </dsp:sp>
    <dsp:sp modelId="{5E0CB609-AD28-4D39-84D4-95E0BA6AFFEE}">
      <dsp:nvSpPr>
        <dsp:cNvPr id="0" name=""/>
        <dsp:cNvSpPr/>
      </dsp:nvSpPr>
      <dsp:spPr>
        <a:xfrm>
          <a:off x="0" y="1510508"/>
          <a:ext cx="8229599" cy="76545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-3311292"/>
              <a:satOff val="13270"/>
              <a:lumOff val="287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8708" tIns="374904" rIns="638708" bIns="128016" numCol="1" spcCol="1270" anchor="t" anchorCtr="0">
          <a:noAutofit/>
        </a:bodyPr>
        <a:lstStyle/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smtClean="0"/>
            <a:t>Revenues &lt; Expenditures</a:t>
          </a:r>
          <a:endParaRPr lang="en-US" sz="1800" kern="1200" dirty="0"/>
        </a:p>
      </dsp:txBody>
      <dsp:txXfrm>
        <a:off x="0" y="1510508"/>
        <a:ext cx="8229599" cy="765450"/>
      </dsp:txXfrm>
    </dsp:sp>
    <dsp:sp modelId="{D96F8A94-43F8-459B-9BBA-A1FF9948973D}">
      <dsp:nvSpPr>
        <dsp:cNvPr id="0" name=""/>
        <dsp:cNvSpPr/>
      </dsp:nvSpPr>
      <dsp:spPr>
        <a:xfrm>
          <a:off x="411480" y="1244828"/>
          <a:ext cx="5760720" cy="531360"/>
        </a:xfrm>
        <a:prstGeom prst="roundRect">
          <a:avLst/>
        </a:prstGeom>
        <a:solidFill>
          <a:schemeClr val="accent5">
            <a:hueOff val="-3311292"/>
            <a:satOff val="13270"/>
            <a:lumOff val="287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Budget deficit</a:t>
          </a:r>
          <a:endParaRPr lang="en-US" sz="1800" kern="1200" dirty="0"/>
        </a:p>
      </dsp:txBody>
      <dsp:txXfrm>
        <a:off x="437419" y="1270767"/>
        <a:ext cx="5708842" cy="479482"/>
      </dsp:txXfrm>
    </dsp:sp>
    <dsp:sp modelId="{902383BD-3422-4161-AAD2-2427B596A428}">
      <dsp:nvSpPr>
        <dsp:cNvPr id="0" name=""/>
        <dsp:cNvSpPr/>
      </dsp:nvSpPr>
      <dsp:spPr>
        <a:xfrm>
          <a:off x="0" y="2638839"/>
          <a:ext cx="8229599" cy="76545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-6622584"/>
              <a:satOff val="26541"/>
              <a:lumOff val="5752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8708" tIns="374904" rIns="638708" bIns="128016" numCol="1" spcCol="1270" anchor="t" anchorCtr="0">
          <a:noAutofit/>
        </a:bodyPr>
        <a:lstStyle/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smtClean="0"/>
            <a:t>Revenues &gt; Expenditures</a:t>
          </a:r>
          <a:endParaRPr lang="en-US" sz="1800" kern="1200" dirty="0"/>
        </a:p>
      </dsp:txBody>
      <dsp:txXfrm>
        <a:off x="0" y="2638839"/>
        <a:ext cx="8229599" cy="765450"/>
      </dsp:txXfrm>
    </dsp:sp>
    <dsp:sp modelId="{2103C141-1F0B-49FA-860D-319E5A788989}">
      <dsp:nvSpPr>
        <dsp:cNvPr id="0" name=""/>
        <dsp:cNvSpPr/>
      </dsp:nvSpPr>
      <dsp:spPr>
        <a:xfrm>
          <a:off x="411480" y="2338163"/>
          <a:ext cx="5760720" cy="531360"/>
        </a:xfrm>
        <a:prstGeom prst="roundRect">
          <a:avLst/>
        </a:prstGeom>
        <a:solidFill>
          <a:schemeClr val="accent5">
            <a:hueOff val="-6622584"/>
            <a:satOff val="26541"/>
            <a:lumOff val="5752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Budget surplus</a:t>
          </a:r>
          <a:endParaRPr lang="en-US" sz="1800" kern="1200" dirty="0"/>
        </a:p>
      </dsp:txBody>
      <dsp:txXfrm>
        <a:off x="437419" y="2364102"/>
        <a:ext cx="5708842" cy="479482"/>
      </dsp:txXfrm>
    </dsp:sp>
    <dsp:sp modelId="{857DC9BE-227E-4A4F-906E-B922150E6D6B}">
      <dsp:nvSpPr>
        <dsp:cNvPr id="0" name=""/>
        <dsp:cNvSpPr/>
      </dsp:nvSpPr>
      <dsp:spPr>
        <a:xfrm>
          <a:off x="0" y="3767169"/>
          <a:ext cx="8229599" cy="76545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-9933876"/>
              <a:satOff val="39811"/>
              <a:lumOff val="862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8708" tIns="374904" rIns="638708" bIns="128016" numCol="1" spcCol="1270" anchor="t" anchorCtr="0">
          <a:noAutofit/>
        </a:bodyPr>
        <a:lstStyle/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smtClean="0"/>
            <a:t>Sum of all deficits – Sum of all surpluses</a:t>
          </a:r>
          <a:endParaRPr lang="en-US" sz="1800" kern="1200" dirty="0"/>
        </a:p>
      </dsp:txBody>
      <dsp:txXfrm>
        <a:off x="0" y="3767169"/>
        <a:ext cx="8229599" cy="765450"/>
      </dsp:txXfrm>
    </dsp:sp>
    <dsp:sp modelId="{4FF8C1A7-9CFF-41C0-B9FA-9E66B9F67675}">
      <dsp:nvSpPr>
        <dsp:cNvPr id="0" name=""/>
        <dsp:cNvSpPr/>
      </dsp:nvSpPr>
      <dsp:spPr>
        <a:xfrm>
          <a:off x="411480" y="3501489"/>
          <a:ext cx="5760720" cy="531360"/>
        </a:xfrm>
        <a:prstGeom prst="roundRect">
          <a:avLst/>
        </a:prstGeom>
        <a:solidFill>
          <a:schemeClr val="accent5">
            <a:hueOff val="-9933876"/>
            <a:satOff val="39811"/>
            <a:lumOff val="862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Government debt</a:t>
          </a:r>
          <a:endParaRPr lang="en-US" sz="1800" kern="1200" dirty="0"/>
        </a:p>
      </dsp:txBody>
      <dsp:txXfrm>
        <a:off x="437419" y="3527428"/>
        <a:ext cx="5708842" cy="479482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0770C57-EC3B-4E7F-B2C8-F00B076C25F8}">
      <dsp:nvSpPr>
        <dsp:cNvPr id="0" name=""/>
        <dsp:cNvSpPr/>
      </dsp:nvSpPr>
      <dsp:spPr>
        <a:xfrm>
          <a:off x="2571" y="94268"/>
          <a:ext cx="2507456" cy="806400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13792" rIns="199136" bIns="113792" numCol="1" spcCol="1270" anchor="ctr" anchorCtr="0">
          <a:noAutofit/>
        </a:bodyPr>
        <a:lstStyle/>
        <a:p>
          <a:pPr lvl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/>
            <a:t>Taxes</a:t>
          </a:r>
          <a:endParaRPr lang="en-US" sz="2800" kern="1200" dirty="0"/>
        </a:p>
      </dsp:txBody>
      <dsp:txXfrm>
        <a:off x="2571" y="94268"/>
        <a:ext cx="2507456" cy="806400"/>
      </dsp:txXfrm>
    </dsp:sp>
    <dsp:sp modelId="{635CDE21-29D7-4778-BFB2-E45840304281}">
      <dsp:nvSpPr>
        <dsp:cNvPr id="0" name=""/>
        <dsp:cNvSpPr/>
      </dsp:nvSpPr>
      <dsp:spPr>
        <a:xfrm>
          <a:off x="2571" y="900668"/>
          <a:ext cx="2507456" cy="3377036"/>
        </a:xfrm>
        <a:prstGeom prst="rect">
          <a:avLst/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9352" tIns="149352" rIns="199136" bIns="224028" numCol="1" spcCol="1270" anchor="t" anchorCtr="0">
          <a:noAutofit/>
        </a:bodyPr>
        <a:lstStyle/>
        <a:p>
          <a:pPr marL="285750" lvl="1" indent="-285750" algn="l" defTabSz="12446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800" kern="1200" dirty="0" smtClean="0"/>
            <a:t>Capital gains </a:t>
          </a:r>
          <a:endParaRPr lang="en-US" sz="2800" kern="1200" dirty="0"/>
        </a:p>
        <a:p>
          <a:pPr marL="285750" lvl="1" indent="-285750" algn="l" defTabSz="12446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800" kern="1200" dirty="0" smtClean="0"/>
            <a:t>Tariffs</a:t>
          </a:r>
          <a:endParaRPr lang="en-US" sz="2800" kern="1200" dirty="0"/>
        </a:p>
      </dsp:txBody>
      <dsp:txXfrm>
        <a:off x="2571" y="900668"/>
        <a:ext cx="2507456" cy="3377036"/>
      </dsp:txXfrm>
    </dsp:sp>
    <dsp:sp modelId="{9A9DE0D1-739B-4F28-8328-4229BC665758}">
      <dsp:nvSpPr>
        <dsp:cNvPr id="0" name=""/>
        <dsp:cNvSpPr/>
      </dsp:nvSpPr>
      <dsp:spPr>
        <a:xfrm>
          <a:off x="2861071" y="94268"/>
          <a:ext cx="2507456" cy="806400"/>
        </a:xfrm>
        <a:prstGeom prst="rect">
          <a:avLst/>
        </a:prstGeom>
        <a:solidFill>
          <a:schemeClr val="accent5">
            <a:hueOff val="-4966938"/>
            <a:satOff val="19906"/>
            <a:lumOff val="4314"/>
            <a:alphaOff val="0"/>
          </a:schemeClr>
        </a:solidFill>
        <a:ln w="25400" cap="flat" cmpd="sng" algn="ctr">
          <a:solidFill>
            <a:schemeClr val="accent5">
              <a:hueOff val="-4966938"/>
              <a:satOff val="19906"/>
              <a:lumOff val="4314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13792" rIns="199136" bIns="113792" numCol="1" spcCol="1270" anchor="ctr" anchorCtr="0">
          <a:noAutofit/>
        </a:bodyPr>
        <a:lstStyle/>
        <a:p>
          <a:pPr lvl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/>
            <a:t>Deductions</a:t>
          </a:r>
          <a:endParaRPr lang="en-US" sz="2800" kern="1200" dirty="0"/>
        </a:p>
      </dsp:txBody>
      <dsp:txXfrm>
        <a:off x="2861071" y="94268"/>
        <a:ext cx="2507456" cy="806400"/>
      </dsp:txXfrm>
    </dsp:sp>
    <dsp:sp modelId="{80E881E5-64FE-4AD9-A911-FE98BD6DDA80}">
      <dsp:nvSpPr>
        <dsp:cNvPr id="0" name=""/>
        <dsp:cNvSpPr/>
      </dsp:nvSpPr>
      <dsp:spPr>
        <a:xfrm>
          <a:off x="2861071" y="900668"/>
          <a:ext cx="2507456" cy="3377036"/>
        </a:xfrm>
        <a:prstGeom prst="rect">
          <a:avLst/>
        </a:prstGeom>
        <a:solidFill>
          <a:schemeClr val="accent5">
            <a:tint val="40000"/>
            <a:alpha val="90000"/>
            <a:hueOff val="-5370241"/>
            <a:satOff val="24126"/>
            <a:lumOff val="1658"/>
            <a:alphaOff val="0"/>
          </a:schemeClr>
        </a:solidFill>
        <a:ln w="25400" cap="flat" cmpd="sng" algn="ctr">
          <a:solidFill>
            <a:schemeClr val="accent5">
              <a:tint val="40000"/>
              <a:alpha val="90000"/>
              <a:hueOff val="-5370241"/>
              <a:satOff val="24126"/>
              <a:lumOff val="165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9352" tIns="149352" rIns="199136" bIns="224028" numCol="1" spcCol="1270" anchor="t" anchorCtr="0">
          <a:noAutofit/>
        </a:bodyPr>
        <a:lstStyle/>
        <a:p>
          <a:pPr marL="285750" lvl="1" indent="-285750" algn="l" defTabSz="12446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800" kern="1200" dirty="0" smtClean="0"/>
            <a:t>Mortgage interest</a:t>
          </a:r>
          <a:endParaRPr lang="en-US" sz="2800" kern="1200" dirty="0"/>
        </a:p>
        <a:p>
          <a:pPr marL="285750" lvl="1" indent="-285750" algn="l" defTabSz="12446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800" kern="1200" dirty="0" smtClean="0"/>
            <a:t>Student loan interest</a:t>
          </a:r>
          <a:endParaRPr lang="en-US" sz="2800" kern="1200" dirty="0"/>
        </a:p>
        <a:p>
          <a:pPr marL="285750" lvl="1" indent="-285750" algn="l" defTabSz="12446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800" kern="1200" dirty="0" smtClean="0"/>
            <a:t>Charitable donations</a:t>
          </a:r>
          <a:endParaRPr lang="en-US" sz="2800" kern="1200" dirty="0"/>
        </a:p>
      </dsp:txBody>
      <dsp:txXfrm>
        <a:off x="2861071" y="900668"/>
        <a:ext cx="2507456" cy="3377036"/>
      </dsp:txXfrm>
    </dsp:sp>
    <dsp:sp modelId="{25695C43-F9D7-4D21-9539-B9DB61D92667}">
      <dsp:nvSpPr>
        <dsp:cNvPr id="0" name=""/>
        <dsp:cNvSpPr/>
      </dsp:nvSpPr>
      <dsp:spPr>
        <a:xfrm>
          <a:off x="5719571" y="94268"/>
          <a:ext cx="2507456" cy="806400"/>
        </a:xfrm>
        <a:prstGeom prst="rect">
          <a:avLst/>
        </a:prstGeom>
        <a:solidFill>
          <a:schemeClr val="accent5">
            <a:hueOff val="-9933876"/>
            <a:satOff val="39811"/>
            <a:lumOff val="8628"/>
            <a:alphaOff val="0"/>
          </a:schemeClr>
        </a:solidFill>
        <a:ln w="25400" cap="flat" cmpd="sng" algn="ctr">
          <a:solidFill>
            <a:schemeClr val="accent5">
              <a:hueOff val="-9933876"/>
              <a:satOff val="39811"/>
              <a:lumOff val="862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13792" rIns="199136" bIns="113792" numCol="1" spcCol="1270" anchor="ctr" anchorCtr="0">
          <a:noAutofit/>
        </a:bodyPr>
        <a:lstStyle/>
        <a:p>
          <a:pPr lvl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/>
            <a:t>Spending</a:t>
          </a:r>
          <a:endParaRPr lang="en-US" sz="2800" kern="1200" dirty="0"/>
        </a:p>
      </dsp:txBody>
      <dsp:txXfrm>
        <a:off x="5719571" y="94268"/>
        <a:ext cx="2507456" cy="806400"/>
      </dsp:txXfrm>
    </dsp:sp>
    <dsp:sp modelId="{A8B9C14F-64D1-4072-87E6-D38D8F97C8E9}">
      <dsp:nvSpPr>
        <dsp:cNvPr id="0" name=""/>
        <dsp:cNvSpPr/>
      </dsp:nvSpPr>
      <dsp:spPr>
        <a:xfrm>
          <a:off x="5719571" y="900668"/>
          <a:ext cx="2507456" cy="3377036"/>
        </a:xfrm>
        <a:prstGeom prst="rect">
          <a:avLst/>
        </a:prstGeom>
        <a:solidFill>
          <a:schemeClr val="accent5">
            <a:tint val="40000"/>
            <a:alpha val="90000"/>
            <a:hueOff val="-10740482"/>
            <a:satOff val="48253"/>
            <a:lumOff val="3317"/>
            <a:alphaOff val="0"/>
          </a:schemeClr>
        </a:solidFill>
        <a:ln w="25400" cap="flat" cmpd="sng" algn="ctr">
          <a:solidFill>
            <a:schemeClr val="accent5">
              <a:tint val="40000"/>
              <a:alpha val="90000"/>
              <a:hueOff val="-10740482"/>
              <a:satOff val="48253"/>
              <a:lumOff val="3317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9352" tIns="149352" rIns="199136" bIns="224028" numCol="1" spcCol="1270" anchor="t" anchorCtr="0">
          <a:noAutofit/>
        </a:bodyPr>
        <a:lstStyle/>
        <a:p>
          <a:pPr marL="285750" lvl="1" indent="-285750" algn="l" defTabSz="12446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800" kern="1200" dirty="0" smtClean="0"/>
            <a:t>Social Security</a:t>
          </a:r>
          <a:endParaRPr lang="en-US" sz="2800" kern="1200" dirty="0"/>
        </a:p>
        <a:p>
          <a:pPr marL="285750" lvl="1" indent="-285750" algn="l" defTabSz="12446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800" kern="1200" dirty="0" smtClean="0"/>
            <a:t>NASA</a:t>
          </a:r>
          <a:endParaRPr lang="en-US" sz="2800" kern="1200" dirty="0"/>
        </a:p>
        <a:p>
          <a:pPr marL="285750" lvl="1" indent="-285750" algn="l" defTabSz="12446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800" kern="1200" dirty="0" smtClean="0"/>
            <a:t>Food stamps</a:t>
          </a:r>
          <a:endParaRPr lang="en-US" sz="2800" kern="1200" dirty="0"/>
        </a:p>
        <a:p>
          <a:pPr marL="285750" lvl="1" indent="-285750" algn="l" defTabSz="12446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800" kern="1200" dirty="0" smtClean="0"/>
            <a:t>Defense Spending</a:t>
          </a:r>
          <a:endParaRPr lang="en-US" sz="2800" kern="1200" dirty="0"/>
        </a:p>
        <a:p>
          <a:pPr marL="285750" lvl="1" indent="-285750" algn="l" defTabSz="12446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2800" kern="1200" dirty="0"/>
        </a:p>
      </dsp:txBody>
      <dsp:txXfrm>
        <a:off x="5719571" y="900668"/>
        <a:ext cx="2507456" cy="3377036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7F4D94-00F2-4C05-8800-056E6536E18D}" type="datetimeFigureOut">
              <a:rPr lang="en-US" smtClean="0"/>
              <a:pPr/>
              <a:t>5/2/2014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58B49A-FA17-4DD6-B285-68B342A62D7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71974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7FB101-F9B5-4F09-AFEF-08B7A5740E24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http://www.census.gov/prod/2009pubs/10statab/stlocgov.pdf</a:t>
            </a:r>
          </a:p>
          <a:p>
            <a:r>
              <a:rPr lang="en-US" dirty="0" smtClean="0"/>
              <a:t>Table 444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7FB101-F9B5-4F09-AFEF-08B7A5740E24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78719" y="686405"/>
            <a:ext cx="4500563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110A19-CBF7-4158-BADA-11C81927B1B1}" type="slidenum">
              <a:rPr lang="en-US" smtClean="0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78719" y="686405"/>
            <a:ext cx="4500563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110A19-CBF7-4158-BADA-11C81927B1B1}" type="slidenum">
              <a:rPr lang="en-US" smtClean="0"/>
              <a:pPr/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78719" y="686405"/>
            <a:ext cx="4500563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110A19-CBF7-4158-BADA-11C81927B1B1}" type="slidenum">
              <a:rPr lang="en-US" smtClean="0"/>
              <a:pPr/>
              <a:t>31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78719" y="686405"/>
            <a:ext cx="4500563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 reduction in taxes works in much the same way</a:t>
            </a:r>
          </a:p>
          <a:p>
            <a:r>
              <a:rPr lang="en-US" dirty="0" smtClean="0"/>
              <a:t>Personal income tax cut of $20M leads to new consumption of $16M ($20M * .8)</a:t>
            </a:r>
          </a:p>
          <a:p>
            <a:r>
              <a:rPr lang="en-US" dirty="0" smtClean="0"/>
              <a:t>Total increase in GDP of $80M ($16M * 5)</a:t>
            </a:r>
          </a:p>
          <a:p>
            <a:r>
              <a:rPr lang="en-US" dirty="0" smtClean="0"/>
              <a:t>Total impact is smaller – initial tax cut (the first $20M) does not affect GDP; only counts consumption rounds</a:t>
            </a:r>
          </a:p>
          <a:p>
            <a:endParaRPr lang="en-US" dirty="0" smtClean="0"/>
          </a:p>
          <a:p>
            <a:r>
              <a:rPr lang="en-US" dirty="0" smtClean="0"/>
              <a:t>Taxes and international trade complicate the reality of the multiplier</a:t>
            </a:r>
          </a:p>
          <a:p>
            <a:r>
              <a:rPr lang="en-US" dirty="0" smtClean="0"/>
              <a:t>Various segments of the population have a differing willingness to spend new income. Therefore, tax reductions, transfer payments and spending programs will multiply through the economy differently depending on the targeted group.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110A19-CBF7-4158-BADA-11C81927B1B1}" type="slidenum">
              <a:rPr lang="en-US" smtClean="0"/>
              <a:pPr/>
              <a:t>33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78719" y="686405"/>
            <a:ext cx="4500563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defTabSz="904909">
              <a:defRPr/>
            </a:pPr>
            <a:r>
              <a:rPr lang="en-US" dirty="0" smtClean="0"/>
              <a:t>If government saves less (a smaller surplus) or borrows more (a deficit), the </a:t>
            </a:r>
            <a:r>
              <a:rPr lang="en-US" dirty="0" err="1" smtClean="0"/>
              <a:t>loanable</a:t>
            </a:r>
            <a:r>
              <a:rPr lang="en-US" dirty="0" smtClean="0"/>
              <a:t> funds market will be impacted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110A19-CBF7-4158-BADA-11C81927B1B1}" type="slidenum">
              <a:rPr lang="en-US" smtClean="0"/>
              <a:pPr/>
              <a:t>34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49F6B03-5A20-3B41-88B5-2337A4783498}" type="datetimeFigureOut">
              <a:rPr lang="en-US" smtClean="0"/>
              <a:pPr/>
              <a:t>5/2/2014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3795935-8310-184E-A783-88A05B472F0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7765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49F6B03-5A20-3B41-88B5-2337A4783498}" type="datetimeFigureOut">
              <a:rPr lang="en-US" smtClean="0"/>
              <a:pPr/>
              <a:t>5/2/2014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3795935-8310-184E-A783-88A05B472F0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00255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49F6B03-5A20-3B41-88B5-2337A4783498}" type="datetimeFigureOut">
              <a:rPr lang="en-US" smtClean="0"/>
              <a:pPr/>
              <a:t>5/2/2014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3795935-8310-184E-A783-88A05B472F0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46053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37197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49F6B03-5A20-3B41-88B5-2337A4783498}" type="datetimeFigureOut">
              <a:rPr lang="en-US" smtClean="0"/>
              <a:pPr/>
              <a:t>5/2/2014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3795935-8310-184E-A783-88A05B472F0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25284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49F6B03-5A20-3B41-88B5-2337A4783498}" type="datetimeFigureOut">
              <a:rPr lang="en-US" smtClean="0"/>
              <a:pPr/>
              <a:t>5/2/2014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3795935-8310-184E-A783-88A05B472F0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26740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49F6B03-5A20-3B41-88B5-2337A4783498}" type="datetimeFigureOut">
              <a:rPr lang="en-US" smtClean="0"/>
              <a:pPr/>
              <a:t>5/2/2014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3795935-8310-184E-A783-88A05B472F0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83347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49F6B03-5A20-3B41-88B5-2337A4783498}" type="datetimeFigureOut">
              <a:rPr lang="en-US" smtClean="0"/>
              <a:pPr/>
              <a:t>5/2/2014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3795935-8310-184E-A783-88A05B472F0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9947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49F6B03-5A20-3B41-88B5-2337A4783498}" type="datetimeFigureOut">
              <a:rPr lang="en-US" smtClean="0"/>
              <a:pPr/>
              <a:t>5/2/2014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3795935-8310-184E-A783-88A05B472F0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5274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49F6B03-5A20-3B41-88B5-2337A4783498}" type="datetimeFigureOut">
              <a:rPr lang="en-US" smtClean="0"/>
              <a:pPr/>
              <a:t>5/2/2014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3795935-8310-184E-A783-88A05B472F0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00166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49F6B03-5A20-3B41-88B5-2337A4783498}" type="datetimeFigureOut">
              <a:rPr lang="en-US" smtClean="0"/>
              <a:pPr/>
              <a:t>5/2/2014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3795935-8310-184E-A783-88A05B472F0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23115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49F6B03-5A20-3B41-88B5-2337A4783498}" type="datetimeFigureOut">
              <a:rPr lang="en-US" smtClean="0"/>
              <a:pPr/>
              <a:t>5/2/2014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3795935-8310-184E-A783-88A05B472F0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91926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Economic Summit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21957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pic>
        <p:nvPicPr>
          <p:cNvPr id="4" name="Picture 3" descr="EconEdlogo.jpg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05700" y="6019800"/>
            <a:ext cx="1441704" cy="713232"/>
          </a:xfrm>
          <a:prstGeom prst="rect">
            <a:avLst/>
          </a:prstGeom>
        </p:spPr>
      </p:pic>
      <p:cxnSp>
        <p:nvCxnSpPr>
          <p:cNvPr id="5" name="Straight Connector 4"/>
          <p:cNvCxnSpPr/>
          <p:nvPr userDrawn="1"/>
        </p:nvCxnSpPr>
        <p:spPr>
          <a:xfrm>
            <a:off x="457200" y="1181100"/>
            <a:ext cx="82296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6" name="Picture 5" descr="EconBootCamp.jpg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2100" y="5946606"/>
            <a:ext cx="2374900" cy="786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05943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Session 11</a:t>
            </a:r>
            <a:br>
              <a:rPr lang="en-US" dirty="0" smtClean="0"/>
            </a:br>
            <a:r>
              <a:rPr lang="en-US" dirty="0" smtClean="0"/>
              <a:t>Fiscal Policy</a:t>
            </a:r>
            <a:endParaRPr lang="en-US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1200" b="1" dirty="0">
                <a:solidFill>
                  <a:schemeClr val="tx1"/>
                </a:solidFill>
              </a:rPr>
              <a:t>Disclaimer: The views expressed are those of the presenters and do not necessarily reflect those of the Federal Reserve Bank of Dallas or the Federal Reserve System.</a:t>
            </a:r>
          </a:p>
          <a:p>
            <a:endParaRPr lang="en-US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Federal Government: Receipts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Individual income taxes</a:t>
            </a:r>
          </a:p>
          <a:p>
            <a:r>
              <a:rPr lang="en-US" dirty="0" smtClean="0"/>
              <a:t>Social insurance taxes</a:t>
            </a:r>
          </a:p>
          <a:p>
            <a:r>
              <a:rPr lang="en-US" dirty="0" smtClean="0"/>
              <a:t>Corporate income taxes</a:t>
            </a:r>
          </a:p>
          <a:p>
            <a:r>
              <a:rPr lang="en-US" dirty="0" smtClean="0"/>
              <a:t>Other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6878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Federal Government: Spending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Social Security</a:t>
            </a:r>
          </a:p>
          <a:p>
            <a:r>
              <a:rPr lang="en-US" dirty="0" smtClean="0"/>
              <a:t>National defense</a:t>
            </a:r>
          </a:p>
          <a:p>
            <a:r>
              <a:rPr lang="en-US" dirty="0" smtClean="0"/>
              <a:t>Income security</a:t>
            </a:r>
          </a:p>
          <a:p>
            <a:r>
              <a:rPr lang="en-US" dirty="0" smtClean="0"/>
              <a:t>Medicare</a:t>
            </a:r>
          </a:p>
          <a:p>
            <a:r>
              <a:rPr lang="en-US" dirty="0" smtClean="0"/>
              <a:t>Health</a:t>
            </a:r>
          </a:p>
          <a:p>
            <a:r>
              <a:rPr lang="en-US" dirty="0" smtClean="0"/>
              <a:t>Net interest</a:t>
            </a:r>
          </a:p>
          <a:p>
            <a:r>
              <a:rPr lang="en-US" dirty="0" smtClean="0"/>
              <a:t>Other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Federal Government Revenue</a:t>
            </a:r>
            <a:endParaRPr lang="en-US" dirty="0"/>
          </a:p>
        </p:txBody>
      </p:sp>
      <p:graphicFrame>
        <p:nvGraphicFramePr>
          <p:cNvPr id="4" name="Chart 3"/>
          <p:cNvGraphicFramePr/>
          <p:nvPr/>
        </p:nvGraphicFramePr>
        <p:xfrm>
          <a:off x="457200" y="1752600"/>
          <a:ext cx="8229600" cy="4876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52400" y="6400800"/>
            <a:ext cx="4495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Source: Final Monthly Treasury Statement for FY2009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Federal Government Funding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612775" y="1600200"/>
          <a:ext cx="8153400" cy="5105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52400" y="6400800"/>
            <a:ext cx="4495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Source: Final Monthly Treasury Statement for FY2009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Federal Government Expenditures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600200" y="1447800"/>
          <a:ext cx="7543800" cy="5410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1"/>
          <p:cNvSpPr txBox="1"/>
          <p:nvPr/>
        </p:nvSpPr>
        <p:spPr>
          <a:xfrm>
            <a:off x="152400" y="1524000"/>
            <a:ext cx="3810000" cy="1219200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dirty="0" smtClean="0"/>
              <a:t>Note: </a:t>
            </a:r>
            <a:r>
              <a:rPr lang="en-US" sz="1400" b="1" dirty="0" smtClean="0"/>
              <a:t>“Other”</a:t>
            </a:r>
            <a:r>
              <a:rPr lang="en-US" sz="1400" dirty="0" smtClean="0"/>
              <a:t> includes many agencies, such as Transportation, Housing </a:t>
            </a:r>
            <a:r>
              <a:rPr lang="en-US" sz="1400" dirty="0"/>
              <a:t>and Urban </a:t>
            </a:r>
            <a:r>
              <a:rPr lang="en-US" sz="1400" dirty="0" smtClean="0"/>
              <a:t>Development, Education, Homeland Security, Justice, Energy, State, NASA, International </a:t>
            </a:r>
            <a:r>
              <a:rPr lang="en-US" sz="1400" dirty="0"/>
              <a:t>Assistance </a:t>
            </a:r>
            <a:r>
              <a:rPr lang="en-US" sz="1400" dirty="0" smtClean="0"/>
              <a:t>Programs, Interior, Commerce, EPA and Corps </a:t>
            </a:r>
            <a:r>
              <a:rPr lang="en-US" sz="1400" dirty="0"/>
              <a:t>of Engineers</a:t>
            </a:r>
          </a:p>
          <a:p>
            <a:endParaRPr lang="en-US" sz="1100" dirty="0"/>
          </a:p>
        </p:txBody>
      </p:sp>
      <p:sp>
        <p:nvSpPr>
          <p:cNvPr id="6" name="TextBox 5"/>
          <p:cNvSpPr txBox="1"/>
          <p:nvPr/>
        </p:nvSpPr>
        <p:spPr>
          <a:xfrm>
            <a:off x="152400" y="6400800"/>
            <a:ext cx="4495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Source: Final Monthly Treasury Statement for FY2009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State Government Revenue</a:t>
            </a:r>
            <a:endParaRPr lang="en-US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04800" y="6324600"/>
            <a:ext cx="4724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http://www.census.gov/prod/2009pubs/10statab/stlocgov.pdf</a:t>
            </a:r>
            <a:endParaRPr lang="en-US" sz="1400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Texas Revenue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685800" y="1447800"/>
          <a:ext cx="8153400" cy="5410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962025" y="1543050"/>
            <a:ext cx="2667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dirty="0" smtClean="0"/>
              <a:t>Insurance trust includes unemployment, retirement and workers comp funds </a:t>
            </a:r>
            <a:endParaRPr lang="en-US" sz="1600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State Government Expenditures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04800" y="6324600"/>
            <a:ext cx="4724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http://www.census.gov/prod/2009pubs/10statab/stlocgov.pdf</a:t>
            </a:r>
            <a:endParaRPr lang="en-US" sz="1400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Texas Expenditures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52400" y="1524000"/>
          <a:ext cx="8613775" cy="533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Local Governments Revenue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04800" y="6324600"/>
            <a:ext cx="4724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http://www.census.gov/prod/2009pubs/10statab/stlocgov.pdf</a:t>
            </a:r>
            <a:endParaRPr lang="en-US" sz="14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n-US" dirty="0" smtClean="0"/>
              <a:t>(15)  Economics. The student understands the economic impact of fiscal policy decisions at the local, state, and national levels. The student is expected to:</a:t>
            </a:r>
          </a:p>
          <a:p>
            <a:pPr>
              <a:buNone/>
            </a:pPr>
            <a:r>
              <a:rPr lang="en-US" dirty="0" smtClean="0"/>
              <a:t>	(A)  identify types of taxes at the local, state, and national levels and the economic importance of each;</a:t>
            </a:r>
          </a:p>
          <a:p>
            <a:pPr>
              <a:buNone/>
            </a:pPr>
            <a:r>
              <a:rPr lang="en-US" dirty="0" smtClean="0"/>
              <a:t>	(B)  analyze the categories of revenues and expenditures in the U.S. federal budget; and</a:t>
            </a:r>
          </a:p>
          <a:p>
            <a:pPr>
              <a:buNone/>
            </a:pPr>
            <a:r>
              <a:rPr lang="en-US" dirty="0" smtClean="0"/>
              <a:t>	(C)  analyze the impact of fiscal policy decisions on the economy.</a:t>
            </a:r>
          </a:p>
          <a:p>
            <a:pPr>
              <a:buNone/>
            </a:pPr>
            <a:r>
              <a:rPr lang="en-US" dirty="0" smtClean="0"/>
              <a:t>(6)  Economics. The student understands the basic characteristics and benefits of a free enterprise system. The student is expected to:</a:t>
            </a:r>
          </a:p>
          <a:p>
            <a:pPr>
              <a:buNone/>
            </a:pPr>
            <a:r>
              <a:rPr lang="en-US" dirty="0" smtClean="0"/>
              <a:t>	 (D)  analyze the costs and benefits of U.S. economic policies related to the economic goals of economic growth, stability, full employment, freedom, security, equity (equal opportunity versus equal outcome), and efficiency.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Local Government Expenditures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04800" y="6324600"/>
            <a:ext cx="4724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http://www.census.gov/prod/2009pubs/10statab/stlocgov.pdf</a:t>
            </a:r>
            <a:endParaRPr lang="en-US" sz="1400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Structure of Taxes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200839"/>
          <a:ext cx="8229600" cy="47713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Structure of Taxes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417637"/>
          <a:ext cx="8229600" cy="45545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Budget Lingo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167789"/>
          <a:ext cx="8229600" cy="464911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Deficits and </a:t>
            </a:r>
            <a:r>
              <a:rPr lang="en-US" dirty="0"/>
              <a:t>Debt</a:t>
            </a:r>
          </a:p>
        </p:txBody>
      </p:sp>
      <p:sp>
        <p:nvSpPr>
          <p:cNvPr id="8909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Government must borrow money when it runs a budget deficit</a:t>
            </a:r>
          </a:p>
          <a:p>
            <a:r>
              <a:rPr lang="en-US"/>
              <a:t>Government borrows from</a:t>
            </a:r>
          </a:p>
          <a:p>
            <a:pPr lvl="1"/>
            <a:r>
              <a:rPr lang="en-US"/>
              <a:t>Individuals</a:t>
            </a:r>
          </a:p>
          <a:p>
            <a:pPr lvl="1"/>
            <a:r>
              <a:rPr lang="en-US"/>
              <a:t>Corporations</a:t>
            </a:r>
          </a:p>
          <a:p>
            <a:pPr lvl="1"/>
            <a:r>
              <a:rPr lang="en-US"/>
              <a:t>Financial institutions</a:t>
            </a:r>
          </a:p>
          <a:p>
            <a:pPr lvl="1"/>
            <a:r>
              <a:rPr lang="en-US"/>
              <a:t>Foreign entities or foreign governments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Fiscal Policy </a:t>
            </a:r>
            <a:r>
              <a:rPr lang="en-US" dirty="0" smtClean="0"/>
              <a:t>and Economic Goals</a:t>
            </a:r>
            <a:endParaRPr lang="en-US" dirty="0"/>
          </a:p>
        </p:txBody>
      </p:sp>
      <p:sp>
        <p:nvSpPr>
          <p:cNvPr id="3789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National economic goals include </a:t>
            </a:r>
          </a:p>
          <a:p>
            <a:pPr lvl="1"/>
            <a:r>
              <a:rPr lang="en-US" dirty="0" smtClean="0"/>
              <a:t>Growth</a:t>
            </a:r>
          </a:p>
          <a:p>
            <a:pPr lvl="1"/>
            <a:r>
              <a:rPr lang="en-US" dirty="0" smtClean="0"/>
              <a:t>Stability</a:t>
            </a:r>
          </a:p>
          <a:p>
            <a:pPr lvl="1"/>
            <a:r>
              <a:rPr lang="en-US" dirty="0" smtClean="0"/>
              <a:t>Full employment</a:t>
            </a:r>
          </a:p>
          <a:p>
            <a:pPr lvl="1"/>
            <a:r>
              <a:rPr lang="en-US" dirty="0" smtClean="0"/>
              <a:t>Freedom</a:t>
            </a:r>
          </a:p>
          <a:p>
            <a:pPr lvl="1"/>
            <a:r>
              <a:rPr lang="en-US" dirty="0" smtClean="0"/>
              <a:t>Security</a:t>
            </a:r>
          </a:p>
          <a:p>
            <a:pPr lvl="1"/>
            <a:r>
              <a:rPr lang="en-US" dirty="0" smtClean="0"/>
              <a:t>Equity </a:t>
            </a:r>
          </a:p>
          <a:p>
            <a:pPr lvl="1"/>
            <a:r>
              <a:rPr lang="en-US" dirty="0" smtClean="0"/>
              <a:t>Efficiency</a:t>
            </a:r>
          </a:p>
          <a:p>
            <a:r>
              <a:rPr lang="en-US" dirty="0" smtClean="0"/>
              <a:t>Using government </a:t>
            </a:r>
            <a:r>
              <a:rPr lang="en-US" dirty="0"/>
              <a:t>spending and </a:t>
            </a:r>
            <a:r>
              <a:rPr lang="en-US" dirty="0" smtClean="0"/>
              <a:t>taxation programs to achieve goals</a:t>
            </a:r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the Goal? 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1"/>
          <a:ext cx="8229600" cy="437197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Business Cycle</a:t>
            </a:r>
          </a:p>
        </p:txBody>
      </p:sp>
      <p:grpSp>
        <p:nvGrpSpPr>
          <p:cNvPr id="2" name="Group 14"/>
          <p:cNvGrpSpPr/>
          <p:nvPr/>
        </p:nvGrpSpPr>
        <p:grpSpPr>
          <a:xfrm>
            <a:off x="342900" y="1198563"/>
            <a:ext cx="8496300" cy="4897437"/>
            <a:chOff x="539750" y="1700213"/>
            <a:chExt cx="8496300" cy="4897437"/>
          </a:xfrm>
        </p:grpSpPr>
        <p:sp>
          <p:nvSpPr>
            <p:cNvPr id="69636" name="Line 4"/>
            <p:cNvSpPr>
              <a:spLocks noChangeShapeType="1"/>
            </p:cNvSpPr>
            <p:nvPr/>
          </p:nvSpPr>
          <p:spPr bwMode="auto">
            <a:xfrm>
              <a:off x="1187450" y="1773238"/>
              <a:ext cx="0" cy="446405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9637" name="Line 5"/>
            <p:cNvSpPr>
              <a:spLocks noChangeShapeType="1"/>
            </p:cNvSpPr>
            <p:nvPr/>
          </p:nvSpPr>
          <p:spPr bwMode="auto">
            <a:xfrm>
              <a:off x="1187450" y="6237288"/>
              <a:ext cx="69850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9638" name="Text Box 6"/>
            <p:cNvSpPr txBox="1">
              <a:spLocks noChangeArrowheads="1"/>
            </p:cNvSpPr>
            <p:nvPr/>
          </p:nvSpPr>
          <p:spPr bwMode="auto">
            <a:xfrm>
              <a:off x="539750" y="1708150"/>
              <a:ext cx="792163" cy="6413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Real GDP</a:t>
              </a:r>
            </a:p>
          </p:txBody>
        </p:sp>
        <p:sp>
          <p:nvSpPr>
            <p:cNvPr id="69639" name="Text Box 7"/>
            <p:cNvSpPr txBox="1">
              <a:spLocks noChangeArrowheads="1"/>
            </p:cNvSpPr>
            <p:nvPr/>
          </p:nvSpPr>
          <p:spPr bwMode="auto">
            <a:xfrm>
              <a:off x="7667625" y="6230938"/>
              <a:ext cx="792163" cy="3667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Time</a:t>
              </a:r>
            </a:p>
          </p:txBody>
        </p:sp>
        <p:sp>
          <p:nvSpPr>
            <p:cNvPr id="69640" name="Line 8"/>
            <p:cNvSpPr>
              <a:spLocks noChangeShapeType="1"/>
            </p:cNvSpPr>
            <p:nvPr/>
          </p:nvSpPr>
          <p:spPr bwMode="auto">
            <a:xfrm flipV="1">
              <a:off x="1187450" y="2781300"/>
              <a:ext cx="7632700" cy="273526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9641" name="Freeform 9"/>
            <p:cNvSpPr>
              <a:spLocks/>
            </p:cNvSpPr>
            <p:nvPr/>
          </p:nvSpPr>
          <p:spPr bwMode="auto">
            <a:xfrm>
              <a:off x="1331913" y="2384425"/>
              <a:ext cx="6840537" cy="3132138"/>
            </a:xfrm>
            <a:custGeom>
              <a:avLst/>
              <a:gdLst/>
              <a:ahLst/>
              <a:cxnLst>
                <a:cxn ang="0">
                  <a:pos x="0" y="1928"/>
                </a:cxn>
                <a:cxn ang="0">
                  <a:pos x="453" y="1384"/>
                </a:cxn>
                <a:cxn ang="0">
                  <a:pos x="1723" y="1837"/>
                </a:cxn>
                <a:cxn ang="0">
                  <a:pos x="2495" y="567"/>
                </a:cxn>
                <a:cxn ang="0">
                  <a:pos x="3719" y="1021"/>
                </a:cxn>
                <a:cxn ang="0">
                  <a:pos x="4218" y="159"/>
                </a:cxn>
                <a:cxn ang="0">
                  <a:pos x="4264" y="68"/>
                </a:cxn>
              </a:cxnLst>
              <a:rect l="0" t="0" r="r" b="b"/>
              <a:pathLst>
                <a:path w="4309" h="1973">
                  <a:moveTo>
                    <a:pt x="0" y="1928"/>
                  </a:moveTo>
                  <a:cubicBezTo>
                    <a:pt x="83" y="1663"/>
                    <a:pt x="166" y="1399"/>
                    <a:pt x="453" y="1384"/>
                  </a:cubicBezTo>
                  <a:cubicBezTo>
                    <a:pt x="740" y="1369"/>
                    <a:pt x="1383" y="1973"/>
                    <a:pt x="1723" y="1837"/>
                  </a:cubicBezTo>
                  <a:cubicBezTo>
                    <a:pt x="2063" y="1701"/>
                    <a:pt x="2162" y="703"/>
                    <a:pt x="2495" y="567"/>
                  </a:cubicBezTo>
                  <a:cubicBezTo>
                    <a:pt x="2828" y="431"/>
                    <a:pt x="3432" y="1089"/>
                    <a:pt x="3719" y="1021"/>
                  </a:cubicBezTo>
                  <a:cubicBezTo>
                    <a:pt x="4006" y="953"/>
                    <a:pt x="4127" y="318"/>
                    <a:pt x="4218" y="159"/>
                  </a:cubicBezTo>
                  <a:cubicBezTo>
                    <a:pt x="4309" y="0"/>
                    <a:pt x="4286" y="34"/>
                    <a:pt x="4264" y="68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9642" name="Text Box 10"/>
            <p:cNvSpPr txBox="1">
              <a:spLocks noChangeArrowheads="1"/>
            </p:cNvSpPr>
            <p:nvPr/>
          </p:nvSpPr>
          <p:spPr bwMode="auto">
            <a:xfrm>
              <a:off x="7164388" y="1700213"/>
              <a:ext cx="1871662" cy="6413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Long Run Growth Trend</a:t>
              </a:r>
            </a:p>
          </p:txBody>
        </p:sp>
        <p:sp>
          <p:nvSpPr>
            <p:cNvPr id="69643" name="Line 11"/>
            <p:cNvSpPr>
              <a:spLocks noChangeShapeType="1"/>
            </p:cNvSpPr>
            <p:nvPr/>
          </p:nvSpPr>
          <p:spPr bwMode="auto">
            <a:xfrm>
              <a:off x="8459788" y="2276475"/>
              <a:ext cx="73025" cy="576263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9644" name="Text Box 12"/>
            <p:cNvSpPr txBox="1">
              <a:spLocks noChangeArrowheads="1"/>
            </p:cNvSpPr>
            <p:nvPr/>
          </p:nvSpPr>
          <p:spPr bwMode="auto">
            <a:xfrm>
              <a:off x="5651500" y="4292600"/>
              <a:ext cx="1368425" cy="3667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Recession</a:t>
              </a:r>
            </a:p>
          </p:txBody>
        </p:sp>
        <p:sp>
          <p:nvSpPr>
            <p:cNvPr id="69645" name="Line 13"/>
            <p:cNvSpPr>
              <a:spLocks noChangeShapeType="1"/>
            </p:cNvSpPr>
            <p:nvPr/>
          </p:nvSpPr>
          <p:spPr bwMode="auto">
            <a:xfrm flipV="1">
              <a:off x="5867400" y="3644900"/>
              <a:ext cx="288925" cy="6477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9646" name="Text Box 14"/>
            <p:cNvSpPr txBox="1">
              <a:spLocks noChangeArrowheads="1"/>
            </p:cNvSpPr>
            <p:nvPr/>
          </p:nvSpPr>
          <p:spPr bwMode="auto">
            <a:xfrm>
              <a:off x="3203575" y="3500438"/>
              <a:ext cx="1439863" cy="3667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Expansion</a:t>
              </a:r>
            </a:p>
          </p:txBody>
        </p:sp>
        <p:sp>
          <p:nvSpPr>
            <p:cNvPr id="69647" name="Line 15"/>
            <p:cNvSpPr>
              <a:spLocks noChangeShapeType="1"/>
            </p:cNvSpPr>
            <p:nvPr/>
          </p:nvSpPr>
          <p:spPr bwMode="auto">
            <a:xfrm>
              <a:off x="3635375" y="3860800"/>
              <a:ext cx="1081088" cy="144463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7"/>
          <p:cNvGrpSpPr/>
          <p:nvPr/>
        </p:nvGrpSpPr>
        <p:grpSpPr>
          <a:xfrm>
            <a:off x="152400" y="679372"/>
            <a:ext cx="8915400" cy="5517891"/>
            <a:chOff x="228600" y="1668461"/>
            <a:chExt cx="8915400" cy="5480380"/>
          </a:xfrm>
        </p:grpSpPr>
        <p:sp>
          <p:nvSpPr>
            <p:cNvPr id="105475" name="Line 3"/>
            <p:cNvSpPr>
              <a:spLocks noChangeShapeType="1"/>
            </p:cNvSpPr>
            <p:nvPr/>
          </p:nvSpPr>
          <p:spPr bwMode="auto">
            <a:xfrm>
              <a:off x="1992313" y="1668462"/>
              <a:ext cx="0" cy="446405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 b="1"/>
            </a:p>
          </p:txBody>
        </p:sp>
        <p:sp>
          <p:nvSpPr>
            <p:cNvPr id="105476" name="Line 4"/>
            <p:cNvSpPr>
              <a:spLocks noChangeShapeType="1"/>
            </p:cNvSpPr>
            <p:nvPr/>
          </p:nvSpPr>
          <p:spPr bwMode="auto">
            <a:xfrm>
              <a:off x="1992313" y="6132512"/>
              <a:ext cx="504031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 b="1"/>
            </a:p>
          </p:txBody>
        </p:sp>
        <p:sp>
          <p:nvSpPr>
            <p:cNvPr id="105477" name="Line 5"/>
            <p:cNvSpPr>
              <a:spLocks noChangeShapeType="1"/>
            </p:cNvSpPr>
            <p:nvPr/>
          </p:nvSpPr>
          <p:spPr bwMode="auto">
            <a:xfrm flipV="1">
              <a:off x="2352675" y="2244725"/>
              <a:ext cx="4103688" cy="3097212"/>
            </a:xfrm>
            <a:prstGeom prst="line">
              <a:avLst/>
            </a:prstGeom>
            <a:ln>
              <a:headEnd/>
              <a:tailEnd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/>
            <a:lstStyle/>
            <a:p>
              <a:endParaRPr lang="en-US" b="1"/>
            </a:p>
          </p:txBody>
        </p:sp>
        <p:sp>
          <p:nvSpPr>
            <p:cNvPr id="105478" name="Line 6"/>
            <p:cNvSpPr>
              <a:spLocks noChangeShapeType="1"/>
            </p:cNvSpPr>
            <p:nvPr/>
          </p:nvSpPr>
          <p:spPr bwMode="auto">
            <a:xfrm>
              <a:off x="2641600" y="2100262"/>
              <a:ext cx="4521200" cy="3131637"/>
            </a:xfrm>
            <a:prstGeom prst="line">
              <a:avLst/>
            </a:prstGeom>
            <a:ln>
              <a:headEnd/>
              <a:tailEnd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/>
            <a:lstStyle/>
            <a:p>
              <a:endParaRPr lang="en-US" b="1"/>
            </a:p>
          </p:txBody>
        </p:sp>
        <p:sp>
          <p:nvSpPr>
            <p:cNvPr id="105479" name="Line 7"/>
            <p:cNvSpPr>
              <a:spLocks noChangeShapeType="1"/>
            </p:cNvSpPr>
            <p:nvPr/>
          </p:nvSpPr>
          <p:spPr bwMode="auto">
            <a:xfrm>
              <a:off x="4724400" y="3581400"/>
              <a:ext cx="4763" cy="255111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 b="1"/>
            </a:p>
          </p:txBody>
        </p:sp>
        <p:sp>
          <p:nvSpPr>
            <p:cNvPr id="105480" name="Text Box 8"/>
            <p:cNvSpPr txBox="1">
              <a:spLocks noChangeArrowheads="1"/>
            </p:cNvSpPr>
            <p:nvPr/>
          </p:nvSpPr>
          <p:spPr bwMode="auto">
            <a:xfrm>
              <a:off x="228600" y="1668461"/>
              <a:ext cx="1619251" cy="4585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b="1" dirty="0" smtClean="0"/>
                <a:t>Price Level</a:t>
              </a:r>
              <a:endParaRPr lang="en-US" sz="2400" b="1" dirty="0"/>
            </a:p>
          </p:txBody>
        </p:sp>
        <p:sp>
          <p:nvSpPr>
            <p:cNvPr id="105481" name="Text Box 9"/>
            <p:cNvSpPr txBox="1">
              <a:spLocks noChangeArrowheads="1"/>
            </p:cNvSpPr>
            <p:nvPr/>
          </p:nvSpPr>
          <p:spPr bwMode="auto">
            <a:xfrm>
              <a:off x="6553201" y="6126162"/>
              <a:ext cx="1828799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b="1" dirty="0" smtClean="0"/>
                <a:t>Real </a:t>
              </a:r>
              <a:r>
                <a:rPr lang="en-US" sz="2400" b="1" dirty="0"/>
                <a:t>GDP</a:t>
              </a:r>
            </a:p>
          </p:txBody>
        </p:sp>
        <p:sp>
          <p:nvSpPr>
            <p:cNvPr id="105482" name="Text Box 10"/>
            <p:cNvSpPr txBox="1">
              <a:spLocks noChangeArrowheads="1"/>
            </p:cNvSpPr>
            <p:nvPr/>
          </p:nvSpPr>
          <p:spPr bwMode="auto">
            <a:xfrm>
              <a:off x="3733800" y="6140083"/>
              <a:ext cx="2057400" cy="10087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2400" b="1" dirty="0" smtClean="0"/>
                <a:t>Y</a:t>
              </a:r>
              <a:r>
                <a:rPr lang="en-US" sz="2400" b="1" baseline="-25000" dirty="0" smtClean="0"/>
                <a:t>F</a:t>
              </a:r>
            </a:p>
            <a:p>
              <a:pPr algn="ctr"/>
              <a:r>
                <a:rPr lang="en-US" dirty="0" smtClean="0"/>
                <a:t>Full Employment Level of Output</a:t>
              </a:r>
              <a:endParaRPr lang="en-US" dirty="0"/>
            </a:p>
          </p:txBody>
        </p:sp>
        <p:sp>
          <p:nvSpPr>
            <p:cNvPr id="105484" name="Text Box 12"/>
            <p:cNvSpPr txBox="1">
              <a:spLocks noChangeArrowheads="1"/>
            </p:cNvSpPr>
            <p:nvPr/>
          </p:nvSpPr>
          <p:spPr bwMode="auto">
            <a:xfrm>
              <a:off x="6172200" y="1746093"/>
              <a:ext cx="2819400" cy="4585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b="1" dirty="0" smtClean="0"/>
                <a:t>Aggregate Supply</a:t>
              </a:r>
              <a:endParaRPr lang="en-US" sz="2400" b="1" dirty="0"/>
            </a:p>
          </p:txBody>
        </p:sp>
        <p:sp>
          <p:nvSpPr>
            <p:cNvPr id="105486" name="Line 14"/>
            <p:cNvSpPr>
              <a:spLocks noChangeShapeType="1"/>
            </p:cNvSpPr>
            <p:nvPr/>
          </p:nvSpPr>
          <p:spPr bwMode="auto">
            <a:xfrm flipH="1">
              <a:off x="1992313" y="3540125"/>
              <a:ext cx="273685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 b="1"/>
            </a:p>
          </p:txBody>
        </p:sp>
        <p:sp>
          <p:nvSpPr>
            <p:cNvPr id="105487" name="Text Box 15"/>
            <p:cNvSpPr txBox="1">
              <a:spLocks noChangeArrowheads="1"/>
            </p:cNvSpPr>
            <p:nvPr/>
          </p:nvSpPr>
          <p:spPr bwMode="auto">
            <a:xfrm>
              <a:off x="1371600" y="3324225"/>
              <a:ext cx="792163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b="1" dirty="0"/>
                <a:t>PL</a:t>
              </a:r>
              <a:r>
                <a:rPr lang="en-US" sz="2400" b="1" baseline="-25000" dirty="0"/>
                <a:t>1</a:t>
              </a:r>
              <a:endParaRPr lang="en-US" b="1" baseline="-25000" dirty="0"/>
            </a:p>
          </p:txBody>
        </p:sp>
        <p:sp>
          <p:nvSpPr>
            <p:cNvPr id="16" name="Text Box 12"/>
            <p:cNvSpPr txBox="1">
              <a:spLocks noChangeArrowheads="1"/>
            </p:cNvSpPr>
            <p:nvPr/>
          </p:nvSpPr>
          <p:spPr bwMode="auto">
            <a:xfrm>
              <a:off x="5867400" y="5156217"/>
              <a:ext cx="3276600" cy="4585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b="1" dirty="0" smtClean="0"/>
                <a:t>Aggregate Demand</a:t>
              </a:r>
              <a:endParaRPr lang="en-US" sz="2400" b="1" dirty="0"/>
            </a:p>
          </p:txBody>
        </p:sp>
        <p:sp>
          <p:nvSpPr>
            <p:cNvPr id="15" name="Oval 14"/>
            <p:cNvSpPr/>
            <p:nvPr/>
          </p:nvSpPr>
          <p:spPr>
            <a:xfrm>
              <a:off x="4648200" y="3429000"/>
              <a:ext cx="228600" cy="22860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Expansionary Fiscal </a:t>
            </a:r>
            <a:r>
              <a:rPr lang="en-US" dirty="0"/>
              <a:t>P</a:t>
            </a:r>
            <a:r>
              <a:rPr lang="en-US" dirty="0" smtClean="0"/>
              <a:t>olicy</a:t>
            </a:r>
            <a:endParaRPr lang="en-US" dirty="0"/>
          </a:p>
        </p:txBody>
      </p:sp>
      <p:sp>
        <p:nvSpPr>
          <p:cNvPr id="58371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Response to a recession (economy is operating below full employment)</a:t>
            </a:r>
          </a:p>
          <a:p>
            <a:r>
              <a:rPr lang="en-US" dirty="0" smtClean="0"/>
              <a:t>Seeks to stimulate production (and consumption)</a:t>
            </a:r>
          </a:p>
          <a:p>
            <a:pPr lvl="1"/>
            <a:r>
              <a:rPr lang="en-US" dirty="0" smtClean="0"/>
              <a:t>Directly (expenditures ↑)</a:t>
            </a:r>
          </a:p>
          <a:p>
            <a:pPr lvl="1"/>
            <a:r>
              <a:rPr lang="en-US" dirty="0"/>
              <a:t>Indirectly (taxes </a:t>
            </a:r>
            <a:r>
              <a:rPr lang="en-US" dirty="0" smtClean="0"/>
              <a:t>↓ to encourage household spending or investment spending)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Teaching the Terms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Fiscal Responses to 2008 Recession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295400"/>
          <a:ext cx="8229600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Contractionary fiscal policy</a:t>
            </a:r>
            <a:endParaRPr lang="en-US" dirty="0"/>
          </a:p>
        </p:txBody>
      </p:sp>
      <p:sp>
        <p:nvSpPr>
          <p:cNvPr id="62467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Response to inflation (economy is operating above full employment and prices are rising)</a:t>
            </a:r>
          </a:p>
          <a:p>
            <a:r>
              <a:rPr lang="en-US" dirty="0" smtClean="0"/>
              <a:t>Seeks to reduce production (and consumption) </a:t>
            </a:r>
          </a:p>
          <a:p>
            <a:pPr lvl="1"/>
            <a:r>
              <a:rPr lang="en-US" dirty="0"/>
              <a:t>Directly (expenditures </a:t>
            </a:r>
            <a:r>
              <a:rPr lang="en-US" dirty="0" smtClean="0"/>
              <a:t>↓)</a:t>
            </a:r>
            <a:endParaRPr lang="en-US" dirty="0"/>
          </a:p>
          <a:p>
            <a:pPr lvl="1"/>
            <a:r>
              <a:rPr lang="en-US" dirty="0"/>
              <a:t>Indirectly (taxes ↑ </a:t>
            </a:r>
            <a:r>
              <a:rPr lang="en-US" dirty="0" smtClean="0"/>
              <a:t>to discourage </a:t>
            </a:r>
            <a:r>
              <a:rPr lang="en-US" dirty="0"/>
              <a:t>household </a:t>
            </a:r>
            <a:r>
              <a:rPr lang="en-US" dirty="0" smtClean="0"/>
              <a:t>or </a:t>
            </a:r>
            <a:r>
              <a:rPr lang="en-US" dirty="0"/>
              <a:t>investment spending)</a:t>
            </a:r>
          </a:p>
          <a:p>
            <a:r>
              <a:rPr lang="en-US" dirty="0" smtClean="0"/>
              <a:t>Politically difficult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Measuring </a:t>
            </a:r>
            <a:r>
              <a:rPr lang="en-US" dirty="0" smtClean="0"/>
              <a:t>Fiscal Policy’s Effects</a:t>
            </a:r>
            <a:endParaRPr lang="en-US" dirty="0"/>
          </a:p>
        </p:txBody>
      </p:sp>
      <p:sp>
        <p:nvSpPr>
          <p:cNvPr id="7065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Effects are </a:t>
            </a:r>
            <a:r>
              <a:rPr lang="en-US" dirty="0"/>
              <a:t>not limited to the initial dollar value of the </a:t>
            </a:r>
            <a:r>
              <a:rPr lang="en-US" dirty="0" smtClean="0"/>
              <a:t>change in </a:t>
            </a:r>
            <a:r>
              <a:rPr lang="en-US" dirty="0"/>
              <a:t>policy</a:t>
            </a:r>
          </a:p>
          <a:p>
            <a:r>
              <a:rPr lang="en-US" dirty="0"/>
              <a:t>The eventual effects may be larger or smaller, depending </a:t>
            </a:r>
            <a:r>
              <a:rPr lang="en-US" dirty="0" smtClean="0"/>
              <a:t>on:</a:t>
            </a:r>
            <a:endParaRPr lang="en-US" dirty="0"/>
          </a:p>
          <a:p>
            <a:pPr lvl="1"/>
            <a:r>
              <a:rPr lang="en-US" dirty="0"/>
              <a:t>Multiplier effect</a:t>
            </a:r>
          </a:p>
          <a:p>
            <a:pPr lvl="1"/>
            <a:r>
              <a:rPr lang="en-US" dirty="0"/>
              <a:t>Crowding-out effect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Multiplier Effect</a:t>
            </a:r>
          </a:p>
        </p:txBody>
      </p:sp>
      <p:sp>
        <p:nvSpPr>
          <p:cNvPr id="67587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Spending and tax policies create a chain reaction in the </a:t>
            </a:r>
            <a:r>
              <a:rPr lang="en-US" dirty="0" smtClean="0"/>
              <a:t>economy as people spend new income</a:t>
            </a:r>
            <a:endParaRPr lang="en-US" dirty="0"/>
          </a:p>
          <a:p>
            <a:r>
              <a:rPr lang="en-US" dirty="0" smtClean="0"/>
              <a:t>Many factors complicate the multiplier</a:t>
            </a:r>
          </a:p>
          <a:p>
            <a:pPr lvl="1"/>
            <a:r>
              <a:rPr lang="en-US" dirty="0" smtClean="0"/>
              <a:t>Taxes</a:t>
            </a:r>
          </a:p>
          <a:p>
            <a:pPr lvl="1"/>
            <a:r>
              <a:rPr lang="en-US" dirty="0" smtClean="0"/>
              <a:t>International trade</a:t>
            </a:r>
          </a:p>
          <a:p>
            <a:pPr lvl="1"/>
            <a:r>
              <a:rPr lang="en-US" dirty="0" smtClean="0"/>
              <a:t>Differing consumption patterns among various segments of the population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Crowding Out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Investment or consumption spending that is lost because government borrowing drives up interest rates</a:t>
            </a:r>
            <a:endParaRPr lang="en-US" dirty="0"/>
          </a:p>
          <a:p>
            <a:r>
              <a:rPr lang="en-US" dirty="0" smtClean="0"/>
              <a:t>Government </a:t>
            </a:r>
            <a:r>
              <a:rPr lang="en-US" dirty="0"/>
              <a:t>is entering the same market for funds as </a:t>
            </a:r>
            <a:r>
              <a:rPr lang="en-US" dirty="0" smtClean="0"/>
              <a:t>investors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Two Types of Fiscal Policy</a:t>
            </a:r>
            <a:endParaRPr lang="en-US" dirty="0"/>
          </a:p>
        </p:txBody>
      </p:sp>
      <p:sp>
        <p:nvSpPr>
          <p:cNvPr id="6553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Discretionary fiscal policy</a:t>
            </a:r>
          </a:p>
          <a:p>
            <a:pPr lvl="1"/>
            <a:r>
              <a:rPr lang="en-US" dirty="0" smtClean="0"/>
              <a:t>Policymakers change tax policies or spending programs in response to fluctuations in the business cycle (at their discretion)</a:t>
            </a:r>
          </a:p>
          <a:p>
            <a:r>
              <a:rPr lang="en-US" dirty="0" smtClean="0"/>
              <a:t>Automatic stabilizers</a:t>
            </a:r>
          </a:p>
          <a:p>
            <a:pPr lvl="1"/>
            <a:r>
              <a:rPr lang="en-US" dirty="0" smtClean="0"/>
              <a:t>Implemented without any deliberate action from policymakers</a:t>
            </a:r>
          </a:p>
          <a:p>
            <a:pPr lvl="1"/>
            <a:r>
              <a:rPr lang="en-US" dirty="0" smtClean="0"/>
              <a:t>Found in the tax system and spending programs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Automatic Stabilizers – Tax System</a:t>
            </a:r>
            <a:endParaRPr lang="en-US" dirty="0"/>
          </a:p>
        </p:txBody>
      </p:sp>
      <p:sp>
        <p:nvSpPr>
          <p:cNvPr id="8294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Taxes are linked to economic activity</a:t>
            </a:r>
          </a:p>
          <a:p>
            <a:pPr lvl="1"/>
            <a:r>
              <a:rPr lang="en-US" dirty="0" smtClean="0"/>
              <a:t>Progressive income tax rates (individual and corporate)</a:t>
            </a:r>
          </a:p>
          <a:p>
            <a:pPr lvl="1"/>
            <a:r>
              <a:rPr lang="en-US" dirty="0" smtClean="0"/>
              <a:t>Payroll taxes</a:t>
            </a:r>
          </a:p>
          <a:p>
            <a:pPr lvl="1"/>
            <a:r>
              <a:rPr lang="en-US" dirty="0" smtClean="0"/>
              <a:t>Sales and excise taxes</a:t>
            </a:r>
          </a:p>
          <a:p>
            <a:r>
              <a:rPr lang="en-US" dirty="0" smtClean="0"/>
              <a:t>Recessions → automatic “tax cut”</a:t>
            </a:r>
          </a:p>
          <a:p>
            <a:r>
              <a:rPr lang="en-US" dirty="0" smtClean="0"/>
              <a:t>Expansion  → automatic “tax increase”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Automatic Stabilizers – Spending</a:t>
            </a:r>
            <a:endParaRPr lang="en-US" dirty="0"/>
          </a:p>
        </p:txBody>
      </p:sp>
      <p:sp>
        <p:nvSpPr>
          <p:cNvPr id="8397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1"/>
            <a:ext cx="8229600" cy="3963317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Government spending responds to the business cycle</a:t>
            </a:r>
          </a:p>
          <a:p>
            <a:pPr lvl="1"/>
            <a:r>
              <a:rPr lang="en-US" dirty="0" smtClean="0"/>
              <a:t>Unemployment insurance benefits</a:t>
            </a:r>
          </a:p>
          <a:p>
            <a:pPr lvl="1"/>
            <a:r>
              <a:rPr lang="en-US" dirty="0" smtClean="0"/>
              <a:t>Welfare benefits</a:t>
            </a:r>
          </a:p>
          <a:p>
            <a:pPr lvl="1"/>
            <a:r>
              <a:rPr lang="en-US" dirty="0" smtClean="0"/>
              <a:t>School lunch programs</a:t>
            </a:r>
          </a:p>
          <a:p>
            <a:pPr lvl="1"/>
            <a:r>
              <a:rPr lang="en-US" dirty="0" smtClean="0"/>
              <a:t>Other income-support programs</a:t>
            </a:r>
          </a:p>
          <a:p>
            <a:r>
              <a:rPr lang="en-US" dirty="0" smtClean="0"/>
              <a:t>Recessions → more spending</a:t>
            </a:r>
          </a:p>
          <a:p>
            <a:r>
              <a:rPr lang="en-US" dirty="0" smtClean="0"/>
              <a:t>Expansion  → less spending</a:t>
            </a:r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Challenges Related to Fiscal Policy</a:t>
            </a:r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mtClean="0"/>
              <a:t>Political factors </a:t>
            </a:r>
          </a:p>
          <a:p>
            <a:r>
              <a:rPr lang="en-US" smtClean="0"/>
              <a:t>Time lags</a:t>
            </a:r>
          </a:p>
          <a:p>
            <a:pPr lvl="1"/>
            <a:r>
              <a:rPr lang="en-US" smtClean="0"/>
              <a:t>Time required to create and pass legislation</a:t>
            </a:r>
          </a:p>
          <a:p>
            <a:pPr lvl="1"/>
            <a:r>
              <a:rPr lang="en-US" smtClean="0"/>
              <a:t>Time required to implement legislation</a:t>
            </a:r>
          </a:p>
          <a:p>
            <a:r>
              <a:rPr lang="en-US" smtClean="0"/>
              <a:t>Supply side impacts</a:t>
            </a:r>
          </a:p>
          <a:p>
            <a:r>
              <a:rPr lang="en-US" smtClean="0"/>
              <a:t>Forecasting difficulties</a:t>
            </a:r>
          </a:p>
          <a:p>
            <a:r>
              <a:rPr lang="en-US" smtClean="0"/>
              <a:t>Monetary policies may reinforce or offset fiscal policies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Fiscal Policy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Government spends money to provide goods and services </a:t>
            </a:r>
          </a:p>
          <a:p>
            <a:r>
              <a:rPr lang="en-US" dirty="0"/>
              <a:t>Government pays for those expenditures through taxation and </a:t>
            </a:r>
            <a:r>
              <a:rPr lang="en-US" dirty="0" smtClean="0"/>
              <a:t>borrowing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Externalities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Benefits or costs from a transaction extend beyond the buyer or seller</a:t>
            </a:r>
          </a:p>
          <a:p>
            <a:r>
              <a:rPr lang="en-US" dirty="0" smtClean="0"/>
              <a:t>Positive externalities</a:t>
            </a:r>
          </a:p>
          <a:p>
            <a:pPr lvl="1"/>
            <a:r>
              <a:rPr lang="en-US" dirty="0" smtClean="0"/>
              <a:t>Education</a:t>
            </a:r>
          </a:p>
          <a:p>
            <a:pPr lvl="1"/>
            <a:r>
              <a:rPr lang="en-US" dirty="0" smtClean="0"/>
              <a:t>Technology spillovers or patent protection</a:t>
            </a:r>
          </a:p>
          <a:p>
            <a:r>
              <a:rPr lang="en-US" dirty="0" smtClean="0"/>
              <a:t>Negative externalities</a:t>
            </a:r>
          </a:p>
          <a:p>
            <a:pPr lvl="1"/>
            <a:r>
              <a:rPr lang="en-US" dirty="0" smtClean="0"/>
              <a:t>Pollution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8671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17069161"/>
              </p:ext>
            </p:extLst>
          </p:nvPr>
        </p:nvGraphicFramePr>
        <p:xfrm>
          <a:off x="457201" y="1447800"/>
          <a:ext cx="8229599" cy="4114800"/>
        </p:xfrm>
        <a:graphic>
          <a:graphicData uri="http://schemas.openxmlformats.org/drawingml/2006/table">
            <a:tbl>
              <a:tblPr>
                <a:tableStyleId>{638B1855-1B75-4FBE-930C-398BA8C253C6}</a:tableStyleId>
              </a:tblPr>
              <a:tblGrid>
                <a:gridCol w="920226"/>
                <a:gridCol w="1097849"/>
                <a:gridCol w="3105762"/>
                <a:gridCol w="3105762"/>
              </a:tblGrid>
              <a:tr h="777601">
                <a:tc rowSpan="2" gridSpan="2"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Rival in Consumption?</a:t>
                      </a:r>
                      <a:endParaRPr lang="en-US" sz="32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777601">
                <a:tc gridSpan="2" vMerge="1"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Yes</a:t>
                      </a:r>
                      <a:endParaRPr lang="en-US" sz="2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No</a:t>
                      </a:r>
                      <a:endParaRPr lang="en-US" sz="2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79799">
                <a:tc rowSpan="2"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Excludable?</a:t>
                      </a:r>
                      <a:endParaRPr lang="en-US" sz="3200" b="1" dirty="0"/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Yes</a:t>
                      </a:r>
                      <a:endParaRPr lang="en-US" sz="2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Private Goods</a:t>
                      </a:r>
                      <a:endParaRPr lang="en-US" sz="2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Natural</a:t>
                      </a:r>
                      <a:r>
                        <a:rPr lang="en-US" sz="2800" baseline="0" dirty="0" smtClean="0"/>
                        <a:t> Monopolies</a:t>
                      </a:r>
                      <a:endParaRPr lang="en-US" sz="2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79799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No</a:t>
                      </a:r>
                      <a:endParaRPr lang="en-US" sz="2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Common Resources</a:t>
                      </a:r>
                      <a:endParaRPr lang="en-US" sz="28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Public Goods</a:t>
                      </a:r>
                      <a:endParaRPr lang="en-US" sz="28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Potential Market Failures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9402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Catagorize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numCol="2">
            <a:normAutofit/>
          </a:bodyPr>
          <a:lstStyle/>
          <a:p>
            <a:r>
              <a:rPr lang="en-US" sz="2400" dirty="0" smtClean="0"/>
              <a:t>Cable TV</a:t>
            </a:r>
          </a:p>
          <a:p>
            <a:r>
              <a:rPr lang="en-US" sz="2400" dirty="0" smtClean="0"/>
              <a:t>Clothing</a:t>
            </a:r>
          </a:p>
          <a:p>
            <a:r>
              <a:rPr lang="en-US" sz="2400" dirty="0" smtClean="0"/>
              <a:t>Congested non-toll roads</a:t>
            </a:r>
          </a:p>
          <a:p>
            <a:r>
              <a:rPr lang="en-US" sz="2400" dirty="0" smtClean="0"/>
              <a:t>Congested toll roads</a:t>
            </a:r>
          </a:p>
          <a:p>
            <a:r>
              <a:rPr lang="en-US" sz="2400" dirty="0" smtClean="0"/>
              <a:t>Environment</a:t>
            </a:r>
          </a:p>
          <a:p>
            <a:r>
              <a:rPr lang="en-US" sz="2400" dirty="0" smtClean="0"/>
              <a:t>Fire protection</a:t>
            </a:r>
          </a:p>
          <a:p>
            <a:endParaRPr lang="en-US" sz="2400" dirty="0"/>
          </a:p>
          <a:p>
            <a:endParaRPr lang="en-US" sz="2400" dirty="0" smtClean="0"/>
          </a:p>
          <a:p>
            <a:endParaRPr lang="en-US" sz="2400" dirty="0"/>
          </a:p>
          <a:p>
            <a:endParaRPr lang="en-US" sz="2400" dirty="0" smtClean="0"/>
          </a:p>
          <a:p>
            <a:r>
              <a:rPr lang="en-US" sz="2400" dirty="0" smtClean="0"/>
              <a:t>Fish in the ocean</a:t>
            </a:r>
          </a:p>
          <a:p>
            <a:r>
              <a:rPr lang="en-US" sz="2400" dirty="0" smtClean="0"/>
              <a:t>Ice cream</a:t>
            </a:r>
          </a:p>
          <a:p>
            <a:r>
              <a:rPr lang="en-US" sz="2400" dirty="0" smtClean="0"/>
              <a:t>National defense</a:t>
            </a:r>
          </a:p>
          <a:p>
            <a:r>
              <a:rPr lang="en-US" sz="2400" dirty="0" smtClean="0"/>
              <a:t>Tornado siren</a:t>
            </a:r>
          </a:p>
          <a:p>
            <a:r>
              <a:rPr lang="en-US" sz="2400" dirty="0" smtClean="0"/>
              <a:t>Uncongested non-toll roads</a:t>
            </a:r>
          </a:p>
          <a:p>
            <a:r>
              <a:rPr lang="en-US" sz="2400" dirty="0" smtClean="0"/>
              <a:t>Uncongested toll roads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6857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20647266"/>
              </p:ext>
            </p:extLst>
          </p:nvPr>
        </p:nvGraphicFramePr>
        <p:xfrm>
          <a:off x="457200" y="609600"/>
          <a:ext cx="8305799" cy="4754880"/>
        </p:xfrm>
        <a:graphic>
          <a:graphicData uri="http://schemas.openxmlformats.org/drawingml/2006/table">
            <a:tbl>
              <a:tblPr>
                <a:tableStyleId>{638B1855-1B75-4FBE-930C-398BA8C253C6}</a:tableStyleId>
              </a:tblPr>
              <a:tblGrid>
                <a:gridCol w="928747"/>
                <a:gridCol w="1108014"/>
                <a:gridCol w="3134519"/>
                <a:gridCol w="3134519"/>
              </a:tblGrid>
              <a:tr h="336306">
                <a:tc rowSpan="2" gridSpan="2"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Rival in Consumption?</a:t>
                      </a:r>
                      <a:endParaRPr lang="en-US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36306">
                <a:tc gridSpan="2" vMerge="1"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Yes</a:t>
                      </a:r>
                      <a:endParaRPr lang="en-US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No</a:t>
                      </a:r>
                      <a:endParaRPr lang="en-US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21094">
                <a:tc rowSpan="2"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Excludable?</a:t>
                      </a:r>
                      <a:endParaRPr lang="en-US" sz="2400" dirty="0"/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Yes</a:t>
                      </a:r>
                      <a:endParaRPr lang="en-US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buFont typeface="Arial" pitchFamily="34" charset="0"/>
                        <a:buNone/>
                      </a:pPr>
                      <a:r>
                        <a:rPr lang="en-US" sz="2400" dirty="0" smtClean="0"/>
                        <a:t>Private Goods</a:t>
                      </a:r>
                    </a:p>
                    <a:p>
                      <a:pPr marL="457200" indent="-457200" algn="l">
                        <a:buFont typeface="Arial" pitchFamily="34" charset="0"/>
                        <a:buChar char="•"/>
                      </a:pPr>
                      <a:r>
                        <a:rPr lang="en-US" sz="2400" dirty="0" smtClean="0"/>
                        <a:t>Clothing</a:t>
                      </a:r>
                    </a:p>
                    <a:p>
                      <a:pPr marL="457200" indent="-457200" algn="l">
                        <a:buFont typeface="Arial" pitchFamily="34" charset="0"/>
                        <a:buChar char="•"/>
                      </a:pPr>
                      <a:r>
                        <a:rPr lang="en-US" sz="2400" dirty="0" smtClean="0"/>
                        <a:t>Congested non-toll roads</a:t>
                      </a:r>
                    </a:p>
                    <a:p>
                      <a:pPr marL="457200" indent="-457200" algn="l">
                        <a:buFont typeface="Arial" pitchFamily="34" charset="0"/>
                        <a:buChar char="•"/>
                      </a:pPr>
                      <a:r>
                        <a:rPr lang="en-US" sz="2400" dirty="0" smtClean="0"/>
                        <a:t>Ice cream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buFont typeface="Arial" pitchFamily="34" charset="0"/>
                        <a:buNone/>
                      </a:pPr>
                      <a:r>
                        <a:rPr lang="en-US" sz="2400" dirty="0" smtClean="0"/>
                        <a:t>Natural</a:t>
                      </a:r>
                      <a:r>
                        <a:rPr lang="en-US" sz="2400" baseline="0" dirty="0" smtClean="0"/>
                        <a:t> Monopolies</a:t>
                      </a:r>
                    </a:p>
                    <a:p>
                      <a:pPr marL="457200" marR="0" indent="-4572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US" sz="2400" dirty="0" smtClean="0"/>
                        <a:t>Fire protection</a:t>
                      </a:r>
                    </a:p>
                    <a:p>
                      <a:pPr marL="457200" marR="0" indent="-4572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US" sz="2400" dirty="0" smtClean="0"/>
                        <a:t>Cable TV</a:t>
                      </a:r>
                    </a:p>
                    <a:p>
                      <a:pPr marL="457200" marR="0" indent="-4572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US" sz="2400" dirty="0" smtClean="0"/>
                        <a:t>Uncongested toll roads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21094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No</a:t>
                      </a:r>
                      <a:endParaRPr lang="en-US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buFont typeface="Arial" pitchFamily="34" charset="0"/>
                        <a:buNone/>
                      </a:pPr>
                      <a:r>
                        <a:rPr lang="en-US" sz="2400" dirty="0" smtClean="0"/>
                        <a:t>Common Resources</a:t>
                      </a:r>
                    </a:p>
                    <a:p>
                      <a:pPr marL="457200" marR="0" indent="-4572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US" sz="2400" dirty="0" smtClean="0"/>
                        <a:t>Fish in the ocean</a:t>
                      </a:r>
                    </a:p>
                    <a:p>
                      <a:pPr marL="457200" marR="0" indent="-4572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US" sz="2400" dirty="0" smtClean="0"/>
                        <a:t>Environment</a:t>
                      </a:r>
                    </a:p>
                    <a:p>
                      <a:pPr marL="457200" marR="0" indent="-4572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US" sz="2400" dirty="0" smtClean="0"/>
                        <a:t>Congested toll roads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buFont typeface="Arial" pitchFamily="34" charset="0"/>
                        <a:buNone/>
                      </a:pPr>
                      <a:r>
                        <a:rPr lang="en-US" sz="2400" dirty="0" smtClean="0"/>
                        <a:t>Public Goods</a:t>
                      </a:r>
                    </a:p>
                    <a:p>
                      <a:pPr marL="457200" marR="0" indent="-4572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US" sz="2400" dirty="0" smtClean="0"/>
                        <a:t>Tornado siren</a:t>
                      </a:r>
                    </a:p>
                    <a:p>
                      <a:pPr marL="457200" marR="0" indent="-4572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US" sz="2400" dirty="0" smtClean="0"/>
                        <a:t>National defense</a:t>
                      </a:r>
                    </a:p>
                    <a:p>
                      <a:pPr marL="457200" marR="0" indent="-4572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US" sz="2400" dirty="0" smtClean="0"/>
                        <a:t>Uncongested non-toll roads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46943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Potential for Market Failure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Public goods are subject to a free-rider problem</a:t>
            </a:r>
          </a:p>
          <a:p>
            <a:pPr lvl="1"/>
            <a:r>
              <a:rPr lang="en-US" dirty="0" smtClean="0"/>
              <a:t>Lighthouse, basic research</a:t>
            </a:r>
          </a:p>
          <a:p>
            <a:r>
              <a:rPr lang="en-US" dirty="0" smtClean="0"/>
              <a:t>Common resources can lead to the tragedy </a:t>
            </a:r>
            <a:r>
              <a:rPr lang="en-US" dirty="0"/>
              <a:t>of the </a:t>
            </a:r>
            <a:r>
              <a:rPr lang="en-US" dirty="0" smtClean="0"/>
              <a:t>commons</a:t>
            </a:r>
            <a:endParaRPr lang="en-US" dirty="0"/>
          </a:p>
          <a:p>
            <a:pPr lvl="1"/>
            <a:r>
              <a:rPr lang="en-US" dirty="0" smtClean="0"/>
              <a:t>Clean </a:t>
            </a:r>
            <a:r>
              <a:rPr lang="en-US" dirty="0"/>
              <a:t>air and </a:t>
            </a:r>
            <a:r>
              <a:rPr lang="en-US" dirty="0" smtClean="0"/>
              <a:t>water, congested cities</a:t>
            </a:r>
          </a:p>
          <a:p>
            <a:r>
              <a:rPr lang="en-US" dirty="0" smtClean="0"/>
              <a:t>Role of property rights</a:t>
            </a:r>
            <a:endParaRPr lang="en-US" dirty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01752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165</TotalTime>
  <Words>1117</Words>
  <Application>Microsoft Office PowerPoint</Application>
  <PresentationFormat>On-screen Show (4:3)</PresentationFormat>
  <Paragraphs>256</Paragraphs>
  <Slides>39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39</vt:i4>
      </vt:variant>
    </vt:vector>
  </HeadingPairs>
  <TitlesOfParts>
    <vt:vector size="40" baseType="lpstr">
      <vt:lpstr>Office Theme</vt:lpstr>
      <vt:lpstr>Session 11 Fiscal Policy</vt:lpstr>
      <vt:lpstr>TEKS</vt:lpstr>
      <vt:lpstr>Teaching the Terms</vt:lpstr>
      <vt:lpstr>Fiscal Policy</vt:lpstr>
      <vt:lpstr>Externalities</vt:lpstr>
      <vt:lpstr>Potential Market Failures</vt:lpstr>
      <vt:lpstr>Catagorize</vt:lpstr>
      <vt:lpstr>PowerPoint Presentation</vt:lpstr>
      <vt:lpstr>Potential for Market Failure</vt:lpstr>
      <vt:lpstr>Federal Government: Receipts</vt:lpstr>
      <vt:lpstr>Federal Government: Spending</vt:lpstr>
      <vt:lpstr>Federal Government Revenue</vt:lpstr>
      <vt:lpstr>Federal Government Funding</vt:lpstr>
      <vt:lpstr>Federal Government Expenditures</vt:lpstr>
      <vt:lpstr>State Government Revenue</vt:lpstr>
      <vt:lpstr>Texas Revenue</vt:lpstr>
      <vt:lpstr>State Government Expenditures</vt:lpstr>
      <vt:lpstr>Texas Expenditures</vt:lpstr>
      <vt:lpstr>Local Governments Revenue</vt:lpstr>
      <vt:lpstr>Local Government Expenditures</vt:lpstr>
      <vt:lpstr>Structure of Taxes</vt:lpstr>
      <vt:lpstr>Structure of Taxes</vt:lpstr>
      <vt:lpstr>Budget Lingo</vt:lpstr>
      <vt:lpstr>Deficits and Debt</vt:lpstr>
      <vt:lpstr>Fiscal Policy and Economic Goals</vt:lpstr>
      <vt:lpstr>What is the Goal? </vt:lpstr>
      <vt:lpstr>Business Cycle</vt:lpstr>
      <vt:lpstr>PowerPoint Presentation</vt:lpstr>
      <vt:lpstr>Expansionary Fiscal Policy</vt:lpstr>
      <vt:lpstr>Fiscal Responses to 2008 Recession</vt:lpstr>
      <vt:lpstr>Contractionary fiscal policy</vt:lpstr>
      <vt:lpstr>Measuring Fiscal Policy’s Effects</vt:lpstr>
      <vt:lpstr>Multiplier Effect</vt:lpstr>
      <vt:lpstr>Crowding Out</vt:lpstr>
      <vt:lpstr>Two Types of Fiscal Policy</vt:lpstr>
      <vt:lpstr>Automatic Stabilizers – Tax System</vt:lpstr>
      <vt:lpstr>Automatic Stabilizers – Spending</vt:lpstr>
      <vt:lpstr>Challenges Related to Fiscal Policy</vt:lpstr>
      <vt:lpstr>Questions?</vt:lpstr>
    </vt:vector>
  </TitlesOfParts>
  <Company>Federal Reserve Bank of Dallas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Samantha Coplen</dc:creator>
  <cp:lastModifiedBy>Wallace, Sharon</cp:lastModifiedBy>
  <cp:revision>26</cp:revision>
  <dcterms:created xsi:type="dcterms:W3CDTF">2012-04-20T19:52:48Z</dcterms:created>
  <dcterms:modified xsi:type="dcterms:W3CDTF">2014-05-02T19:53:43Z</dcterms:modified>
</cp:coreProperties>
</file>