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0" r:id="rId2"/>
    <p:sldId id="272" r:id="rId3"/>
    <p:sldId id="273" r:id="rId4"/>
    <p:sldId id="261" r:id="rId5"/>
    <p:sldId id="263" r:id="rId6"/>
    <p:sldId id="264" r:id="rId7"/>
    <p:sldId id="265" r:id="rId8"/>
    <p:sldId id="266" r:id="rId9"/>
    <p:sldId id="267" r:id="rId10"/>
    <p:sldId id="268" r:id="rId11"/>
    <p:sldId id="274" r:id="rId12"/>
    <p:sldId id="271" r:id="rId13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4637" autoAdjust="0"/>
  </p:normalViewPr>
  <p:slideViewPr>
    <p:cSldViewPr snapToGrid="0" snapToObjects="1">
      <p:cViewPr>
        <p:scale>
          <a:sx n="100" d="100"/>
          <a:sy n="100" d="100"/>
        </p:scale>
        <p:origin x="-1944" y="-3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69" d="100"/>
          <a:sy n="69" d="100"/>
        </p:scale>
        <p:origin x="-3306" y="-108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B8AB2A-DB0E-46FC-A4B4-03EE68D5C82A}" type="doc">
      <dgm:prSet loTypeId="urn:microsoft.com/office/officeart/2005/8/layout/hProcess9" loCatId="process" qsTypeId="urn:microsoft.com/office/officeart/2005/8/quickstyle/simple1" qsCatId="simple" csTypeId="urn:microsoft.com/office/officeart/2005/8/colors/colorful5" csCatId="colorful" phldr="1"/>
      <dgm:spPr/>
    </dgm:pt>
    <dgm:pt modelId="{4285FAB9-57DC-41E2-B844-7108C22D94BA}">
      <dgm:prSet phldrT="[Text]"/>
      <dgm:spPr/>
      <dgm:t>
        <a:bodyPr/>
        <a:lstStyle/>
        <a:p>
          <a:r>
            <a:rPr lang="en-US" dirty="0" smtClean="0"/>
            <a:t>Scarcity</a:t>
          </a:r>
          <a:endParaRPr lang="en-US" dirty="0"/>
        </a:p>
      </dgm:t>
    </dgm:pt>
    <dgm:pt modelId="{BFE448D6-804C-424C-A6D2-7BAFD35674ED}" type="parTrans" cxnId="{36CEF642-EE30-4387-8D74-F7C9448EDD38}">
      <dgm:prSet/>
      <dgm:spPr/>
      <dgm:t>
        <a:bodyPr/>
        <a:lstStyle/>
        <a:p>
          <a:endParaRPr lang="en-US"/>
        </a:p>
      </dgm:t>
    </dgm:pt>
    <dgm:pt modelId="{61E6416E-F985-426B-8B50-6573E8D11106}" type="sibTrans" cxnId="{36CEF642-EE30-4387-8D74-F7C9448EDD38}">
      <dgm:prSet/>
      <dgm:spPr/>
      <dgm:t>
        <a:bodyPr/>
        <a:lstStyle/>
        <a:p>
          <a:endParaRPr lang="en-US"/>
        </a:p>
      </dgm:t>
    </dgm:pt>
    <dgm:pt modelId="{5CE49C5E-4D62-4FE7-B9F4-6E7021A03FB6}">
      <dgm:prSet phldrT="[Text]"/>
      <dgm:spPr/>
      <dgm:t>
        <a:bodyPr/>
        <a:lstStyle/>
        <a:p>
          <a:r>
            <a:rPr lang="en-US" dirty="0" smtClean="0"/>
            <a:t>Tradeoffs</a:t>
          </a:r>
          <a:endParaRPr lang="en-US" dirty="0"/>
        </a:p>
      </dgm:t>
    </dgm:pt>
    <dgm:pt modelId="{7EC58F97-33F3-4B1A-AE20-EC17077CFCDC}" type="parTrans" cxnId="{A22BE81A-17DB-4F42-B631-D2A3BD26D240}">
      <dgm:prSet/>
      <dgm:spPr/>
      <dgm:t>
        <a:bodyPr/>
        <a:lstStyle/>
        <a:p>
          <a:endParaRPr lang="en-US"/>
        </a:p>
      </dgm:t>
    </dgm:pt>
    <dgm:pt modelId="{60F3FDBF-8323-4130-BE5E-5BB73AD3DA3D}" type="sibTrans" cxnId="{A22BE81A-17DB-4F42-B631-D2A3BD26D240}">
      <dgm:prSet/>
      <dgm:spPr/>
      <dgm:t>
        <a:bodyPr/>
        <a:lstStyle/>
        <a:p>
          <a:endParaRPr lang="en-US"/>
        </a:p>
      </dgm:t>
    </dgm:pt>
    <dgm:pt modelId="{855885FE-E22D-419D-AAD3-EAB29C87F224}">
      <dgm:prSet phldrT="[Text]"/>
      <dgm:spPr/>
      <dgm:t>
        <a:bodyPr/>
        <a:lstStyle/>
        <a:p>
          <a:r>
            <a:rPr lang="en-US" dirty="0" smtClean="0"/>
            <a:t>Opportunity Cost</a:t>
          </a:r>
          <a:endParaRPr lang="en-US" dirty="0"/>
        </a:p>
      </dgm:t>
    </dgm:pt>
    <dgm:pt modelId="{8172F2EE-EB00-4A1A-ACF9-6057858BD8E0}" type="parTrans" cxnId="{A0DDFC00-0937-4ADD-A627-8BFD62F24CFC}">
      <dgm:prSet/>
      <dgm:spPr/>
      <dgm:t>
        <a:bodyPr/>
        <a:lstStyle/>
        <a:p>
          <a:endParaRPr lang="en-US"/>
        </a:p>
      </dgm:t>
    </dgm:pt>
    <dgm:pt modelId="{AEFC0293-0873-44B4-875E-C9A0F3FA1EB7}" type="sibTrans" cxnId="{A0DDFC00-0937-4ADD-A627-8BFD62F24CFC}">
      <dgm:prSet/>
      <dgm:spPr/>
      <dgm:t>
        <a:bodyPr/>
        <a:lstStyle/>
        <a:p>
          <a:endParaRPr lang="en-US"/>
        </a:p>
      </dgm:t>
    </dgm:pt>
    <dgm:pt modelId="{7FFB2C9C-3EE1-48B6-92B3-3274522E9D54}" type="pres">
      <dgm:prSet presAssocID="{1FB8AB2A-DB0E-46FC-A4B4-03EE68D5C82A}" presName="CompostProcess" presStyleCnt="0">
        <dgm:presLayoutVars>
          <dgm:dir/>
          <dgm:resizeHandles val="exact"/>
        </dgm:presLayoutVars>
      </dgm:prSet>
      <dgm:spPr/>
    </dgm:pt>
    <dgm:pt modelId="{7309D804-9423-479C-A376-9DB9D2AF9F7A}" type="pres">
      <dgm:prSet presAssocID="{1FB8AB2A-DB0E-46FC-A4B4-03EE68D5C82A}" presName="arrow" presStyleLbl="bgShp" presStyleIdx="0" presStyleCnt="1"/>
      <dgm:spPr/>
    </dgm:pt>
    <dgm:pt modelId="{DAC57672-696F-4306-803D-6B8C14F27FF2}" type="pres">
      <dgm:prSet presAssocID="{1FB8AB2A-DB0E-46FC-A4B4-03EE68D5C82A}" presName="linearProcess" presStyleCnt="0"/>
      <dgm:spPr/>
    </dgm:pt>
    <dgm:pt modelId="{451E655A-DD78-4ED4-9569-7A16207B6BB7}" type="pres">
      <dgm:prSet presAssocID="{4285FAB9-57DC-41E2-B844-7108C22D94BA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DF8C93-C677-4144-9EB5-1C92A2D1F9F5}" type="pres">
      <dgm:prSet presAssocID="{61E6416E-F985-426B-8B50-6573E8D11106}" presName="sibTrans" presStyleCnt="0"/>
      <dgm:spPr/>
    </dgm:pt>
    <dgm:pt modelId="{2EC06698-F5A5-4375-BF88-564043C15ABE}" type="pres">
      <dgm:prSet presAssocID="{5CE49C5E-4D62-4FE7-B9F4-6E7021A03FB6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194CF4-80BF-4E95-A688-9BC3C1E91492}" type="pres">
      <dgm:prSet presAssocID="{60F3FDBF-8323-4130-BE5E-5BB73AD3DA3D}" presName="sibTrans" presStyleCnt="0"/>
      <dgm:spPr/>
    </dgm:pt>
    <dgm:pt modelId="{A5585340-DB35-420D-862B-E630EC893B00}" type="pres">
      <dgm:prSet presAssocID="{855885FE-E22D-419D-AAD3-EAB29C87F224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FCCCDF2-8B58-47EF-A871-62F768FCC4CA}" type="presOf" srcId="{855885FE-E22D-419D-AAD3-EAB29C87F224}" destId="{A5585340-DB35-420D-862B-E630EC893B00}" srcOrd="0" destOrd="0" presId="urn:microsoft.com/office/officeart/2005/8/layout/hProcess9"/>
    <dgm:cxn modelId="{A0DDFC00-0937-4ADD-A627-8BFD62F24CFC}" srcId="{1FB8AB2A-DB0E-46FC-A4B4-03EE68D5C82A}" destId="{855885FE-E22D-419D-AAD3-EAB29C87F224}" srcOrd="2" destOrd="0" parTransId="{8172F2EE-EB00-4A1A-ACF9-6057858BD8E0}" sibTransId="{AEFC0293-0873-44B4-875E-C9A0F3FA1EB7}"/>
    <dgm:cxn modelId="{1C7D54E7-BB48-45CA-8560-CC8EA1D2D02F}" type="presOf" srcId="{4285FAB9-57DC-41E2-B844-7108C22D94BA}" destId="{451E655A-DD78-4ED4-9569-7A16207B6BB7}" srcOrd="0" destOrd="0" presId="urn:microsoft.com/office/officeart/2005/8/layout/hProcess9"/>
    <dgm:cxn modelId="{36CEF642-EE30-4387-8D74-F7C9448EDD38}" srcId="{1FB8AB2A-DB0E-46FC-A4B4-03EE68D5C82A}" destId="{4285FAB9-57DC-41E2-B844-7108C22D94BA}" srcOrd="0" destOrd="0" parTransId="{BFE448D6-804C-424C-A6D2-7BAFD35674ED}" sibTransId="{61E6416E-F985-426B-8B50-6573E8D11106}"/>
    <dgm:cxn modelId="{A22BE81A-17DB-4F42-B631-D2A3BD26D240}" srcId="{1FB8AB2A-DB0E-46FC-A4B4-03EE68D5C82A}" destId="{5CE49C5E-4D62-4FE7-B9F4-6E7021A03FB6}" srcOrd="1" destOrd="0" parTransId="{7EC58F97-33F3-4B1A-AE20-EC17077CFCDC}" sibTransId="{60F3FDBF-8323-4130-BE5E-5BB73AD3DA3D}"/>
    <dgm:cxn modelId="{64B51150-6440-42F0-8835-2F27F7D64E5B}" type="presOf" srcId="{5CE49C5E-4D62-4FE7-B9F4-6E7021A03FB6}" destId="{2EC06698-F5A5-4375-BF88-564043C15ABE}" srcOrd="0" destOrd="0" presId="urn:microsoft.com/office/officeart/2005/8/layout/hProcess9"/>
    <dgm:cxn modelId="{AC7D43CB-7F76-4239-9267-30A618E088C1}" type="presOf" srcId="{1FB8AB2A-DB0E-46FC-A4B4-03EE68D5C82A}" destId="{7FFB2C9C-3EE1-48B6-92B3-3274522E9D54}" srcOrd="0" destOrd="0" presId="urn:microsoft.com/office/officeart/2005/8/layout/hProcess9"/>
    <dgm:cxn modelId="{70D00A32-9D72-4CF8-8E14-5178E0775D2C}" type="presParOf" srcId="{7FFB2C9C-3EE1-48B6-92B3-3274522E9D54}" destId="{7309D804-9423-479C-A376-9DB9D2AF9F7A}" srcOrd="0" destOrd="0" presId="urn:microsoft.com/office/officeart/2005/8/layout/hProcess9"/>
    <dgm:cxn modelId="{01A8F760-1EB6-494B-A126-4237CA7B9B92}" type="presParOf" srcId="{7FFB2C9C-3EE1-48B6-92B3-3274522E9D54}" destId="{DAC57672-696F-4306-803D-6B8C14F27FF2}" srcOrd="1" destOrd="0" presId="urn:microsoft.com/office/officeart/2005/8/layout/hProcess9"/>
    <dgm:cxn modelId="{12D1588E-8557-490F-8184-954BF5E45E12}" type="presParOf" srcId="{DAC57672-696F-4306-803D-6B8C14F27FF2}" destId="{451E655A-DD78-4ED4-9569-7A16207B6BB7}" srcOrd="0" destOrd="0" presId="urn:microsoft.com/office/officeart/2005/8/layout/hProcess9"/>
    <dgm:cxn modelId="{76BDE6F6-D0A2-47D6-9720-8F9A4A5AA579}" type="presParOf" srcId="{DAC57672-696F-4306-803D-6B8C14F27FF2}" destId="{9BDF8C93-C677-4144-9EB5-1C92A2D1F9F5}" srcOrd="1" destOrd="0" presId="urn:microsoft.com/office/officeart/2005/8/layout/hProcess9"/>
    <dgm:cxn modelId="{3C6993C4-57DC-475B-9686-8B2505D6A310}" type="presParOf" srcId="{DAC57672-696F-4306-803D-6B8C14F27FF2}" destId="{2EC06698-F5A5-4375-BF88-564043C15ABE}" srcOrd="2" destOrd="0" presId="urn:microsoft.com/office/officeart/2005/8/layout/hProcess9"/>
    <dgm:cxn modelId="{9AC4547A-3C7D-4B5F-BB5F-CBA710D8EAD8}" type="presParOf" srcId="{DAC57672-696F-4306-803D-6B8C14F27FF2}" destId="{F6194CF4-80BF-4E95-A688-9BC3C1E91492}" srcOrd="3" destOrd="0" presId="urn:microsoft.com/office/officeart/2005/8/layout/hProcess9"/>
    <dgm:cxn modelId="{FCC9FC0D-6F19-40AF-A95F-F36017E94E96}" type="presParOf" srcId="{DAC57672-696F-4306-803D-6B8C14F27FF2}" destId="{A5585340-DB35-420D-862B-E630EC893B00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3064D30-1E86-4904-A3C5-47D5B51CE4B2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95F436FF-2355-4C18-AC3E-65B9041E0759}">
      <dgm:prSet phldrT="[Text]"/>
      <dgm:spPr/>
      <dgm:t>
        <a:bodyPr/>
        <a:lstStyle/>
        <a:p>
          <a:r>
            <a:rPr lang="en-US" dirty="0" smtClean="0"/>
            <a:t>What to produce?</a:t>
          </a:r>
          <a:endParaRPr lang="en-US" dirty="0"/>
        </a:p>
      </dgm:t>
    </dgm:pt>
    <dgm:pt modelId="{98BA52D4-0AFB-42BD-9E25-33BCFF7159F6}" type="parTrans" cxnId="{3D5C5A82-0AAB-42FD-B141-BB48F8873159}">
      <dgm:prSet/>
      <dgm:spPr/>
      <dgm:t>
        <a:bodyPr/>
        <a:lstStyle/>
        <a:p>
          <a:endParaRPr lang="en-US"/>
        </a:p>
      </dgm:t>
    </dgm:pt>
    <dgm:pt modelId="{7B5F1A4D-14DB-4A98-B04A-C1A6343D8D48}" type="sibTrans" cxnId="{3D5C5A82-0AAB-42FD-B141-BB48F8873159}">
      <dgm:prSet/>
      <dgm:spPr/>
      <dgm:t>
        <a:bodyPr/>
        <a:lstStyle/>
        <a:p>
          <a:endParaRPr lang="en-US"/>
        </a:p>
      </dgm:t>
    </dgm:pt>
    <dgm:pt modelId="{2D04DBAA-1267-4F74-B63C-8A733997C850}">
      <dgm:prSet phldrT="[Text]"/>
      <dgm:spPr/>
      <dgm:t>
        <a:bodyPr/>
        <a:lstStyle/>
        <a:p>
          <a:r>
            <a:rPr lang="en-US" dirty="0" smtClean="0"/>
            <a:t>How to produce?</a:t>
          </a:r>
          <a:endParaRPr lang="en-US" dirty="0"/>
        </a:p>
      </dgm:t>
    </dgm:pt>
    <dgm:pt modelId="{47D9F24D-92C8-4F1F-AB85-18F4DF48D46D}" type="parTrans" cxnId="{020145D2-4739-4B39-8BAD-2615411A781A}">
      <dgm:prSet/>
      <dgm:spPr/>
      <dgm:t>
        <a:bodyPr/>
        <a:lstStyle/>
        <a:p>
          <a:endParaRPr lang="en-US"/>
        </a:p>
      </dgm:t>
    </dgm:pt>
    <dgm:pt modelId="{B91E5881-330F-41C6-8241-34ED4E8F55D8}" type="sibTrans" cxnId="{020145D2-4739-4B39-8BAD-2615411A781A}">
      <dgm:prSet/>
      <dgm:spPr/>
      <dgm:t>
        <a:bodyPr/>
        <a:lstStyle/>
        <a:p>
          <a:endParaRPr lang="en-US"/>
        </a:p>
      </dgm:t>
    </dgm:pt>
    <dgm:pt modelId="{663A581E-044C-4A53-9561-3733BF33D7F3}">
      <dgm:prSet phldrT="[Text]"/>
      <dgm:spPr/>
      <dgm:t>
        <a:bodyPr/>
        <a:lstStyle/>
        <a:p>
          <a:r>
            <a:rPr lang="en-US" dirty="0" smtClean="0"/>
            <a:t>Who will consume?</a:t>
          </a:r>
          <a:endParaRPr lang="en-US" dirty="0"/>
        </a:p>
      </dgm:t>
    </dgm:pt>
    <dgm:pt modelId="{65461BB7-E92E-4421-9AFE-29180AA9B376}" type="parTrans" cxnId="{E63537A5-C8E3-4F08-9F04-FF9F97898521}">
      <dgm:prSet/>
      <dgm:spPr/>
      <dgm:t>
        <a:bodyPr/>
        <a:lstStyle/>
        <a:p>
          <a:endParaRPr lang="en-US"/>
        </a:p>
      </dgm:t>
    </dgm:pt>
    <dgm:pt modelId="{296B6200-FC3A-4F48-A649-E95BF07DA99F}" type="sibTrans" cxnId="{E63537A5-C8E3-4F08-9F04-FF9F97898521}">
      <dgm:prSet/>
      <dgm:spPr/>
      <dgm:t>
        <a:bodyPr/>
        <a:lstStyle/>
        <a:p>
          <a:endParaRPr lang="en-US"/>
        </a:p>
      </dgm:t>
    </dgm:pt>
    <dgm:pt modelId="{8EB08C0A-9851-43D0-9551-E9F3A9F0A3A6}">
      <dgm:prSet phldrT="[Text]"/>
      <dgm:spPr/>
      <dgm:t>
        <a:bodyPr/>
        <a:lstStyle/>
        <a:p>
          <a:r>
            <a:rPr lang="en-US" i="1" dirty="0" smtClean="0"/>
            <a:t>What should be made using available resources?</a:t>
          </a:r>
          <a:endParaRPr lang="en-US" dirty="0"/>
        </a:p>
      </dgm:t>
    </dgm:pt>
    <dgm:pt modelId="{446E287E-4048-4047-BA8C-0626A0065F64}" type="parTrans" cxnId="{FB116CCC-832D-429C-8CDE-59C1B61B26B6}">
      <dgm:prSet/>
      <dgm:spPr/>
      <dgm:t>
        <a:bodyPr/>
        <a:lstStyle/>
        <a:p>
          <a:endParaRPr lang="en-US"/>
        </a:p>
      </dgm:t>
    </dgm:pt>
    <dgm:pt modelId="{4BED4D0B-2D30-4684-9E97-1189D9225F14}" type="sibTrans" cxnId="{FB116CCC-832D-429C-8CDE-59C1B61B26B6}">
      <dgm:prSet/>
      <dgm:spPr/>
      <dgm:t>
        <a:bodyPr/>
        <a:lstStyle/>
        <a:p>
          <a:endParaRPr lang="en-US"/>
        </a:p>
      </dgm:t>
    </dgm:pt>
    <dgm:pt modelId="{DC2AE53D-8734-4BF4-8AAF-8A0ACED4CDB8}">
      <dgm:prSet phldrT="[Text]"/>
      <dgm:spPr/>
      <dgm:t>
        <a:bodyPr/>
        <a:lstStyle/>
        <a:p>
          <a:r>
            <a:rPr lang="en-US" i="1" dirty="0" smtClean="0"/>
            <a:t>What combination of resources should be used?</a:t>
          </a:r>
          <a:endParaRPr lang="en-US" i="1" dirty="0"/>
        </a:p>
      </dgm:t>
    </dgm:pt>
    <dgm:pt modelId="{ECAD64FA-9AF0-4DCD-9CE2-B9F7F213BF54}" type="parTrans" cxnId="{73FBF034-0D56-4EDE-B7C8-002C6325EFE6}">
      <dgm:prSet/>
      <dgm:spPr/>
      <dgm:t>
        <a:bodyPr/>
        <a:lstStyle/>
        <a:p>
          <a:endParaRPr lang="en-US"/>
        </a:p>
      </dgm:t>
    </dgm:pt>
    <dgm:pt modelId="{6C6E843E-37CD-48EB-ACDA-D94EF05C46AE}" type="sibTrans" cxnId="{73FBF034-0D56-4EDE-B7C8-002C6325EFE6}">
      <dgm:prSet/>
      <dgm:spPr/>
      <dgm:t>
        <a:bodyPr/>
        <a:lstStyle/>
        <a:p>
          <a:endParaRPr lang="en-US"/>
        </a:p>
      </dgm:t>
    </dgm:pt>
    <dgm:pt modelId="{8F8A6E33-EB16-41F1-914E-E84EE4478672}">
      <dgm:prSet phldrT="[Text]"/>
      <dgm:spPr/>
      <dgm:t>
        <a:bodyPr/>
        <a:lstStyle/>
        <a:p>
          <a:r>
            <a:rPr lang="en-US" i="1" dirty="0" smtClean="0"/>
            <a:t>How will production be allocated?</a:t>
          </a:r>
          <a:endParaRPr lang="en-US" i="1" dirty="0"/>
        </a:p>
      </dgm:t>
    </dgm:pt>
    <dgm:pt modelId="{3FB7628C-9FF1-430A-9289-C994793AC32D}" type="parTrans" cxnId="{EEF05CB7-1B78-4580-841A-D9ECB7344D98}">
      <dgm:prSet/>
      <dgm:spPr/>
      <dgm:t>
        <a:bodyPr/>
        <a:lstStyle/>
        <a:p>
          <a:endParaRPr lang="en-US"/>
        </a:p>
      </dgm:t>
    </dgm:pt>
    <dgm:pt modelId="{D466A33E-8D1C-4305-A2C7-5D32F0D47B62}" type="sibTrans" cxnId="{EEF05CB7-1B78-4580-841A-D9ECB7344D98}">
      <dgm:prSet/>
      <dgm:spPr/>
      <dgm:t>
        <a:bodyPr/>
        <a:lstStyle/>
        <a:p>
          <a:endParaRPr lang="en-US"/>
        </a:p>
      </dgm:t>
    </dgm:pt>
    <dgm:pt modelId="{3EE326B0-24C4-4920-BD44-74B135987296}" type="pres">
      <dgm:prSet presAssocID="{F3064D30-1E86-4904-A3C5-47D5B51CE4B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5E8EF18-EEC8-4772-A3EC-BE1ABC0BB4BE}" type="pres">
      <dgm:prSet presAssocID="{95F436FF-2355-4C18-AC3E-65B9041E0759}" presName="parentLin" presStyleCnt="0"/>
      <dgm:spPr/>
    </dgm:pt>
    <dgm:pt modelId="{777125B2-C39B-4192-8868-3CEC2ED8F5E0}" type="pres">
      <dgm:prSet presAssocID="{95F436FF-2355-4C18-AC3E-65B9041E0759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9BF1DAE4-459D-4BD8-AA21-25AD6B59F1C2}" type="pres">
      <dgm:prSet presAssocID="{95F436FF-2355-4C18-AC3E-65B9041E0759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D9CC78-8E5F-43DA-8F62-997554050292}" type="pres">
      <dgm:prSet presAssocID="{95F436FF-2355-4C18-AC3E-65B9041E0759}" presName="negativeSpace" presStyleCnt="0"/>
      <dgm:spPr/>
    </dgm:pt>
    <dgm:pt modelId="{E33734F2-33DC-4849-AD38-085FC7116829}" type="pres">
      <dgm:prSet presAssocID="{95F436FF-2355-4C18-AC3E-65B9041E0759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8435BD-0A8E-450D-8E78-3B6DA43D6EE1}" type="pres">
      <dgm:prSet presAssocID="{7B5F1A4D-14DB-4A98-B04A-C1A6343D8D48}" presName="spaceBetweenRectangles" presStyleCnt="0"/>
      <dgm:spPr/>
    </dgm:pt>
    <dgm:pt modelId="{F9BADE69-DD58-4FB5-B7B6-0F0B7AEE3440}" type="pres">
      <dgm:prSet presAssocID="{2D04DBAA-1267-4F74-B63C-8A733997C850}" presName="parentLin" presStyleCnt="0"/>
      <dgm:spPr/>
    </dgm:pt>
    <dgm:pt modelId="{4DB7F271-3E5B-45CF-8E6B-AEDCDC931F52}" type="pres">
      <dgm:prSet presAssocID="{2D04DBAA-1267-4F74-B63C-8A733997C850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DB70C680-E811-4293-9641-C58A9F54A1AC}" type="pres">
      <dgm:prSet presAssocID="{2D04DBAA-1267-4F74-B63C-8A733997C850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2317AD-1816-4B24-9F9B-D88800DA12A6}" type="pres">
      <dgm:prSet presAssocID="{2D04DBAA-1267-4F74-B63C-8A733997C850}" presName="negativeSpace" presStyleCnt="0"/>
      <dgm:spPr/>
    </dgm:pt>
    <dgm:pt modelId="{8F3605B0-0ADC-4676-92C4-2F55FC07404E}" type="pres">
      <dgm:prSet presAssocID="{2D04DBAA-1267-4F74-B63C-8A733997C850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5950DD-62C1-4E64-A7C0-1E888C91E756}" type="pres">
      <dgm:prSet presAssocID="{B91E5881-330F-41C6-8241-34ED4E8F55D8}" presName="spaceBetweenRectangles" presStyleCnt="0"/>
      <dgm:spPr/>
    </dgm:pt>
    <dgm:pt modelId="{F1A19F81-C70B-4DC7-87DB-F8049791DD0C}" type="pres">
      <dgm:prSet presAssocID="{663A581E-044C-4A53-9561-3733BF33D7F3}" presName="parentLin" presStyleCnt="0"/>
      <dgm:spPr/>
    </dgm:pt>
    <dgm:pt modelId="{923F131F-7C6F-41E5-B7BE-9F7312776D30}" type="pres">
      <dgm:prSet presAssocID="{663A581E-044C-4A53-9561-3733BF33D7F3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C6A7A887-25AD-4C0E-A32A-61F139C10047}" type="pres">
      <dgm:prSet presAssocID="{663A581E-044C-4A53-9561-3733BF33D7F3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6FD879-6A38-49ED-BDAF-9B1E3CCEC2C1}" type="pres">
      <dgm:prSet presAssocID="{663A581E-044C-4A53-9561-3733BF33D7F3}" presName="negativeSpace" presStyleCnt="0"/>
      <dgm:spPr/>
    </dgm:pt>
    <dgm:pt modelId="{19BE0034-220D-4F65-A123-33011BA459A9}" type="pres">
      <dgm:prSet presAssocID="{663A581E-044C-4A53-9561-3733BF33D7F3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3FBF034-0D56-4EDE-B7C8-002C6325EFE6}" srcId="{2D04DBAA-1267-4F74-B63C-8A733997C850}" destId="{DC2AE53D-8734-4BF4-8AAF-8A0ACED4CDB8}" srcOrd="0" destOrd="0" parTransId="{ECAD64FA-9AF0-4DCD-9CE2-B9F7F213BF54}" sibTransId="{6C6E843E-37CD-48EB-ACDA-D94EF05C46AE}"/>
    <dgm:cxn modelId="{EEF05CB7-1B78-4580-841A-D9ECB7344D98}" srcId="{663A581E-044C-4A53-9561-3733BF33D7F3}" destId="{8F8A6E33-EB16-41F1-914E-E84EE4478672}" srcOrd="0" destOrd="0" parTransId="{3FB7628C-9FF1-430A-9289-C994793AC32D}" sibTransId="{D466A33E-8D1C-4305-A2C7-5D32F0D47B62}"/>
    <dgm:cxn modelId="{3D5C5A82-0AAB-42FD-B141-BB48F8873159}" srcId="{F3064D30-1E86-4904-A3C5-47D5B51CE4B2}" destId="{95F436FF-2355-4C18-AC3E-65B9041E0759}" srcOrd="0" destOrd="0" parTransId="{98BA52D4-0AFB-42BD-9E25-33BCFF7159F6}" sibTransId="{7B5F1A4D-14DB-4A98-B04A-C1A6343D8D48}"/>
    <dgm:cxn modelId="{C267BEBE-B8E8-4247-B80E-C96DD904861A}" type="presOf" srcId="{2D04DBAA-1267-4F74-B63C-8A733997C850}" destId="{4DB7F271-3E5B-45CF-8E6B-AEDCDC931F52}" srcOrd="0" destOrd="0" presId="urn:microsoft.com/office/officeart/2005/8/layout/list1"/>
    <dgm:cxn modelId="{E04A67FC-6D0C-4558-8F43-C6A5ACDC8F57}" type="presOf" srcId="{F3064D30-1E86-4904-A3C5-47D5B51CE4B2}" destId="{3EE326B0-24C4-4920-BD44-74B135987296}" srcOrd="0" destOrd="0" presId="urn:microsoft.com/office/officeart/2005/8/layout/list1"/>
    <dgm:cxn modelId="{8A1D56E3-AB94-49C2-9AFD-C9D8B4255550}" type="presOf" srcId="{663A581E-044C-4A53-9561-3733BF33D7F3}" destId="{C6A7A887-25AD-4C0E-A32A-61F139C10047}" srcOrd="1" destOrd="0" presId="urn:microsoft.com/office/officeart/2005/8/layout/list1"/>
    <dgm:cxn modelId="{219BB9C8-1D8B-4D54-98FE-822607E912ED}" type="presOf" srcId="{95F436FF-2355-4C18-AC3E-65B9041E0759}" destId="{9BF1DAE4-459D-4BD8-AA21-25AD6B59F1C2}" srcOrd="1" destOrd="0" presId="urn:microsoft.com/office/officeart/2005/8/layout/list1"/>
    <dgm:cxn modelId="{020145D2-4739-4B39-8BAD-2615411A781A}" srcId="{F3064D30-1E86-4904-A3C5-47D5B51CE4B2}" destId="{2D04DBAA-1267-4F74-B63C-8A733997C850}" srcOrd="1" destOrd="0" parTransId="{47D9F24D-92C8-4F1F-AB85-18F4DF48D46D}" sibTransId="{B91E5881-330F-41C6-8241-34ED4E8F55D8}"/>
    <dgm:cxn modelId="{E63537A5-C8E3-4F08-9F04-FF9F97898521}" srcId="{F3064D30-1E86-4904-A3C5-47D5B51CE4B2}" destId="{663A581E-044C-4A53-9561-3733BF33D7F3}" srcOrd="2" destOrd="0" parTransId="{65461BB7-E92E-4421-9AFE-29180AA9B376}" sibTransId="{296B6200-FC3A-4F48-A649-E95BF07DA99F}"/>
    <dgm:cxn modelId="{7F022372-CEC3-4704-BF98-FDB1C712493E}" type="presOf" srcId="{95F436FF-2355-4C18-AC3E-65B9041E0759}" destId="{777125B2-C39B-4192-8868-3CEC2ED8F5E0}" srcOrd="0" destOrd="0" presId="urn:microsoft.com/office/officeart/2005/8/layout/list1"/>
    <dgm:cxn modelId="{AABD7E96-6AD7-48C3-883C-44E4163EEEA4}" type="presOf" srcId="{2D04DBAA-1267-4F74-B63C-8A733997C850}" destId="{DB70C680-E811-4293-9641-C58A9F54A1AC}" srcOrd="1" destOrd="0" presId="urn:microsoft.com/office/officeart/2005/8/layout/list1"/>
    <dgm:cxn modelId="{FB116CCC-832D-429C-8CDE-59C1B61B26B6}" srcId="{95F436FF-2355-4C18-AC3E-65B9041E0759}" destId="{8EB08C0A-9851-43D0-9551-E9F3A9F0A3A6}" srcOrd="0" destOrd="0" parTransId="{446E287E-4048-4047-BA8C-0626A0065F64}" sibTransId="{4BED4D0B-2D30-4684-9E97-1189D9225F14}"/>
    <dgm:cxn modelId="{96A488C6-100B-43DF-B5AF-1E3D43A72630}" type="presOf" srcId="{8EB08C0A-9851-43D0-9551-E9F3A9F0A3A6}" destId="{E33734F2-33DC-4849-AD38-085FC7116829}" srcOrd="0" destOrd="0" presId="urn:microsoft.com/office/officeart/2005/8/layout/list1"/>
    <dgm:cxn modelId="{A4BAC385-4778-4DE2-853A-785C59D746D5}" type="presOf" srcId="{DC2AE53D-8734-4BF4-8AAF-8A0ACED4CDB8}" destId="{8F3605B0-0ADC-4676-92C4-2F55FC07404E}" srcOrd="0" destOrd="0" presId="urn:microsoft.com/office/officeart/2005/8/layout/list1"/>
    <dgm:cxn modelId="{FF40B3F2-214A-420B-8A7F-91F0AEC32ADE}" type="presOf" srcId="{8F8A6E33-EB16-41F1-914E-E84EE4478672}" destId="{19BE0034-220D-4F65-A123-33011BA459A9}" srcOrd="0" destOrd="0" presId="urn:microsoft.com/office/officeart/2005/8/layout/list1"/>
    <dgm:cxn modelId="{E4CD6F13-F4A4-4FDC-9E4D-D4A458BC64C7}" type="presOf" srcId="{663A581E-044C-4A53-9561-3733BF33D7F3}" destId="{923F131F-7C6F-41E5-B7BE-9F7312776D30}" srcOrd="0" destOrd="0" presId="urn:microsoft.com/office/officeart/2005/8/layout/list1"/>
    <dgm:cxn modelId="{3FF81DAB-AC33-4827-B636-F98122356EEB}" type="presParOf" srcId="{3EE326B0-24C4-4920-BD44-74B135987296}" destId="{B5E8EF18-EEC8-4772-A3EC-BE1ABC0BB4BE}" srcOrd="0" destOrd="0" presId="urn:microsoft.com/office/officeart/2005/8/layout/list1"/>
    <dgm:cxn modelId="{3026A911-67A3-4D26-9050-9003EE1ACC7B}" type="presParOf" srcId="{B5E8EF18-EEC8-4772-A3EC-BE1ABC0BB4BE}" destId="{777125B2-C39B-4192-8868-3CEC2ED8F5E0}" srcOrd="0" destOrd="0" presId="urn:microsoft.com/office/officeart/2005/8/layout/list1"/>
    <dgm:cxn modelId="{1B96A23F-4715-42C4-A5DD-28F8284C0F5E}" type="presParOf" srcId="{B5E8EF18-EEC8-4772-A3EC-BE1ABC0BB4BE}" destId="{9BF1DAE4-459D-4BD8-AA21-25AD6B59F1C2}" srcOrd="1" destOrd="0" presId="urn:microsoft.com/office/officeart/2005/8/layout/list1"/>
    <dgm:cxn modelId="{13159B1E-558E-4F99-9F91-6AF20E3DCBDB}" type="presParOf" srcId="{3EE326B0-24C4-4920-BD44-74B135987296}" destId="{91D9CC78-8E5F-43DA-8F62-997554050292}" srcOrd="1" destOrd="0" presId="urn:microsoft.com/office/officeart/2005/8/layout/list1"/>
    <dgm:cxn modelId="{EFD54CC6-5A94-43AE-AD6F-20E42B3A3A4A}" type="presParOf" srcId="{3EE326B0-24C4-4920-BD44-74B135987296}" destId="{E33734F2-33DC-4849-AD38-085FC7116829}" srcOrd="2" destOrd="0" presId="urn:microsoft.com/office/officeart/2005/8/layout/list1"/>
    <dgm:cxn modelId="{499DABBF-2CAC-4925-8E44-D545ECF099B0}" type="presParOf" srcId="{3EE326B0-24C4-4920-BD44-74B135987296}" destId="{948435BD-0A8E-450D-8E78-3B6DA43D6EE1}" srcOrd="3" destOrd="0" presId="urn:microsoft.com/office/officeart/2005/8/layout/list1"/>
    <dgm:cxn modelId="{CA3ACE76-51D1-4939-82FB-8DAB29E32980}" type="presParOf" srcId="{3EE326B0-24C4-4920-BD44-74B135987296}" destId="{F9BADE69-DD58-4FB5-B7B6-0F0B7AEE3440}" srcOrd="4" destOrd="0" presId="urn:microsoft.com/office/officeart/2005/8/layout/list1"/>
    <dgm:cxn modelId="{7FF8BBDC-223D-4C45-AB23-270B88115B9D}" type="presParOf" srcId="{F9BADE69-DD58-4FB5-B7B6-0F0B7AEE3440}" destId="{4DB7F271-3E5B-45CF-8E6B-AEDCDC931F52}" srcOrd="0" destOrd="0" presId="urn:microsoft.com/office/officeart/2005/8/layout/list1"/>
    <dgm:cxn modelId="{84E4BBED-C32B-4922-B2E9-477C3F82762D}" type="presParOf" srcId="{F9BADE69-DD58-4FB5-B7B6-0F0B7AEE3440}" destId="{DB70C680-E811-4293-9641-C58A9F54A1AC}" srcOrd="1" destOrd="0" presId="urn:microsoft.com/office/officeart/2005/8/layout/list1"/>
    <dgm:cxn modelId="{79AB3076-13F3-4B0B-8FB8-44FD86905303}" type="presParOf" srcId="{3EE326B0-24C4-4920-BD44-74B135987296}" destId="{A72317AD-1816-4B24-9F9B-D88800DA12A6}" srcOrd="5" destOrd="0" presId="urn:microsoft.com/office/officeart/2005/8/layout/list1"/>
    <dgm:cxn modelId="{0C0CA38A-4049-4E56-9B5C-4F673BF7C933}" type="presParOf" srcId="{3EE326B0-24C4-4920-BD44-74B135987296}" destId="{8F3605B0-0ADC-4676-92C4-2F55FC07404E}" srcOrd="6" destOrd="0" presId="urn:microsoft.com/office/officeart/2005/8/layout/list1"/>
    <dgm:cxn modelId="{E9775E58-05DD-4085-87EC-0C7BC3C7C317}" type="presParOf" srcId="{3EE326B0-24C4-4920-BD44-74B135987296}" destId="{435950DD-62C1-4E64-A7C0-1E888C91E756}" srcOrd="7" destOrd="0" presId="urn:microsoft.com/office/officeart/2005/8/layout/list1"/>
    <dgm:cxn modelId="{DFB2B552-DD35-4F72-A554-6315787ABA16}" type="presParOf" srcId="{3EE326B0-24C4-4920-BD44-74B135987296}" destId="{F1A19F81-C70B-4DC7-87DB-F8049791DD0C}" srcOrd="8" destOrd="0" presId="urn:microsoft.com/office/officeart/2005/8/layout/list1"/>
    <dgm:cxn modelId="{0A51C9BB-F344-4EE3-A98F-8C0736E98F72}" type="presParOf" srcId="{F1A19F81-C70B-4DC7-87DB-F8049791DD0C}" destId="{923F131F-7C6F-41E5-B7BE-9F7312776D30}" srcOrd="0" destOrd="0" presId="urn:microsoft.com/office/officeart/2005/8/layout/list1"/>
    <dgm:cxn modelId="{89D48BE8-57AB-4999-AAA3-B153DECD23AE}" type="presParOf" srcId="{F1A19F81-C70B-4DC7-87DB-F8049791DD0C}" destId="{C6A7A887-25AD-4C0E-A32A-61F139C10047}" srcOrd="1" destOrd="0" presId="urn:microsoft.com/office/officeart/2005/8/layout/list1"/>
    <dgm:cxn modelId="{6300EB24-D374-4E6C-9F70-92595F9ABC88}" type="presParOf" srcId="{3EE326B0-24C4-4920-BD44-74B135987296}" destId="{856FD879-6A38-49ED-BDAF-9B1E3CCEC2C1}" srcOrd="9" destOrd="0" presId="urn:microsoft.com/office/officeart/2005/8/layout/list1"/>
    <dgm:cxn modelId="{F953B75F-69CC-49E2-B63C-9A20FED5E6C3}" type="presParOf" srcId="{3EE326B0-24C4-4920-BD44-74B135987296}" destId="{19BE0034-220D-4F65-A123-33011BA459A9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09D804-9423-479C-A376-9DB9D2AF9F7A}">
      <dsp:nvSpPr>
        <dsp:cNvPr id="0" name=""/>
        <dsp:cNvSpPr/>
      </dsp:nvSpPr>
      <dsp:spPr>
        <a:xfrm>
          <a:off x="617219" y="0"/>
          <a:ext cx="6995160" cy="4525963"/>
        </a:xfrm>
        <a:prstGeom prst="rightArrow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1E655A-DD78-4ED4-9569-7A16207B6BB7}">
      <dsp:nvSpPr>
        <dsp:cNvPr id="0" name=""/>
        <dsp:cNvSpPr/>
      </dsp:nvSpPr>
      <dsp:spPr>
        <a:xfrm>
          <a:off x="4559" y="1357788"/>
          <a:ext cx="2630458" cy="181038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Scarcity</a:t>
          </a:r>
          <a:endParaRPr lang="en-US" sz="3400" kern="1200" dirty="0"/>
        </a:p>
      </dsp:txBody>
      <dsp:txXfrm>
        <a:off x="92935" y="1446164"/>
        <a:ext cx="2453706" cy="1633633"/>
      </dsp:txXfrm>
    </dsp:sp>
    <dsp:sp modelId="{2EC06698-F5A5-4375-BF88-564043C15ABE}">
      <dsp:nvSpPr>
        <dsp:cNvPr id="0" name=""/>
        <dsp:cNvSpPr/>
      </dsp:nvSpPr>
      <dsp:spPr>
        <a:xfrm>
          <a:off x="2799570" y="1357788"/>
          <a:ext cx="2630458" cy="1810385"/>
        </a:xfrm>
        <a:prstGeom prst="round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Tradeoffs</a:t>
          </a:r>
          <a:endParaRPr lang="en-US" sz="3400" kern="1200" dirty="0"/>
        </a:p>
      </dsp:txBody>
      <dsp:txXfrm>
        <a:off x="2887946" y="1446164"/>
        <a:ext cx="2453706" cy="1633633"/>
      </dsp:txXfrm>
    </dsp:sp>
    <dsp:sp modelId="{A5585340-DB35-420D-862B-E630EC893B00}">
      <dsp:nvSpPr>
        <dsp:cNvPr id="0" name=""/>
        <dsp:cNvSpPr/>
      </dsp:nvSpPr>
      <dsp:spPr>
        <a:xfrm>
          <a:off x="5594581" y="1357788"/>
          <a:ext cx="2630458" cy="1810385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Opportunity Cost</a:t>
          </a:r>
          <a:endParaRPr lang="en-US" sz="3400" kern="1200" dirty="0"/>
        </a:p>
      </dsp:txBody>
      <dsp:txXfrm>
        <a:off x="5682957" y="1446164"/>
        <a:ext cx="2453706" cy="16336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3F033F66-C758-48F6-94D6-3EF84ECE5D6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412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08BCF843-45AE-4AE4-8909-48160B5CEB93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2F69E1B0-29E2-47C2-89EA-3B7AEBDB99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061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Examples</a:t>
            </a:r>
          </a:p>
          <a:p>
            <a:r>
              <a:rPr lang="en-US" dirty="0" smtClean="0"/>
              <a:t>Beach or mountains for vacation</a:t>
            </a:r>
          </a:p>
          <a:p>
            <a:r>
              <a:rPr lang="en-US" dirty="0" smtClean="0"/>
              <a:t>iPod or new clothes</a:t>
            </a:r>
          </a:p>
          <a:p>
            <a:r>
              <a:rPr lang="en-US" dirty="0" smtClean="0"/>
              <a:t>Nap or clean house</a:t>
            </a:r>
          </a:p>
          <a:p>
            <a:r>
              <a:rPr lang="en-US" dirty="0" smtClean="0"/>
              <a:t>Hamburger or salad</a:t>
            </a:r>
          </a:p>
          <a:p>
            <a:r>
              <a:rPr lang="en-US" dirty="0" smtClean="0"/>
              <a:t>Economics major or history major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7FB101-F9B5-4F09-AFEF-08B7A5740E2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7FB101-F9B5-4F09-AFEF-08B7A5740E2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9F6B03-5A20-3B41-88B5-2337A4783498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95935-8310-184E-A783-88A05B472F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76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9F6B03-5A20-3B41-88B5-2337A4783498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95935-8310-184E-A783-88A05B472F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025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9F6B03-5A20-3B41-88B5-2337A4783498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95935-8310-184E-A783-88A05B472F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605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7197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9F6B03-5A20-3B41-88B5-2337A4783498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95935-8310-184E-A783-88A05B472F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528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9F6B03-5A20-3B41-88B5-2337A4783498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95935-8310-184E-A783-88A05B472F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674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9F6B03-5A20-3B41-88B5-2337A4783498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95935-8310-184E-A783-88A05B472F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334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9F6B03-5A20-3B41-88B5-2337A4783498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95935-8310-184E-A783-88A05B472F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94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9F6B03-5A20-3B41-88B5-2337A4783498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95935-8310-184E-A783-88A05B472F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527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9F6B03-5A20-3B41-88B5-2337A4783498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95935-8310-184E-A783-88A05B472F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016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9F6B03-5A20-3B41-88B5-2337A4783498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95935-8310-184E-A783-88A05B472F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311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9F6B03-5A20-3B41-88B5-2337A4783498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95935-8310-184E-A783-88A05B472F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192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Economic Summit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2195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 descr="EconEdlogo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5700" y="6019800"/>
            <a:ext cx="1441704" cy="713232"/>
          </a:xfrm>
          <a:prstGeom prst="rect">
            <a:avLst/>
          </a:prstGeom>
        </p:spPr>
      </p:pic>
      <p:cxnSp>
        <p:nvCxnSpPr>
          <p:cNvPr id="5" name="Straight Connector 4"/>
          <p:cNvCxnSpPr/>
          <p:nvPr userDrawn="1"/>
        </p:nvCxnSpPr>
        <p:spPr>
          <a:xfrm>
            <a:off x="457200" y="1181100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EconBootCamp.jp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100" y="5946606"/>
            <a:ext cx="2374900" cy="786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0594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Session 1</a:t>
            </a:r>
            <a:br>
              <a:rPr lang="en-US" dirty="0" smtClean="0"/>
            </a:br>
            <a:r>
              <a:rPr lang="en-US" dirty="0" smtClean="0"/>
              <a:t>Scarcity and Opportunity Costs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sz="5600" dirty="0" smtClean="0">
                <a:solidFill>
                  <a:schemeClr val="tx1"/>
                </a:solidFill>
              </a:rPr>
              <a:t>Disclaimer</a:t>
            </a:r>
            <a:r>
              <a:rPr lang="en-US" sz="5600" dirty="0">
                <a:solidFill>
                  <a:schemeClr val="tx1"/>
                </a:solidFill>
              </a:rPr>
              <a:t>: The views expressed are those of the presenters and do not necessarily reflect those of the Federal Reserve Bank of Dallas or the Federal Reserve System.</a:t>
            </a:r>
          </a:p>
          <a:p>
            <a:r>
              <a:rPr lang="en-US" sz="5600" dirty="0" smtClean="0">
                <a:solidFill>
                  <a:schemeClr val="tx1"/>
                </a:solidFill>
              </a:rPr>
              <a:t>.</a:t>
            </a:r>
            <a:endParaRPr lang="en-US" sz="56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Marginal Decisionmaking</a:t>
            </a:r>
            <a:endParaRPr lang="en-US" dirty="0"/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Most decisions are made incrementally – costs and benefits are weighed at each step</a:t>
            </a:r>
          </a:p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How clean is clean enough?</a:t>
            </a:r>
          </a:p>
          <a:p>
            <a:pPr lvl="1"/>
            <a:r>
              <a:rPr lang="en-US" dirty="0" smtClean="0"/>
              <a:t>How long should a student study?</a:t>
            </a:r>
          </a:p>
          <a:p>
            <a:pPr lvl="1"/>
            <a:r>
              <a:rPr lang="en-US" dirty="0" smtClean="0"/>
              <a:t>How many tractors and cars should be produced?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Economic Questions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12911"/>
          <a:ext cx="8229600" cy="4371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sz="3000" dirty="0" smtClean="0"/>
              <a:t>(1)  Economics. The student understands the concepts of scarcity and opportunity costs. The student is expected to:</a:t>
            </a:r>
          </a:p>
          <a:p>
            <a:pPr lvl="1">
              <a:buNone/>
            </a:pPr>
            <a:r>
              <a:rPr lang="en-US" sz="3000" dirty="0" smtClean="0"/>
              <a:t>	(A)  explain why scarcity and choice are basic economic problems faced by every society;</a:t>
            </a:r>
          </a:p>
          <a:p>
            <a:pPr lvl="1">
              <a:buNone/>
            </a:pPr>
            <a:r>
              <a:rPr lang="en-US" sz="3000" dirty="0" smtClean="0"/>
              <a:t>	(B)  describe how societies answer the basic economic questions;</a:t>
            </a:r>
          </a:p>
          <a:p>
            <a:pPr lvl="1">
              <a:buNone/>
            </a:pPr>
            <a:r>
              <a:rPr lang="en-US" sz="3000" dirty="0" smtClean="0"/>
              <a:t>	(C)  describe the economic factors of production; and</a:t>
            </a:r>
          </a:p>
          <a:p>
            <a:pPr lvl="1">
              <a:buNone/>
            </a:pPr>
            <a:r>
              <a:rPr lang="en-US" sz="3000" dirty="0" smtClean="0"/>
              <a:t>	(D)  interpret a production-possibilities curve and explain the concepts of opportunity costs and scarcity.</a:t>
            </a:r>
          </a:p>
          <a:p>
            <a:endParaRPr 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Teaching the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Scarcity</a:t>
            </a:r>
          </a:p>
          <a:p>
            <a:r>
              <a:rPr lang="en-US" dirty="0" smtClean="0"/>
              <a:t>Opportunity costs</a:t>
            </a:r>
          </a:p>
          <a:p>
            <a:r>
              <a:rPr lang="en-US" dirty="0" smtClean="0"/>
              <a:t>Marginal decisionmaking</a:t>
            </a:r>
          </a:p>
          <a:p>
            <a:r>
              <a:rPr lang="en-US" dirty="0" smtClean="0"/>
              <a:t>Factors of production</a:t>
            </a:r>
          </a:p>
          <a:p>
            <a:r>
              <a:rPr lang="en-US" dirty="0" smtClean="0"/>
              <a:t>Production possibilities curve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93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4400" dirty="0" smtClean="0"/>
              <a:t>	“Economics is a study of mankind in the ordinary business of life.”</a:t>
            </a:r>
          </a:p>
          <a:p>
            <a:pPr>
              <a:buNone/>
            </a:pPr>
            <a:r>
              <a:rPr lang="en-US" sz="4400" dirty="0" smtClean="0"/>
              <a:t>					-Alfred Marshall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Scarcity</a:t>
            </a:r>
            <a:endParaRPr lang="en-US" dirty="0"/>
          </a:p>
        </p:txBody>
      </p:sp>
      <p:sp>
        <p:nvSpPr>
          <p:cNvPr id="911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Resources are scarce, so people face tradeoffs</a:t>
            </a:r>
          </a:p>
          <a:p>
            <a:r>
              <a:rPr lang="en-US" dirty="0" smtClean="0"/>
              <a:t>Time, income, the number of miles of beachfront property, etc.</a:t>
            </a:r>
          </a:p>
          <a:p>
            <a:r>
              <a:rPr lang="en-US" dirty="0" smtClean="0"/>
              <a:t>The real limit is the scarcity of productive resources (factors of production)</a:t>
            </a:r>
          </a:p>
          <a:p>
            <a:r>
              <a:rPr lang="en-US" dirty="0" smtClean="0"/>
              <a:t>Society has unlimited wants in the face of limited resources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Opportunity Costs</a:t>
            </a:r>
            <a:endParaRPr lang="en-US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Tradeoffs imply costs – when a decision is made, something is forgone</a:t>
            </a:r>
          </a:p>
          <a:p>
            <a:r>
              <a:rPr lang="en-US" dirty="0" smtClean="0"/>
              <a:t>The cost of getting something is what you give up to get it</a:t>
            </a:r>
          </a:p>
          <a:p>
            <a:r>
              <a:rPr lang="en-US" dirty="0" smtClean="0"/>
              <a:t>Opportunity cost – the value of the next best alternative when a decision is made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Factors of Production</a:t>
            </a:r>
            <a:endParaRPr lang="en-US" dirty="0"/>
          </a:p>
        </p:txBody>
      </p:sp>
      <p:pic>
        <p:nvPicPr>
          <p:cNvPr id="93188" name="Picture 4" descr="labo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7763" y="2133600"/>
            <a:ext cx="2166937" cy="286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3189" name="Picture 5" descr="lan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2988" y="2351088"/>
            <a:ext cx="1960562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3190" name="Picture 6" descr="capita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90913" y="1484313"/>
            <a:ext cx="2376487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3191" name="Picture 7" descr="entrepreneurship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92500" y="3706813"/>
            <a:ext cx="2233613" cy="245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Model: Production Possibility Curve</a:t>
            </a:r>
            <a:endParaRPr lang="en-US"/>
          </a:p>
        </p:txBody>
      </p:sp>
      <p:sp>
        <p:nvSpPr>
          <p:cNvPr id="1105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4267200" cy="4525963"/>
          </a:xfrm>
        </p:spPr>
        <p:txBody>
          <a:bodyPr/>
          <a:lstStyle/>
          <a:p>
            <a:r>
              <a:rPr lang="en-US" dirty="0" smtClean="0"/>
              <a:t>Economic Concepts</a:t>
            </a:r>
          </a:p>
          <a:p>
            <a:pPr lvl="1"/>
            <a:r>
              <a:rPr lang="en-US" dirty="0" smtClean="0"/>
              <a:t>Trade-offs</a:t>
            </a:r>
          </a:p>
          <a:p>
            <a:pPr lvl="1"/>
            <a:r>
              <a:rPr lang="en-US" dirty="0" smtClean="0"/>
              <a:t>Opportunity costs</a:t>
            </a:r>
          </a:p>
          <a:p>
            <a:r>
              <a:rPr lang="en-US" dirty="0" smtClean="0"/>
              <a:t>Also</a:t>
            </a:r>
          </a:p>
          <a:p>
            <a:pPr lvl="1"/>
            <a:r>
              <a:rPr lang="en-US" dirty="0" smtClean="0"/>
              <a:t>Economic growth</a:t>
            </a:r>
          </a:p>
          <a:p>
            <a:pPr lvl="1"/>
            <a:r>
              <a:rPr lang="en-US" dirty="0" smtClean="0"/>
              <a:t>Efficiency</a:t>
            </a:r>
          </a:p>
          <a:p>
            <a:pPr lvl="1"/>
            <a:endParaRPr lang="en-US" dirty="0"/>
          </a:p>
        </p:txBody>
      </p:sp>
      <p:grpSp>
        <p:nvGrpSpPr>
          <p:cNvPr id="2" name="Group 26"/>
          <p:cNvGrpSpPr/>
          <p:nvPr/>
        </p:nvGrpSpPr>
        <p:grpSpPr>
          <a:xfrm>
            <a:off x="4038600" y="1676400"/>
            <a:ext cx="5029200" cy="4267200"/>
            <a:chOff x="3419475" y="1196975"/>
            <a:chExt cx="5545138" cy="4464050"/>
          </a:xfrm>
        </p:grpSpPr>
        <p:sp>
          <p:nvSpPr>
            <p:cNvPr id="110596" name="Line 4"/>
            <p:cNvSpPr>
              <a:spLocks noChangeShapeType="1"/>
            </p:cNvSpPr>
            <p:nvPr/>
          </p:nvSpPr>
          <p:spPr bwMode="auto">
            <a:xfrm>
              <a:off x="4427538" y="1196975"/>
              <a:ext cx="0" cy="41036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0597" name="Line 5"/>
            <p:cNvSpPr>
              <a:spLocks noChangeShapeType="1"/>
            </p:cNvSpPr>
            <p:nvPr/>
          </p:nvSpPr>
          <p:spPr bwMode="auto">
            <a:xfrm>
              <a:off x="4427538" y="5300663"/>
              <a:ext cx="45370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0598" name="Freeform 6"/>
            <p:cNvSpPr>
              <a:spLocks/>
            </p:cNvSpPr>
            <p:nvPr/>
          </p:nvSpPr>
          <p:spPr bwMode="auto">
            <a:xfrm>
              <a:off x="4427538" y="2060575"/>
              <a:ext cx="3455987" cy="32400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33" y="590"/>
                </a:cxn>
                <a:cxn ang="0">
                  <a:pos x="2222" y="2041"/>
                </a:cxn>
              </a:cxnLst>
              <a:rect l="0" t="0" r="r" b="b"/>
              <a:pathLst>
                <a:path w="2222" h="2041">
                  <a:moveTo>
                    <a:pt x="0" y="0"/>
                  </a:moveTo>
                  <a:cubicBezTo>
                    <a:pt x="631" y="125"/>
                    <a:pt x="1263" y="250"/>
                    <a:pt x="1633" y="590"/>
                  </a:cubicBezTo>
                  <a:cubicBezTo>
                    <a:pt x="2003" y="930"/>
                    <a:pt x="2124" y="1799"/>
                    <a:pt x="2222" y="2041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0599" name="Oval 7"/>
            <p:cNvSpPr>
              <a:spLocks noChangeArrowheads="1"/>
            </p:cNvSpPr>
            <p:nvPr/>
          </p:nvSpPr>
          <p:spPr bwMode="auto">
            <a:xfrm>
              <a:off x="5795963" y="2349500"/>
              <a:ext cx="215900" cy="14287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600" name="Oval 8"/>
            <p:cNvSpPr>
              <a:spLocks noChangeArrowheads="1"/>
            </p:cNvSpPr>
            <p:nvPr/>
          </p:nvSpPr>
          <p:spPr bwMode="auto">
            <a:xfrm>
              <a:off x="5580063" y="4149725"/>
              <a:ext cx="215900" cy="14287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601" name="Oval 9"/>
            <p:cNvSpPr>
              <a:spLocks noChangeArrowheads="1"/>
            </p:cNvSpPr>
            <p:nvPr/>
          </p:nvSpPr>
          <p:spPr bwMode="auto">
            <a:xfrm>
              <a:off x="7235825" y="2282825"/>
              <a:ext cx="215900" cy="14287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602" name="Oval 10"/>
            <p:cNvSpPr>
              <a:spLocks noChangeArrowheads="1"/>
            </p:cNvSpPr>
            <p:nvPr/>
          </p:nvSpPr>
          <p:spPr bwMode="auto">
            <a:xfrm>
              <a:off x="7380288" y="3790950"/>
              <a:ext cx="215900" cy="14287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603" name="Text Box 11"/>
            <p:cNvSpPr txBox="1">
              <a:spLocks noChangeArrowheads="1"/>
            </p:cNvSpPr>
            <p:nvPr/>
          </p:nvSpPr>
          <p:spPr bwMode="auto">
            <a:xfrm>
              <a:off x="5938838" y="2133600"/>
              <a:ext cx="360362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A</a:t>
              </a:r>
            </a:p>
          </p:txBody>
        </p:sp>
        <p:sp>
          <p:nvSpPr>
            <p:cNvPr id="110605" name="Text Box 13"/>
            <p:cNvSpPr txBox="1">
              <a:spLocks noChangeArrowheads="1"/>
            </p:cNvSpPr>
            <p:nvPr/>
          </p:nvSpPr>
          <p:spPr bwMode="auto">
            <a:xfrm>
              <a:off x="5291138" y="4141788"/>
              <a:ext cx="360362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D</a:t>
              </a:r>
            </a:p>
          </p:txBody>
        </p:sp>
        <p:sp>
          <p:nvSpPr>
            <p:cNvPr id="110606" name="Text Box 14"/>
            <p:cNvSpPr txBox="1">
              <a:spLocks noChangeArrowheads="1"/>
            </p:cNvSpPr>
            <p:nvPr/>
          </p:nvSpPr>
          <p:spPr bwMode="auto">
            <a:xfrm>
              <a:off x="7378700" y="2060575"/>
              <a:ext cx="360363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C</a:t>
              </a:r>
            </a:p>
          </p:txBody>
        </p:sp>
        <p:sp>
          <p:nvSpPr>
            <p:cNvPr id="110607" name="Text Box 15"/>
            <p:cNvSpPr txBox="1">
              <a:spLocks noChangeArrowheads="1"/>
            </p:cNvSpPr>
            <p:nvPr/>
          </p:nvSpPr>
          <p:spPr bwMode="auto">
            <a:xfrm>
              <a:off x="7594600" y="3717925"/>
              <a:ext cx="360363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B</a:t>
              </a:r>
            </a:p>
          </p:txBody>
        </p:sp>
        <p:sp>
          <p:nvSpPr>
            <p:cNvPr id="110608" name="Text Box 16"/>
            <p:cNvSpPr txBox="1">
              <a:spLocks noChangeArrowheads="1"/>
            </p:cNvSpPr>
            <p:nvPr/>
          </p:nvSpPr>
          <p:spPr bwMode="auto">
            <a:xfrm>
              <a:off x="3419475" y="1628775"/>
              <a:ext cx="1152525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Tractors</a:t>
              </a:r>
            </a:p>
          </p:txBody>
        </p:sp>
        <p:sp>
          <p:nvSpPr>
            <p:cNvPr id="110609" name="Text Box 17"/>
            <p:cNvSpPr txBox="1">
              <a:spLocks noChangeArrowheads="1"/>
            </p:cNvSpPr>
            <p:nvPr/>
          </p:nvSpPr>
          <p:spPr bwMode="auto">
            <a:xfrm>
              <a:off x="8101013" y="5294313"/>
              <a:ext cx="863600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Cars</a:t>
              </a:r>
            </a:p>
          </p:txBody>
        </p:sp>
        <p:sp>
          <p:nvSpPr>
            <p:cNvPr id="110610" name="Line 18"/>
            <p:cNvSpPr>
              <a:spLocks noChangeShapeType="1"/>
            </p:cNvSpPr>
            <p:nvPr/>
          </p:nvSpPr>
          <p:spPr bwMode="auto">
            <a:xfrm>
              <a:off x="5940425" y="2420938"/>
              <a:ext cx="0" cy="287972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0614" name="Line 22"/>
            <p:cNvSpPr>
              <a:spLocks noChangeShapeType="1"/>
            </p:cNvSpPr>
            <p:nvPr/>
          </p:nvSpPr>
          <p:spPr bwMode="auto">
            <a:xfrm flipH="1">
              <a:off x="4427538" y="2420938"/>
              <a:ext cx="151288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0615" name="Freeform 23"/>
            <p:cNvSpPr>
              <a:spLocks/>
            </p:cNvSpPr>
            <p:nvPr/>
          </p:nvSpPr>
          <p:spPr bwMode="auto">
            <a:xfrm>
              <a:off x="4427538" y="1484313"/>
              <a:ext cx="4105275" cy="381635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60" y="545"/>
                </a:cxn>
                <a:cxn ang="0">
                  <a:pos x="2586" y="2404"/>
                </a:cxn>
              </a:cxnLst>
              <a:rect l="0" t="0" r="r" b="b"/>
              <a:pathLst>
                <a:path w="2586" h="2404">
                  <a:moveTo>
                    <a:pt x="0" y="0"/>
                  </a:moveTo>
                  <a:cubicBezTo>
                    <a:pt x="714" y="72"/>
                    <a:pt x="1429" y="144"/>
                    <a:pt x="1860" y="545"/>
                  </a:cubicBezTo>
                  <a:cubicBezTo>
                    <a:pt x="2291" y="946"/>
                    <a:pt x="2465" y="2094"/>
                    <a:pt x="2586" y="240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0616" name="Line 24"/>
            <p:cNvSpPr>
              <a:spLocks noChangeShapeType="1"/>
            </p:cNvSpPr>
            <p:nvPr/>
          </p:nvSpPr>
          <p:spPr bwMode="auto">
            <a:xfrm flipV="1">
              <a:off x="6300788" y="2060575"/>
              <a:ext cx="287337" cy="360363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0617" name="Line 25"/>
            <p:cNvSpPr>
              <a:spLocks noChangeShapeType="1"/>
            </p:cNvSpPr>
            <p:nvPr/>
          </p:nvSpPr>
          <p:spPr bwMode="auto">
            <a:xfrm flipV="1">
              <a:off x="7380288" y="3213100"/>
              <a:ext cx="431800" cy="2159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266</Words>
  <Application>Microsoft Office PowerPoint</Application>
  <PresentationFormat>On-screen Show (4:3)</PresentationFormat>
  <Paragraphs>76</Paragraphs>
  <Slides>12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Session 1 Scarcity and Opportunity Costs</vt:lpstr>
      <vt:lpstr>TEKS</vt:lpstr>
      <vt:lpstr>Teaching the Terms</vt:lpstr>
      <vt:lpstr>PowerPoint Presentation</vt:lpstr>
      <vt:lpstr>Scarcity</vt:lpstr>
      <vt:lpstr>PowerPoint Presentation</vt:lpstr>
      <vt:lpstr>Opportunity Costs</vt:lpstr>
      <vt:lpstr>Factors of Production</vt:lpstr>
      <vt:lpstr>Model: Production Possibility Curve</vt:lpstr>
      <vt:lpstr>Marginal Decisionmaking</vt:lpstr>
      <vt:lpstr>Basic Economic Questions</vt:lpstr>
      <vt:lpstr>Questions?</vt:lpstr>
    </vt:vector>
  </TitlesOfParts>
  <Company>Federal Reserve Bank of Dallas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Samantha Coplen</dc:creator>
  <cp:lastModifiedBy>Kiser, Sherry</cp:lastModifiedBy>
  <cp:revision>22</cp:revision>
  <dcterms:created xsi:type="dcterms:W3CDTF">2012-04-20T19:52:48Z</dcterms:created>
  <dcterms:modified xsi:type="dcterms:W3CDTF">2014-05-01T19:20:23Z</dcterms:modified>
</cp:coreProperties>
</file>