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0" r:id="rId2"/>
    <p:sldId id="261" r:id="rId3"/>
    <p:sldId id="271" r:id="rId4"/>
    <p:sldId id="262" r:id="rId5"/>
    <p:sldId id="265" r:id="rId6"/>
    <p:sldId id="266" r:id="rId7"/>
    <p:sldId id="267" r:id="rId8"/>
    <p:sldId id="268" r:id="rId9"/>
    <p:sldId id="269" r:id="rId10"/>
    <p:sldId id="272" r:id="rId11"/>
    <p:sldId id="273" r:id="rId12"/>
    <p:sldId id="270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637" autoAdjust="0"/>
  </p:normalViewPr>
  <p:slideViewPr>
    <p:cSldViewPr snapToGrid="0"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9" d="100"/>
          <a:sy n="69" d="100"/>
        </p:scale>
        <p:origin x="-3306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3829BB3-78E6-4DE2-A570-771870AF4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001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770CAC1-F11D-45B4-9EC2-7DC0627464EB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5650A12-9D3F-47C8-A46D-11BE28A8B8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87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2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60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7197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2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7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3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9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2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1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1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9F6B03-5A20-3B41-88B5-2337A4783498}" type="datetimeFigureOut">
              <a:rPr lang="en-US" smtClean="0"/>
              <a:pPr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795935-8310-184E-A783-88A05B472F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9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Economic Summit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19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 descr="EconEdlogo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5700" y="6019800"/>
            <a:ext cx="1441704" cy="713232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457200" y="11811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EconBootCamp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" y="5946606"/>
            <a:ext cx="2374900" cy="78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59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Session 3</a:t>
            </a:r>
            <a:br>
              <a:rPr lang="en-US" dirty="0" smtClean="0"/>
            </a:br>
            <a:r>
              <a:rPr lang="en-US" dirty="0" smtClean="0"/>
              <a:t>Circular Flow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endParaRPr lang="en-US" sz="1400" dirty="0">
              <a:solidFill>
                <a:schemeClr val="tx1"/>
              </a:solidFill>
            </a:endParaRPr>
          </a:p>
          <a:p>
            <a:endParaRPr lang="en-US" sz="1400" smtClean="0">
              <a:solidFill>
                <a:schemeClr val="tx1"/>
              </a:solidFill>
            </a:endParaRPr>
          </a:p>
          <a:p>
            <a:r>
              <a:rPr lang="en-US" sz="1400" smtClean="0">
                <a:solidFill>
                  <a:schemeClr val="tx1"/>
                </a:solidFill>
              </a:rPr>
              <a:t>Disclaimer</a:t>
            </a:r>
            <a:r>
              <a:rPr lang="en-US" sz="1400" dirty="0">
                <a:solidFill>
                  <a:schemeClr val="tx1"/>
                </a:solidFill>
              </a:rPr>
              <a:t>: The views expressed are those of the presenters and do not necessarily reflect those of the Federal Reserve Bank of Dallas or the Federal Reserve System.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96" name="Arc 28"/>
          <p:cNvSpPr>
            <a:spLocks/>
          </p:cNvSpPr>
          <p:nvPr/>
        </p:nvSpPr>
        <p:spPr bwMode="auto">
          <a:xfrm rot="5400000" flipH="1">
            <a:off x="5772442" y="1230950"/>
            <a:ext cx="1250482" cy="160682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987"/>
              <a:gd name="T2" fmla="*/ 21597 w 21600"/>
              <a:gd name="T3" fmla="*/ 21987 h 21987"/>
              <a:gd name="T4" fmla="*/ 0 w 21600"/>
              <a:gd name="T5" fmla="*/ 21600 h 2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98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</a:path>
              <a:path w="21600" h="2198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008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43"/>
          <p:cNvSpPr>
            <a:spLocks noChangeShapeType="1"/>
          </p:cNvSpPr>
          <p:nvPr/>
        </p:nvSpPr>
        <p:spPr bwMode="auto">
          <a:xfrm flipH="1" flipV="1">
            <a:off x="4648199" y="4019261"/>
            <a:ext cx="1" cy="1323446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9591" name="Arc 23"/>
          <p:cNvSpPr>
            <a:spLocks/>
          </p:cNvSpPr>
          <p:nvPr/>
        </p:nvSpPr>
        <p:spPr bwMode="auto">
          <a:xfrm rot="16200000">
            <a:off x="1421905" y="628193"/>
            <a:ext cx="1786122" cy="2276701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987"/>
              <a:gd name="T2" fmla="*/ 21597 w 21600"/>
              <a:gd name="T3" fmla="*/ 21987 h 21987"/>
              <a:gd name="T4" fmla="*/ 0 w 21600"/>
              <a:gd name="T5" fmla="*/ 21600 h 2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98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</a:path>
              <a:path w="21600" h="2198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0" name="Arc 22"/>
          <p:cNvSpPr>
            <a:spLocks/>
          </p:cNvSpPr>
          <p:nvPr/>
        </p:nvSpPr>
        <p:spPr bwMode="auto">
          <a:xfrm>
            <a:off x="5638800" y="873482"/>
            <a:ext cx="2431366" cy="178612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987"/>
              <a:gd name="T2" fmla="*/ 21597 w 21600"/>
              <a:gd name="T3" fmla="*/ 21987 h 21987"/>
              <a:gd name="T4" fmla="*/ 0 w 21600"/>
              <a:gd name="T5" fmla="*/ 21600 h 2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98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</a:path>
              <a:path w="21600" h="2198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2" name="Arc 24"/>
          <p:cNvSpPr>
            <a:spLocks/>
          </p:cNvSpPr>
          <p:nvPr/>
        </p:nvSpPr>
        <p:spPr bwMode="auto">
          <a:xfrm rot="10800000">
            <a:off x="1176616" y="3821470"/>
            <a:ext cx="2343099" cy="232176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987"/>
              <a:gd name="T2" fmla="*/ 21597 w 21600"/>
              <a:gd name="T3" fmla="*/ 21987 h 21987"/>
              <a:gd name="T4" fmla="*/ 0 w 21600"/>
              <a:gd name="T5" fmla="*/ 21600 h 2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98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</a:path>
              <a:path w="21600" h="2198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3" name="Arc 25"/>
          <p:cNvSpPr>
            <a:spLocks/>
          </p:cNvSpPr>
          <p:nvPr/>
        </p:nvSpPr>
        <p:spPr bwMode="auto">
          <a:xfrm rot="5400000">
            <a:off x="5738474" y="3743663"/>
            <a:ext cx="2321760" cy="247737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987"/>
              <a:gd name="T2" fmla="*/ 21597 w 21600"/>
              <a:gd name="T3" fmla="*/ 21987 h 21987"/>
              <a:gd name="T4" fmla="*/ 0 w 21600"/>
              <a:gd name="T5" fmla="*/ 21600 h 2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98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</a:path>
              <a:path w="21600" h="2198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4" name="Arc 26"/>
          <p:cNvSpPr>
            <a:spLocks/>
          </p:cNvSpPr>
          <p:nvPr/>
        </p:nvSpPr>
        <p:spPr bwMode="auto">
          <a:xfrm rot="10800000">
            <a:off x="1712223" y="3821470"/>
            <a:ext cx="1807492" cy="189353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987"/>
              <a:gd name="T2" fmla="*/ 21597 w 21600"/>
              <a:gd name="T3" fmla="*/ 21987 h 21987"/>
              <a:gd name="T4" fmla="*/ 0 w 21600"/>
              <a:gd name="T5" fmla="*/ 21600 h 2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98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</a:path>
              <a:path w="21600" h="2198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5" name="Arc 27"/>
          <p:cNvSpPr>
            <a:spLocks/>
          </p:cNvSpPr>
          <p:nvPr/>
        </p:nvSpPr>
        <p:spPr bwMode="auto">
          <a:xfrm rot="16200000">
            <a:off x="2024664" y="1230950"/>
            <a:ext cx="1250482" cy="1606822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987"/>
              <a:gd name="T2" fmla="*/ 21597 w 21600"/>
              <a:gd name="T3" fmla="*/ 21987 h 21987"/>
              <a:gd name="T4" fmla="*/ 0 w 21600"/>
              <a:gd name="T5" fmla="*/ 21600 h 2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98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</a:path>
              <a:path w="21600" h="2198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97" name="Arc 29"/>
          <p:cNvSpPr>
            <a:spLocks/>
          </p:cNvSpPr>
          <p:nvPr/>
        </p:nvSpPr>
        <p:spPr bwMode="auto">
          <a:xfrm rot="10800000" flipH="1">
            <a:off x="5660669" y="3821470"/>
            <a:ext cx="1540425" cy="189353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987"/>
              <a:gd name="T2" fmla="*/ 21597 w 21600"/>
              <a:gd name="T3" fmla="*/ 21987 h 21987"/>
              <a:gd name="T4" fmla="*/ 0 w 21600"/>
              <a:gd name="T5" fmla="*/ 21600 h 219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98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</a:path>
              <a:path w="21600" h="2198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1729"/>
                  <a:pt x="21598" y="21858"/>
                  <a:pt x="21596" y="21986"/>
                </a:cubicBezTo>
                <a:lnTo>
                  <a:pt x="0" y="21600"/>
                </a:lnTo>
                <a:close/>
              </a:path>
            </a:pathLst>
          </a:custGeom>
          <a:noFill/>
          <a:ln w="76200">
            <a:solidFill>
              <a:srgbClr val="008000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611" name="Line 43"/>
          <p:cNvSpPr>
            <a:spLocks noChangeShapeType="1"/>
          </p:cNvSpPr>
          <p:nvPr/>
        </p:nvSpPr>
        <p:spPr bwMode="auto">
          <a:xfrm flipH="1">
            <a:off x="4419599" y="4019261"/>
            <a:ext cx="0" cy="1323446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60"/>
          <p:cNvGrpSpPr/>
          <p:nvPr/>
        </p:nvGrpSpPr>
        <p:grpSpPr>
          <a:xfrm>
            <a:off x="838200" y="2667000"/>
            <a:ext cx="1472552" cy="1134295"/>
            <a:chOff x="2286000" y="3276600"/>
            <a:chExt cx="1472552" cy="1134295"/>
          </a:xfrm>
        </p:grpSpPr>
        <p:sp>
          <p:nvSpPr>
            <p:cNvPr id="109572" name="Text Box 4"/>
            <p:cNvSpPr txBox="1">
              <a:spLocks noChangeArrowheads="1"/>
            </p:cNvSpPr>
            <p:nvPr/>
          </p:nvSpPr>
          <p:spPr bwMode="auto">
            <a:xfrm>
              <a:off x="2362200" y="3657600"/>
              <a:ext cx="133828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Businesses</a:t>
              </a:r>
            </a:p>
          </p:txBody>
        </p:sp>
        <p:sp>
          <p:nvSpPr>
            <p:cNvPr id="109576" name="AutoShape 8"/>
            <p:cNvSpPr>
              <a:spLocks noChangeArrowheads="1"/>
            </p:cNvSpPr>
            <p:nvPr/>
          </p:nvSpPr>
          <p:spPr bwMode="auto">
            <a:xfrm>
              <a:off x="2286000" y="3276600"/>
              <a:ext cx="1472552" cy="1134295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56"/>
          <p:cNvGrpSpPr/>
          <p:nvPr/>
        </p:nvGrpSpPr>
        <p:grpSpPr>
          <a:xfrm>
            <a:off x="3505200" y="533400"/>
            <a:ext cx="2140955" cy="1134295"/>
            <a:chOff x="5334000" y="762000"/>
            <a:chExt cx="2140955" cy="1134295"/>
          </a:xfrm>
        </p:grpSpPr>
        <p:sp>
          <p:nvSpPr>
            <p:cNvPr id="109575" name="Text Box 7"/>
            <p:cNvSpPr txBox="1">
              <a:spLocks noChangeArrowheads="1"/>
            </p:cNvSpPr>
            <p:nvPr/>
          </p:nvSpPr>
          <p:spPr bwMode="auto">
            <a:xfrm>
              <a:off x="5410200" y="1066800"/>
              <a:ext cx="200816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Resource Market</a:t>
              </a:r>
            </a:p>
          </p:txBody>
        </p:sp>
        <p:sp>
          <p:nvSpPr>
            <p:cNvPr id="109578" name="AutoShape 10"/>
            <p:cNvSpPr>
              <a:spLocks noChangeArrowheads="1"/>
            </p:cNvSpPr>
            <p:nvPr/>
          </p:nvSpPr>
          <p:spPr bwMode="auto">
            <a:xfrm>
              <a:off x="5334000" y="762000"/>
              <a:ext cx="2140955" cy="1134295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59"/>
          <p:cNvGrpSpPr/>
          <p:nvPr/>
        </p:nvGrpSpPr>
        <p:grpSpPr>
          <a:xfrm>
            <a:off x="3505200" y="5410200"/>
            <a:ext cx="2140954" cy="1134294"/>
            <a:chOff x="6019800" y="5257800"/>
            <a:chExt cx="2140954" cy="1134294"/>
          </a:xfrm>
        </p:grpSpPr>
        <p:sp>
          <p:nvSpPr>
            <p:cNvPr id="109574" name="Text Box 6"/>
            <p:cNvSpPr txBox="1">
              <a:spLocks noChangeArrowheads="1"/>
            </p:cNvSpPr>
            <p:nvPr/>
          </p:nvSpPr>
          <p:spPr bwMode="auto">
            <a:xfrm>
              <a:off x="6172200" y="5638800"/>
              <a:ext cx="187388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/>
                <a:t>Product Market</a:t>
              </a:r>
            </a:p>
          </p:txBody>
        </p:sp>
        <p:sp>
          <p:nvSpPr>
            <p:cNvPr id="109579" name="AutoShape 11"/>
            <p:cNvSpPr>
              <a:spLocks noChangeArrowheads="1"/>
            </p:cNvSpPr>
            <p:nvPr/>
          </p:nvSpPr>
          <p:spPr bwMode="auto">
            <a:xfrm>
              <a:off x="6019800" y="5257800"/>
              <a:ext cx="2140954" cy="1134294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57"/>
          <p:cNvGrpSpPr/>
          <p:nvPr/>
        </p:nvGrpSpPr>
        <p:grpSpPr>
          <a:xfrm>
            <a:off x="6858000" y="2667000"/>
            <a:ext cx="1538950" cy="1134294"/>
            <a:chOff x="7848600" y="3124200"/>
            <a:chExt cx="1538950" cy="1134294"/>
          </a:xfrm>
        </p:grpSpPr>
        <p:sp>
          <p:nvSpPr>
            <p:cNvPr id="109573" name="Text Box 5"/>
            <p:cNvSpPr txBox="1">
              <a:spLocks noChangeArrowheads="1"/>
            </p:cNvSpPr>
            <p:nvPr/>
          </p:nvSpPr>
          <p:spPr bwMode="auto">
            <a:xfrm>
              <a:off x="7848600" y="3505200"/>
              <a:ext cx="1538950" cy="369332"/>
            </a:xfrm>
            <a:custGeom>
              <a:avLst/>
              <a:gdLst>
                <a:gd name="connsiteX0" fmla="*/ 0 w 1655763"/>
                <a:gd name="connsiteY0" fmla="*/ 86686 h 520105"/>
                <a:gd name="connsiteX1" fmla="*/ 25390 w 1655763"/>
                <a:gd name="connsiteY1" fmla="*/ 25390 h 520105"/>
                <a:gd name="connsiteX2" fmla="*/ 86686 w 1655763"/>
                <a:gd name="connsiteY2" fmla="*/ 0 h 520105"/>
                <a:gd name="connsiteX3" fmla="*/ 1569077 w 1655763"/>
                <a:gd name="connsiteY3" fmla="*/ 0 h 520105"/>
                <a:gd name="connsiteX4" fmla="*/ 1630373 w 1655763"/>
                <a:gd name="connsiteY4" fmla="*/ 25390 h 520105"/>
                <a:gd name="connsiteX5" fmla="*/ 1655763 w 1655763"/>
                <a:gd name="connsiteY5" fmla="*/ 86686 h 520105"/>
                <a:gd name="connsiteX6" fmla="*/ 1655763 w 1655763"/>
                <a:gd name="connsiteY6" fmla="*/ 433419 h 520105"/>
                <a:gd name="connsiteX7" fmla="*/ 1630373 w 1655763"/>
                <a:gd name="connsiteY7" fmla="*/ 494715 h 520105"/>
                <a:gd name="connsiteX8" fmla="*/ 1569077 w 1655763"/>
                <a:gd name="connsiteY8" fmla="*/ 520105 h 520105"/>
                <a:gd name="connsiteX9" fmla="*/ 86686 w 1655763"/>
                <a:gd name="connsiteY9" fmla="*/ 520105 h 520105"/>
                <a:gd name="connsiteX10" fmla="*/ 25390 w 1655763"/>
                <a:gd name="connsiteY10" fmla="*/ 494715 h 520105"/>
                <a:gd name="connsiteX11" fmla="*/ 0 w 1655763"/>
                <a:gd name="connsiteY11" fmla="*/ 433419 h 520105"/>
                <a:gd name="connsiteX12" fmla="*/ 0 w 1655763"/>
                <a:gd name="connsiteY12" fmla="*/ 86686 h 52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5763" h="520105">
                  <a:moveTo>
                    <a:pt x="0" y="86686"/>
                  </a:moveTo>
                  <a:cubicBezTo>
                    <a:pt x="0" y="63695"/>
                    <a:pt x="9133" y="41647"/>
                    <a:pt x="25390" y="25390"/>
                  </a:cubicBezTo>
                  <a:cubicBezTo>
                    <a:pt x="41647" y="9133"/>
                    <a:pt x="63696" y="0"/>
                    <a:pt x="86686" y="0"/>
                  </a:cubicBezTo>
                  <a:lnTo>
                    <a:pt x="1569077" y="0"/>
                  </a:lnTo>
                  <a:cubicBezTo>
                    <a:pt x="1592068" y="0"/>
                    <a:pt x="1614116" y="9133"/>
                    <a:pt x="1630373" y="25390"/>
                  </a:cubicBezTo>
                  <a:cubicBezTo>
                    <a:pt x="1646630" y="41647"/>
                    <a:pt x="1655763" y="63696"/>
                    <a:pt x="1655763" y="86686"/>
                  </a:cubicBezTo>
                  <a:lnTo>
                    <a:pt x="1655763" y="433419"/>
                  </a:lnTo>
                  <a:cubicBezTo>
                    <a:pt x="1655763" y="456410"/>
                    <a:pt x="1646630" y="478458"/>
                    <a:pt x="1630373" y="494715"/>
                  </a:cubicBezTo>
                  <a:cubicBezTo>
                    <a:pt x="1614116" y="510972"/>
                    <a:pt x="1592067" y="520105"/>
                    <a:pt x="1569077" y="520105"/>
                  </a:cubicBezTo>
                  <a:lnTo>
                    <a:pt x="86686" y="520105"/>
                  </a:lnTo>
                  <a:cubicBezTo>
                    <a:pt x="63695" y="520105"/>
                    <a:pt x="41647" y="510972"/>
                    <a:pt x="25390" y="494715"/>
                  </a:cubicBezTo>
                  <a:cubicBezTo>
                    <a:pt x="9133" y="478458"/>
                    <a:pt x="0" y="456409"/>
                    <a:pt x="0" y="433419"/>
                  </a:cubicBezTo>
                  <a:lnTo>
                    <a:pt x="0" y="86686"/>
                  </a:lnTo>
                  <a:close/>
                </a:path>
              </a:pathLst>
            </a:cu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dirty="0" smtClean="0"/>
                <a:t>Households</a:t>
              </a:r>
              <a:endParaRPr lang="en-US" dirty="0"/>
            </a:p>
          </p:txBody>
        </p:sp>
        <p:sp>
          <p:nvSpPr>
            <p:cNvPr id="39" name="AutoShape 8"/>
            <p:cNvSpPr>
              <a:spLocks noChangeArrowheads="1"/>
            </p:cNvSpPr>
            <p:nvPr/>
          </p:nvSpPr>
          <p:spPr bwMode="auto">
            <a:xfrm>
              <a:off x="7848600" y="3124200"/>
              <a:ext cx="1524000" cy="1134294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8"/>
          <p:cNvGrpSpPr/>
          <p:nvPr/>
        </p:nvGrpSpPr>
        <p:grpSpPr>
          <a:xfrm>
            <a:off x="3657600" y="2816129"/>
            <a:ext cx="1828800" cy="1134295"/>
            <a:chOff x="3657600" y="2816129"/>
            <a:chExt cx="1828800" cy="1134295"/>
          </a:xfrm>
        </p:grpSpPr>
        <p:sp>
          <p:nvSpPr>
            <p:cNvPr id="34" name="AutoShape 8"/>
            <p:cNvSpPr>
              <a:spLocks noChangeArrowheads="1"/>
            </p:cNvSpPr>
            <p:nvPr/>
          </p:nvSpPr>
          <p:spPr bwMode="auto">
            <a:xfrm>
              <a:off x="3657600" y="2816129"/>
              <a:ext cx="1828800" cy="1134295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10000" y="32004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Government</a:t>
              </a:r>
              <a:endParaRPr lang="en-US" dirty="0"/>
            </a:p>
          </p:txBody>
        </p:sp>
      </p:grpSp>
      <p:sp>
        <p:nvSpPr>
          <p:cNvPr id="37" name="Line 43"/>
          <p:cNvSpPr>
            <a:spLocks noChangeShapeType="1"/>
          </p:cNvSpPr>
          <p:nvPr/>
        </p:nvSpPr>
        <p:spPr bwMode="auto">
          <a:xfrm flipH="1">
            <a:off x="4648200" y="1733311"/>
            <a:ext cx="0" cy="1082819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" name="Line 43"/>
          <p:cNvSpPr>
            <a:spLocks noChangeShapeType="1"/>
          </p:cNvSpPr>
          <p:nvPr/>
        </p:nvSpPr>
        <p:spPr bwMode="auto">
          <a:xfrm flipH="1" flipV="1">
            <a:off x="4419600" y="1733311"/>
            <a:ext cx="2" cy="1082819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" name="Line 43"/>
          <p:cNvSpPr>
            <a:spLocks noChangeShapeType="1"/>
          </p:cNvSpPr>
          <p:nvPr/>
        </p:nvSpPr>
        <p:spPr bwMode="auto">
          <a:xfrm flipV="1">
            <a:off x="5562600" y="3177068"/>
            <a:ext cx="1219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43"/>
          <p:cNvSpPr>
            <a:spLocks noChangeShapeType="1"/>
          </p:cNvSpPr>
          <p:nvPr/>
        </p:nvSpPr>
        <p:spPr bwMode="auto">
          <a:xfrm flipH="1">
            <a:off x="5486400" y="3417696"/>
            <a:ext cx="1295400" cy="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43"/>
          <p:cNvSpPr>
            <a:spLocks noChangeShapeType="1"/>
          </p:cNvSpPr>
          <p:nvPr/>
        </p:nvSpPr>
        <p:spPr bwMode="auto">
          <a:xfrm flipH="1" flipV="1">
            <a:off x="2438399" y="3177068"/>
            <a:ext cx="1142999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2438400" y="3417696"/>
            <a:ext cx="1219200" cy="0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/>
          <p:nvPr/>
        </p:nvGrpSpPr>
        <p:grpSpPr>
          <a:xfrm>
            <a:off x="304800" y="849853"/>
            <a:ext cx="8550825" cy="5474747"/>
            <a:chOff x="304800" y="1371600"/>
            <a:chExt cx="8550825" cy="5209223"/>
          </a:xfrm>
        </p:grpSpPr>
        <p:sp>
          <p:nvSpPr>
            <p:cNvPr id="52" name="Arc 26"/>
            <p:cNvSpPr>
              <a:spLocks/>
            </p:cNvSpPr>
            <p:nvPr/>
          </p:nvSpPr>
          <p:spPr bwMode="auto">
            <a:xfrm rot="10800000">
              <a:off x="2895600" y="3962400"/>
              <a:ext cx="1197892" cy="24655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59"/>
            <p:cNvSpPr>
              <a:spLocks noChangeShapeType="1"/>
            </p:cNvSpPr>
            <p:nvPr/>
          </p:nvSpPr>
          <p:spPr bwMode="auto">
            <a:xfrm flipH="1" flipV="1">
              <a:off x="4724400" y="4648200"/>
              <a:ext cx="3276599" cy="12191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40"/>
            <p:cNvSpPr>
              <a:spLocks noChangeShapeType="1"/>
            </p:cNvSpPr>
            <p:nvPr/>
          </p:nvSpPr>
          <p:spPr bwMode="auto">
            <a:xfrm flipV="1">
              <a:off x="2133600" y="4572000"/>
              <a:ext cx="2209800" cy="12220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47"/>
            <p:cNvSpPr>
              <a:spLocks noChangeShapeType="1"/>
            </p:cNvSpPr>
            <p:nvPr/>
          </p:nvSpPr>
          <p:spPr bwMode="auto">
            <a:xfrm flipH="1">
              <a:off x="4724400" y="2209800"/>
              <a:ext cx="2971800" cy="990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41"/>
            <p:cNvSpPr>
              <a:spLocks noChangeShapeType="1"/>
            </p:cNvSpPr>
            <p:nvPr/>
          </p:nvSpPr>
          <p:spPr bwMode="auto">
            <a:xfrm>
              <a:off x="1981200" y="1981200"/>
              <a:ext cx="2362200" cy="12954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43"/>
            <p:cNvSpPr>
              <a:spLocks noChangeShapeType="1"/>
            </p:cNvSpPr>
            <p:nvPr/>
          </p:nvSpPr>
          <p:spPr bwMode="auto">
            <a:xfrm flipH="1" flipV="1">
              <a:off x="4648199" y="4267200"/>
              <a:ext cx="1" cy="8382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591" name="Arc 23"/>
            <p:cNvSpPr>
              <a:spLocks/>
            </p:cNvSpPr>
            <p:nvPr/>
          </p:nvSpPr>
          <p:spPr bwMode="auto">
            <a:xfrm rot="16200000">
              <a:off x="1749349" y="1702098"/>
              <a:ext cx="1131235" cy="227670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0" name="Arc 22"/>
            <p:cNvSpPr>
              <a:spLocks/>
            </p:cNvSpPr>
            <p:nvPr/>
          </p:nvSpPr>
          <p:spPr bwMode="auto">
            <a:xfrm>
              <a:off x="5594272" y="2274830"/>
              <a:ext cx="2475894" cy="113123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2" name="Arc 24"/>
            <p:cNvSpPr>
              <a:spLocks/>
            </p:cNvSpPr>
            <p:nvPr/>
          </p:nvSpPr>
          <p:spPr bwMode="auto">
            <a:xfrm rot="10800000">
              <a:off x="1176616" y="4141929"/>
              <a:ext cx="2343099" cy="14704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3" name="Arc 25"/>
            <p:cNvSpPr>
              <a:spLocks/>
            </p:cNvSpPr>
            <p:nvPr/>
          </p:nvSpPr>
          <p:spPr bwMode="auto">
            <a:xfrm rot="5400000">
              <a:off x="6164115" y="3638483"/>
              <a:ext cx="1470480" cy="247737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4" name="Arc 26"/>
            <p:cNvSpPr>
              <a:spLocks/>
            </p:cNvSpPr>
            <p:nvPr/>
          </p:nvSpPr>
          <p:spPr bwMode="auto">
            <a:xfrm rot="10800000">
              <a:off x="1712223" y="4141929"/>
              <a:ext cx="1807492" cy="101773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5" name="Arc 27"/>
            <p:cNvSpPr>
              <a:spLocks/>
            </p:cNvSpPr>
            <p:nvPr/>
          </p:nvSpPr>
          <p:spPr bwMode="auto">
            <a:xfrm rot="16200000">
              <a:off x="2253911" y="2206659"/>
              <a:ext cx="791989" cy="16068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6" name="Arc 28"/>
            <p:cNvSpPr>
              <a:spLocks/>
            </p:cNvSpPr>
            <p:nvPr/>
          </p:nvSpPr>
          <p:spPr bwMode="auto">
            <a:xfrm rot="5400000" flipH="1">
              <a:off x="6001689" y="2206659"/>
              <a:ext cx="791989" cy="16068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7" name="Arc 29"/>
            <p:cNvSpPr>
              <a:spLocks/>
            </p:cNvSpPr>
            <p:nvPr/>
          </p:nvSpPr>
          <p:spPr bwMode="auto">
            <a:xfrm rot="10800000" flipH="1">
              <a:off x="5660669" y="4141929"/>
              <a:ext cx="1540425" cy="101773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8" name="Line 40"/>
            <p:cNvSpPr>
              <a:spLocks noChangeShapeType="1"/>
            </p:cNvSpPr>
            <p:nvPr/>
          </p:nvSpPr>
          <p:spPr bwMode="auto">
            <a:xfrm flipV="1">
              <a:off x="1371600" y="4873948"/>
              <a:ext cx="838200" cy="9934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09" name="Line 41"/>
            <p:cNvSpPr>
              <a:spLocks noChangeShapeType="1"/>
            </p:cNvSpPr>
            <p:nvPr/>
          </p:nvSpPr>
          <p:spPr bwMode="auto">
            <a:xfrm>
              <a:off x="1295398" y="1981200"/>
              <a:ext cx="1287371" cy="80249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11" name="Line 43"/>
            <p:cNvSpPr>
              <a:spLocks noChangeShapeType="1"/>
            </p:cNvSpPr>
            <p:nvPr/>
          </p:nvSpPr>
          <p:spPr bwMode="auto">
            <a:xfrm flipH="1">
              <a:off x="4419599" y="4267200"/>
              <a:ext cx="0" cy="83820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15" name="Line 47"/>
            <p:cNvSpPr>
              <a:spLocks noChangeShapeType="1"/>
            </p:cNvSpPr>
            <p:nvPr/>
          </p:nvSpPr>
          <p:spPr bwMode="auto">
            <a:xfrm flipH="1">
              <a:off x="7534558" y="2274830"/>
              <a:ext cx="334940" cy="3953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572" name="Text Box 4"/>
            <p:cNvSpPr txBox="1">
              <a:spLocks noChangeArrowheads="1"/>
            </p:cNvSpPr>
            <p:nvPr/>
          </p:nvSpPr>
          <p:spPr bwMode="auto">
            <a:xfrm>
              <a:off x="1096939" y="3600633"/>
              <a:ext cx="1338282" cy="288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Businesses</a:t>
              </a:r>
            </a:p>
          </p:txBody>
        </p:sp>
        <p:sp>
          <p:nvSpPr>
            <p:cNvPr id="109576" name="AutoShape 8"/>
            <p:cNvSpPr>
              <a:spLocks noChangeArrowheads="1"/>
            </p:cNvSpPr>
            <p:nvPr/>
          </p:nvSpPr>
          <p:spPr bwMode="auto">
            <a:xfrm>
              <a:off x="962668" y="3391098"/>
              <a:ext cx="1472552" cy="71840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3" name="Text Box 5"/>
            <p:cNvSpPr txBox="1">
              <a:spLocks noChangeArrowheads="1"/>
            </p:cNvSpPr>
            <p:nvPr/>
          </p:nvSpPr>
          <p:spPr bwMode="auto">
            <a:xfrm>
              <a:off x="6987146" y="3352800"/>
              <a:ext cx="1538950" cy="569387"/>
            </a:xfrm>
            <a:custGeom>
              <a:avLst/>
              <a:gdLst>
                <a:gd name="connsiteX0" fmla="*/ 0 w 1655763"/>
                <a:gd name="connsiteY0" fmla="*/ 86686 h 520105"/>
                <a:gd name="connsiteX1" fmla="*/ 25390 w 1655763"/>
                <a:gd name="connsiteY1" fmla="*/ 25390 h 520105"/>
                <a:gd name="connsiteX2" fmla="*/ 86686 w 1655763"/>
                <a:gd name="connsiteY2" fmla="*/ 0 h 520105"/>
                <a:gd name="connsiteX3" fmla="*/ 1569077 w 1655763"/>
                <a:gd name="connsiteY3" fmla="*/ 0 h 520105"/>
                <a:gd name="connsiteX4" fmla="*/ 1630373 w 1655763"/>
                <a:gd name="connsiteY4" fmla="*/ 25390 h 520105"/>
                <a:gd name="connsiteX5" fmla="*/ 1655763 w 1655763"/>
                <a:gd name="connsiteY5" fmla="*/ 86686 h 520105"/>
                <a:gd name="connsiteX6" fmla="*/ 1655763 w 1655763"/>
                <a:gd name="connsiteY6" fmla="*/ 433419 h 520105"/>
                <a:gd name="connsiteX7" fmla="*/ 1630373 w 1655763"/>
                <a:gd name="connsiteY7" fmla="*/ 494715 h 520105"/>
                <a:gd name="connsiteX8" fmla="*/ 1569077 w 1655763"/>
                <a:gd name="connsiteY8" fmla="*/ 520105 h 520105"/>
                <a:gd name="connsiteX9" fmla="*/ 86686 w 1655763"/>
                <a:gd name="connsiteY9" fmla="*/ 520105 h 520105"/>
                <a:gd name="connsiteX10" fmla="*/ 25390 w 1655763"/>
                <a:gd name="connsiteY10" fmla="*/ 494715 h 520105"/>
                <a:gd name="connsiteX11" fmla="*/ 0 w 1655763"/>
                <a:gd name="connsiteY11" fmla="*/ 433419 h 520105"/>
                <a:gd name="connsiteX12" fmla="*/ 0 w 1655763"/>
                <a:gd name="connsiteY12" fmla="*/ 86686 h 52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5763" h="520105">
                  <a:moveTo>
                    <a:pt x="0" y="86686"/>
                  </a:moveTo>
                  <a:cubicBezTo>
                    <a:pt x="0" y="63695"/>
                    <a:pt x="9133" y="41647"/>
                    <a:pt x="25390" y="25390"/>
                  </a:cubicBezTo>
                  <a:cubicBezTo>
                    <a:pt x="41647" y="9133"/>
                    <a:pt x="63696" y="0"/>
                    <a:pt x="86686" y="0"/>
                  </a:cubicBezTo>
                  <a:lnTo>
                    <a:pt x="1569077" y="0"/>
                  </a:lnTo>
                  <a:cubicBezTo>
                    <a:pt x="1592068" y="0"/>
                    <a:pt x="1614116" y="9133"/>
                    <a:pt x="1630373" y="25390"/>
                  </a:cubicBezTo>
                  <a:cubicBezTo>
                    <a:pt x="1646630" y="41647"/>
                    <a:pt x="1655763" y="63696"/>
                    <a:pt x="1655763" y="86686"/>
                  </a:cubicBezTo>
                  <a:lnTo>
                    <a:pt x="1655763" y="433419"/>
                  </a:lnTo>
                  <a:cubicBezTo>
                    <a:pt x="1655763" y="456410"/>
                    <a:pt x="1646630" y="478458"/>
                    <a:pt x="1630373" y="494715"/>
                  </a:cubicBezTo>
                  <a:cubicBezTo>
                    <a:pt x="1614116" y="510972"/>
                    <a:pt x="1592067" y="520105"/>
                    <a:pt x="1569077" y="520105"/>
                  </a:cubicBezTo>
                  <a:lnTo>
                    <a:pt x="86686" y="520105"/>
                  </a:lnTo>
                  <a:cubicBezTo>
                    <a:pt x="63695" y="520105"/>
                    <a:pt x="41647" y="510972"/>
                    <a:pt x="25390" y="494715"/>
                  </a:cubicBezTo>
                  <a:cubicBezTo>
                    <a:pt x="9133" y="478458"/>
                    <a:pt x="0" y="456409"/>
                    <a:pt x="0" y="433419"/>
                  </a:cubicBezTo>
                  <a:lnTo>
                    <a:pt x="0" y="86686"/>
                  </a:lnTo>
                  <a:close/>
                </a:path>
              </a:pathLst>
            </a:cu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400" dirty="0" smtClean="0"/>
            </a:p>
            <a:p>
              <a:pPr>
                <a:spcBef>
                  <a:spcPct val="50000"/>
                </a:spcBef>
              </a:pPr>
              <a:r>
                <a:rPr lang="en-US" dirty="0" smtClean="0"/>
                <a:t>Households</a:t>
              </a:r>
              <a:endParaRPr lang="en-US" dirty="0"/>
            </a:p>
          </p:txBody>
        </p:sp>
        <p:sp>
          <p:nvSpPr>
            <p:cNvPr id="109575" name="Text Box 7"/>
            <p:cNvSpPr txBox="1">
              <a:spLocks noChangeArrowheads="1"/>
            </p:cNvSpPr>
            <p:nvPr/>
          </p:nvSpPr>
          <p:spPr bwMode="auto">
            <a:xfrm>
              <a:off x="3572832" y="2277325"/>
              <a:ext cx="2008160" cy="288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Resource Market</a:t>
              </a:r>
            </a:p>
          </p:txBody>
        </p:sp>
        <p:sp>
          <p:nvSpPr>
            <p:cNvPr id="109574" name="Text Box 6"/>
            <p:cNvSpPr txBox="1">
              <a:spLocks noChangeArrowheads="1"/>
            </p:cNvSpPr>
            <p:nvPr/>
          </p:nvSpPr>
          <p:spPr bwMode="auto">
            <a:xfrm>
              <a:off x="3707103" y="5274490"/>
              <a:ext cx="1873889" cy="288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Product Market</a:t>
              </a:r>
            </a:p>
          </p:txBody>
        </p:sp>
        <p:sp>
          <p:nvSpPr>
            <p:cNvPr id="109579" name="AutoShape 11"/>
            <p:cNvSpPr>
              <a:spLocks noChangeArrowheads="1"/>
            </p:cNvSpPr>
            <p:nvPr/>
          </p:nvSpPr>
          <p:spPr bwMode="auto">
            <a:xfrm>
              <a:off x="3505200" y="5105400"/>
              <a:ext cx="2140954" cy="718402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4" name="Text Box 36"/>
            <p:cNvSpPr txBox="1">
              <a:spLocks noChangeArrowheads="1"/>
            </p:cNvSpPr>
            <p:nvPr/>
          </p:nvSpPr>
          <p:spPr bwMode="auto">
            <a:xfrm>
              <a:off x="381000" y="5715000"/>
              <a:ext cx="2057400" cy="408623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9900"/>
                  </a:solidFill>
                </a:rPr>
                <a:t>Expenditures</a:t>
              </a:r>
              <a:endParaRPr lang="en-US" b="1" dirty="0">
                <a:solidFill>
                  <a:srgbClr val="009900"/>
                </a:solidFill>
              </a:endParaRPr>
            </a:p>
          </p:txBody>
        </p:sp>
        <p:sp>
          <p:nvSpPr>
            <p:cNvPr id="109612" name="Text Box 44"/>
            <p:cNvSpPr txBox="1">
              <a:spLocks noChangeArrowheads="1"/>
            </p:cNvSpPr>
            <p:nvPr/>
          </p:nvSpPr>
          <p:spPr bwMode="auto">
            <a:xfrm>
              <a:off x="6553199" y="1371600"/>
              <a:ext cx="2275227" cy="953453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Resources</a:t>
              </a:r>
            </a:p>
            <a:p>
              <a:pPr algn="ctr"/>
              <a:r>
                <a:rPr lang="en-US" sz="1600" i="1" dirty="0"/>
                <a:t>Land, Labor, Capital, Entrepreneurship</a:t>
              </a:r>
            </a:p>
          </p:txBody>
        </p:sp>
        <p:sp>
          <p:nvSpPr>
            <p:cNvPr id="109627" name="Line 59"/>
            <p:cNvSpPr>
              <a:spLocks noChangeShapeType="1"/>
            </p:cNvSpPr>
            <p:nvPr/>
          </p:nvSpPr>
          <p:spPr bwMode="auto">
            <a:xfrm flipH="1" flipV="1">
              <a:off x="7543800" y="5181600"/>
              <a:ext cx="560771" cy="66758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578" name="AutoShape 10"/>
            <p:cNvSpPr>
              <a:spLocks noChangeArrowheads="1"/>
            </p:cNvSpPr>
            <p:nvPr/>
          </p:nvSpPr>
          <p:spPr bwMode="auto">
            <a:xfrm>
              <a:off x="3440037" y="2107702"/>
              <a:ext cx="2140955" cy="71840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AutoShape 8"/>
            <p:cNvSpPr>
              <a:spLocks noChangeArrowheads="1"/>
            </p:cNvSpPr>
            <p:nvPr/>
          </p:nvSpPr>
          <p:spPr bwMode="auto">
            <a:xfrm>
              <a:off x="6858000" y="3429000"/>
              <a:ext cx="1524000" cy="718402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Text Box 49"/>
            <p:cNvSpPr txBox="1">
              <a:spLocks noChangeArrowheads="1"/>
            </p:cNvSpPr>
            <p:nvPr/>
          </p:nvSpPr>
          <p:spPr bwMode="auto">
            <a:xfrm>
              <a:off x="7315200" y="5791200"/>
              <a:ext cx="1540425" cy="715089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Goods and Services</a:t>
              </a:r>
            </a:p>
          </p:txBody>
        </p:sp>
        <p:sp>
          <p:nvSpPr>
            <p:cNvPr id="33" name="Text Box 30"/>
            <p:cNvSpPr txBox="1">
              <a:spLocks noChangeArrowheads="1"/>
            </p:cNvSpPr>
            <p:nvPr/>
          </p:nvSpPr>
          <p:spPr bwMode="auto">
            <a:xfrm>
              <a:off x="304800" y="1437547"/>
              <a:ext cx="2667000" cy="648008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009900"/>
                  </a:solidFill>
                </a:rPr>
                <a:t>Resource Payments</a:t>
              </a:r>
            </a:p>
            <a:p>
              <a:pPr algn="ctr"/>
              <a:r>
                <a:rPr lang="en-US" sz="1600" i="1" dirty="0" smtClean="0">
                  <a:solidFill>
                    <a:srgbClr val="009900"/>
                  </a:solidFill>
                </a:rPr>
                <a:t>Rent, Wages, Interest, Profit</a:t>
              </a:r>
              <a:endParaRPr lang="en-US" sz="1600" i="1" dirty="0">
                <a:solidFill>
                  <a:srgbClr val="009900"/>
                </a:solidFill>
              </a:endParaRPr>
            </a:p>
          </p:txBody>
        </p:sp>
        <p:sp>
          <p:nvSpPr>
            <p:cNvPr id="34" name="AutoShape 8"/>
            <p:cNvSpPr>
              <a:spLocks noChangeArrowheads="1"/>
            </p:cNvSpPr>
            <p:nvPr/>
          </p:nvSpPr>
          <p:spPr bwMode="auto">
            <a:xfrm>
              <a:off x="3657600" y="3505200"/>
              <a:ext cx="1828800" cy="718403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886200" y="3657600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Government</a:t>
              </a:r>
              <a:endParaRPr lang="en-US" dirty="0"/>
            </a:p>
          </p:txBody>
        </p:sp>
        <p:sp>
          <p:nvSpPr>
            <p:cNvPr id="37" name="Line 43"/>
            <p:cNvSpPr>
              <a:spLocks noChangeShapeType="1"/>
            </p:cNvSpPr>
            <p:nvPr/>
          </p:nvSpPr>
          <p:spPr bwMode="auto">
            <a:xfrm flipH="1">
              <a:off x="4648200" y="2819400"/>
              <a:ext cx="0" cy="68580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43"/>
            <p:cNvSpPr>
              <a:spLocks noChangeShapeType="1"/>
            </p:cNvSpPr>
            <p:nvPr/>
          </p:nvSpPr>
          <p:spPr bwMode="auto">
            <a:xfrm flipH="1" flipV="1">
              <a:off x="4419600" y="2819400"/>
              <a:ext cx="2" cy="68580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43"/>
            <p:cNvSpPr>
              <a:spLocks noChangeShapeType="1"/>
            </p:cNvSpPr>
            <p:nvPr/>
          </p:nvSpPr>
          <p:spPr bwMode="auto">
            <a:xfrm flipV="1">
              <a:off x="5562600" y="3733800"/>
              <a:ext cx="121920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43"/>
            <p:cNvSpPr>
              <a:spLocks noChangeShapeType="1"/>
            </p:cNvSpPr>
            <p:nvPr/>
          </p:nvSpPr>
          <p:spPr bwMode="auto">
            <a:xfrm flipH="1">
              <a:off x="5486400" y="3886200"/>
              <a:ext cx="1295400" cy="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 flipH="1" flipV="1">
              <a:off x="2438399" y="3733800"/>
              <a:ext cx="1142999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43"/>
            <p:cNvSpPr>
              <a:spLocks noChangeShapeType="1"/>
            </p:cNvSpPr>
            <p:nvPr/>
          </p:nvSpPr>
          <p:spPr bwMode="auto">
            <a:xfrm>
              <a:off x="2438400" y="3886200"/>
              <a:ext cx="1219200" cy="0"/>
            </a:xfrm>
            <a:prstGeom prst="line">
              <a:avLst/>
            </a:prstGeom>
            <a:noFill/>
            <a:ln w="508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Text Box 36"/>
            <p:cNvSpPr txBox="1">
              <a:spLocks noChangeArrowheads="1"/>
            </p:cNvSpPr>
            <p:nvPr/>
          </p:nvSpPr>
          <p:spPr bwMode="auto">
            <a:xfrm>
              <a:off x="4038600" y="6172200"/>
              <a:ext cx="1219200" cy="408623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9900"/>
                  </a:solidFill>
                </a:rPr>
                <a:t>Taxes</a:t>
              </a:r>
              <a:endParaRPr lang="en-US" b="1" dirty="0">
                <a:solidFill>
                  <a:srgbClr val="009900"/>
                </a:solidFill>
              </a:endParaRPr>
            </a:p>
          </p:txBody>
        </p:sp>
        <p:sp>
          <p:nvSpPr>
            <p:cNvPr id="51" name="Text Box 49"/>
            <p:cNvSpPr txBox="1">
              <a:spLocks noChangeArrowheads="1"/>
            </p:cNvSpPr>
            <p:nvPr/>
          </p:nvSpPr>
          <p:spPr bwMode="auto">
            <a:xfrm>
              <a:off x="3810000" y="1524000"/>
              <a:ext cx="1540425" cy="408623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/>
                <a:t>Services</a:t>
              </a:r>
              <a:endParaRPr lang="en-US" b="1" dirty="0"/>
            </a:p>
          </p:txBody>
        </p:sp>
        <p:sp>
          <p:nvSpPr>
            <p:cNvPr id="53" name="Arc 26"/>
            <p:cNvSpPr>
              <a:spLocks/>
            </p:cNvSpPr>
            <p:nvPr/>
          </p:nvSpPr>
          <p:spPr bwMode="auto">
            <a:xfrm rot="10800000" flipH="1">
              <a:off x="5257800" y="3962400"/>
              <a:ext cx="1066800" cy="24384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Arc 26"/>
            <p:cNvSpPr>
              <a:spLocks/>
            </p:cNvSpPr>
            <p:nvPr/>
          </p:nvSpPr>
          <p:spPr bwMode="auto">
            <a:xfrm flipH="1">
              <a:off x="2895600" y="1676400"/>
              <a:ext cx="914400" cy="198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Arc 26"/>
            <p:cNvSpPr>
              <a:spLocks/>
            </p:cNvSpPr>
            <p:nvPr/>
          </p:nvSpPr>
          <p:spPr bwMode="auto">
            <a:xfrm>
              <a:off x="5334000" y="1676400"/>
              <a:ext cx="990600" cy="198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>
              <a:headEnd/>
              <a:tailEnd type="triangl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(8)  Economics. The student understands the circular-flow model of the economy. The student is expected to:</a:t>
            </a:r>
          </a:p>
          <a:p>
            <a:pPr>
              <a:buNone/>
            </a:pPr>
            <a:r>
              <a:rPr lang="en-US" dirty="0" smtClean="0"/>
              <a:t>	(A)  interpret the roles of resource owners and firms in a circular-flow model of the economy and provide real-world examples to illustrate elements of the model;</a:t>
            </a:r>
          </a:p>
          <a:p>
            <a:pPr>
              <a:buNone/>
            </a:pPr>
            <a:r>
              <a:rPr lang="en-US" dirty="0" smtClean="0"/>
              <a:t>	(B)  explain how government actions affect the circular-flow model; and</a:t>
            </a:r>
          </a:p>
          <a:p>
            <a:pPr>
              <a:buNone/>
            </a:pPr>
            <a:r>
              <a:rPr lang="en-US" dirty="0" smtClean="0"/>
              <a:t>	(C)  explain how the circular-flow model is affected by the rest of the world.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the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Factors of production</a:t>
            </a:r>
          </a:p>
          <a:p>
            <a:r>
              <a:rPr lang="en-US" dirty="0" smtClean="0"/>
              <a:t>Markets</a:t>
            </a:r>
          </a:p>
          <a:p>
            <a:r>
              <a:rPr lang="en-US" dirty="0" smtClean="0"/>
              <a:t>Firms </a:t>
            </a:r>
          </a:p>
          <a:p>
            <a:r>
              <a:rPr lang="en-US" dirty="0" smtClean="0"/>
              <a:t>Households</a:t>
            </a:r>
          </a:p>
          <a:p>
            <a:r>
              <a:rPr lang="en-US" dirty="0" smtClean="0"/>
              <a:t>Entrepreneurs</a:t>
            </a:r>
          </a:p>
          <a:p>
            <a:r>
              <a:rPr lang="en-US" dirty="0" smtClean="0"/>
              <a:t>Profit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Factors of Production</a:t>
            </a:r>
            <a:endParaRPr lang="en-US" dirty="0"/>
          </a:p>
        </p:txBody>
      </p:sp>
      <p:pic>
        <p:nvPicPr>
          <p:cNvPr id="93188" name="Picture 4" descr="lab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7763" y="2133600"/>
            <a:ext cx="2166937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9" name="Picture 5" descr="l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2351088"/>
            <a:ext cx="196056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0" name="Picture 6" descr="capit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0913" y="1484313"/>
            <a:ext cx="2376487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1" name="Picture 7" descr="entrepreneurship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00" y="3706813"/>
            <a:ext cx="2233613" cy="245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Simulation</a:t>
            </a: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Half of the group will be entrepreneurs</a:t>
            </a:r>
          </a:p>
          <a:p>
            <a:pPr lvl="1"/>
            <a:r>
              <a:rPr lang="en-US" dirty="0" smtClean="0"/>
              <a:t>Wear an “entrepreneur badge” that signifies your innate talent</a:t>
            </a:r>
          </a:p>
          <a:p>
            <a:pPr lvl="1"/>
            <a:r>
              <a:rPr lang="en-US" dirty="0" smtClean="0"/>
              <a:t>Envelope contains money that may be used to buy resources</a:t>
            </a:r>
          </a:p>
          <a:p>
            <a:pPr lvl="1"/>
            <a:r>
              <a:rPr lang="en-US" dirty="0" smtClean="0"/>
              <a:t>Sets of resources can be brought to the “factory” and traded for “</a:t>
            </a:r>
            <a:r>
              <a:rPr lang="en-US" dirty="0" err="1" smtClean="0"/>
              <a:t>econos</a:t>
            </a:r>
            <a:r>
              <a:rPr lang="en-US" dirty="0" smtClean="0"/>
              <a:t>,” which can be sold</a:t>
            </a:r>
          </a:p>
          <a:p>
            <a:r>
              <a:rPr lang="en-US" dirty="0" smtClean="0"/>
              <a:t>The goal of the entrepreneur is to make a profit!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Simulation</a:t>
            </a: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Half of the group will be households</a:t>
            </a:r>
          </a:p>
          <a:p>
            <a:pPr lvl="1"/>
            <a:r>
              <a:rPr lang="en-US" dirty="0" smtClean="0"/>
              <a:t>Each household possess a different combination of resources</a:t>
            </a:r>
          </a:p>
          <a:p>
            <a:pPr lvl="1"/>
            <a:r>
              <a:rPr lang="en-US" dirty="0" smtClean="0"/>
              <a:t>Households sell resources and derive income</a:t>
            </a:r>
          </a:p>
          <a:p>
            <a:pPr lvl="1"/>
            <a:r>
              <a:rPr lang="en-US" dirty="0" smtClean="0"/>
              <a:t>Income can be used to purchase goods and services, called “</a:t>
            </a:r>
            <a:r>
              <a:rPr lang="en-US" dirty="0" err="1" smtClean="0"/>
              <a:t>econos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Households seek to increase their standard of living by acquiring “</a:t>
            </a:r>
            <a:r>
              <a:rPr lang="en-US" dirty="0" err="1" smtClean="0"/>
              <a:t>econos</a:t>
            </a:r>
            <a:r>
              <a:rPr lang="en-US" dirty="0" smtClean="0"/>
              <a:t>”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Simulation – Debrief</a:t>
            </a: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Were you a buyer or a seller?</a:t>
            </a:r>
          </a:p>
          <a:p>
            <a:r>
              <a:rPr lang="en-US" smtClean="0"/>
              <a:t>What motivated you?</a:t>
            </a:r>
          </a:p>
          <a:p>
            <a:r>
              <a:rPr lang="en-US" smtClean="0"/>
              <a:t>How many different types of markets did you observe?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Flow</a:t>
            </a:r>
            <a:endParaRPr lang="en-US" dirty="0"/>
          </a:p>
        </p:txBody>
      </p:sp>
      <p:grpSp>
        <p:nvGrpSpPr>
          <p:cNvPr id="2" name="Group 40"/>
          <p:cNvGrpSpPr/>
          <p:nvPr/>
        </p:nvGrpSpPr>
        <p:grpSpPr>
          <a:xfrm>
            <a:off x="381000" y="1371600"/>
            <a:ext cx="8066426" cy="4827433"/>
            <a:chOff x="381000" y="263222"/>
            <a:chExt cx="8678703" cy="6144473"/>
          </a:xfrm>
        </p:grpSpPr>
        <p:sp>
          <p:nvSpPr>
            <p:cNvPr id="109590" name="Arc 22"/>
            <p:cNvSpPr>
              <a:spLocks/>
            </p:cNvSpPr>
            <p:nvPr/>
          </p:nvSpPr>
          <p:spPr bwMode="auto">
            <a:xfrm>
              <a:off x="5580063" y="1412875"/>
              <a:ext cx="2663825" cy="14398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1" name="Arc 23"/>
            <p:cNvSpPr>
              <a:spLocks/>
            </p:cNvSpPr>
            <p:nvPr/>
          </p:nvSpPr>
          <p:spPr bwMode="auto">
            <a:xfrm rot="-5400000">
              <a:off x="1331912" y="908051"/>
              <a:ext cx="1439863" cy="24495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2" name="Arc 24"/>
            <p:cNvSpPr>
              <a:spLocks/>
            </p:cNvSpPr>
            <p:nvPr/>
          </p:nvSpPr>
          <p:spPr bwMode="auto">
            <a:xfrm rot="-10800000">
              <a:off x="827088" y="3789363"/>
              <a:ext cx="2520950" cy="187166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3" name="Arc 25"/>
            <p:cNvSpPr>
              <a:spLocks/>
            </p:cNvSpPr>
            <p:nvPr/>
          </p:nvSpPr>
          <p:spPr bwMode="auto">
            <a:xfrm rot="5400000">
              <a:off x="6048376" y="3392487"/>
              <a:ext cx="1871662" cy="266541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4" name="Arc 26"/>
            <p:cNvSpPr>
              <a:spLocks/>
            </p:cNvSpPr>
            <p:nvPr/>
          </p:nvSpPr>
          <p:spPr bwMode="auto">
            <a:xfrm rot="-10800000">
              <a:off x="1403350" y="3789363"/>
              <a:ext cx="1944688" cy="12954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5" name="Arc 27"/>
            <p:cNvSpPr>
              <a:spLocks/>
            </p:cNvSpPr>
            <p:nvPr/>
          </p:nvSpPr>
          <p:spPr bwMode="auto">
            <a:xfrm rot="-5400000">
              <a:off x="1908175" y="1484313"/>
              <a:ext cx="1008063" cy="172878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6" name="Arc 28"/>
            <p:cNvSpPr>
              <a:spLocks/>
            </p:cNvSpPr>
            <p:nvPr/>
          </p:nvSpPr>
          <p:spPr bwMode="auto">
            <a:xfrm rot="5400000" flipH="1">
              <a:off x="5940425" y="1484313"/>
              <a:ext cx="1008063" cy="172878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7" name="Arc 29"/>
            <p:cNvSpPr>
              <a:spLocks/>
            </p:cNvSpPr>
            <p:nvPr/>
          </p:nvSpPr>
          <p:spPr bwMode="auto">
            <a:xfrm rot="10800000" flipH="1">
              <a:off x="5651500" y="3789363"/>
              <a:ext cx="1657350" cy="12954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8" name="Line 40"/>
            <p:cNvSpPr>
              <a:spLocks noChangeShapeType="1"/>
            </p:cNvSpPr>
            <p:nvPr/>
          </p:nvSpPr>
          <p:spPr bwMode="auto">
            <a:xfrm flipH="1">
              <a:off x="2051050" y="4437063"/>
              <a:ext cx="1008063" cy="2873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09" name="Line 41"/>
            <p:cNvSpPr>
              <a:spLocks noChangeShapeType="1"/>
            </p:cNvSpPr>
            <p:nvPr/>
          </p:nvSpPr>
          <p:spPr bwMode="auto">
            <a:xfrm flipH="1" flipV="1">
              <a:off x="2339975" y="2060575"/>
              <a:ext cx="1008063" cy="647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10" name="Line 42"/>
            <p:cNvSpPr>
              <a:spLocks noChangeShapeType="1"/>
            </p:cNvSpPr>
            <p:nvPr/>
          </p:nvSpPr>
          <p:spPr bwMode="auto">
            <a:xfrm flipV="1">
              <a:off x="5651500" y="2133600"/>
              <a:ext cx="1008063" cy="647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11" name="Line 43"/>
            <p:cNvSpPr>
              <a:spLocks noChangeShapeType="1"/>
            </p:cNvSpPr>
            <p:nvPr/>
          </p:nvSpPr>
          <p:spPr bwMode="auto">
            <a:xfrm>
              <a:off x="5795963" y="4365625"/>
              <a:ext cx="1081087" cy="2159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15" name="Line 47"/>
            <p:cNvSpPr>
              <a:spLocks noChangeShapeType="1"/>
            </p:cNvSpPr>
            <p:nvPr/>
          </p:nvSpPr>
          <p:spPr bwMode="auto">
            <a:xfrm flipH="1">
              <a:off x="7667625" y="1412875"/>
              <a:ext cx="360363" cy="5032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16" name="Arc 48"/>
            <p:cNvSpPr>
              <a:spLocks/>
            </p:cNvSpPr>
            <p:nvPr/>
          </p:nvSpPr>
          <p:spPr bwMode="auto">
            <a:xfrm rot="16200000">
              <a:off x="3886994" y="-1143794"/>
              <a:ext cx="698500" cy="480218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20" name="Line 52"/>
            <p:cNvSpPr>
              <a:spLocks noChangeShapeType="1"/>
            </p:cNvSpPr>
            <p:nvPr/>
          </p:nvSpPr>
          <p:spPr bwMode="auto">
            <a:xfrm flipV="1">
              <a:off x="971550" y="4724400"/>
              <a:ext cx="144463" cy="7921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576" name="AutoShape 8"/>
            <p:cNvSpPr>
              <a:spLocks noChangeArrowheads="1"/>
            </p:cNvSpPr>
            <p:nvPr/>
          </p:nvSpPr>
          <p:spPr bwMode="auto">
            <a:xfrm>
              <a:off x="381000" y="2881930"/>
              <a:ext cx="1584325" cy="914399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09578" name="AutoShape 10"/>
            <p:cNvSpPr>
              <a:spLocks noChangeArrowheads="1"/>
            </p:cNvSpPr>
            <p:nvPr/>
          </p:nvSpPr>
          <p:spPr bwMode="auto">
            <a:xfrm>
              <a:off x="3250437" y="1191617"/>
              <a:ext cx="2303463" cy="914399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9" name="AutoShape 11"/>
            <p:cNvSpPr>
              <a:spLocks noChangeArrowheads="1"/>
            </p:cNvSpPr>
            <p:nvPr/>
          </p:nvSpPr>
          <p:spPr bwMode="auto">
            <a:xfrm>
              <a:off x="3332421" y="5015693"/>
              <a:ext cx="2303462" cy="914399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8" name="Text Box 30"/>
            <p:cNvSpPr txBox="1">
              <a:spLocks noChangeArrowheads="1"/>
            </p:cNvSpPr>
            <p:nvPr/>
          </p:nvSpPr>
          <p:spPr bwMode="auto">
            <a:xfrm>
              <a:off x="3250437" y="2299995"/>
              <a:ext cx="2540173" cy="1256919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</a:rPr>
                <a:t>Resource Payments</a:t>
              </a:r>
            </a:p>
            <a:p>
              <a:pPr algn="ctr"/>
              <a:r>
                <a:rPr lang="en-US" sz="1600" i="1" dirty="0" smtClean="0">
                  <a:solidFill>
                    <a:schemeClr val="bg1"/>
                  </a:solidFill>
                </a:rPr>
                <a:t>Rent, Wages, Interest, Profit</a:t>
              </a:r>
              <a:endParaRPr lang="en-US" sz="1600" i="1" dirty="0">
                <a:solidFill>
                  <a:schemeClr val="bg1"/>
                </a:solidFill>
              </a:endParaRPr>
            </a:p>
          </p:txBody>
        </p:sp>
        <p:sp>
          <p:nvSpPr>
            <p:cNvPr id="109604" name="Text Box 36"/>
            <p:cNvSpPr txBox="1">
              <a:spLocks noChangeArrowheads="1"/>
            </p:cNvSpPr>
            <p:nvPr/>
          </p:nvSpPr>
          <p:spPr bwMode="auto">
            <a:xfrm>
              <a:off x="3044825" y="3948811"/>
              <a:ext cx="2735263" cy="910183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Household Expenditures</a:t>
              </a:r>
            </a:p>
            <a:p>
              <a:pPr algn="ctr"/>
              <a:r>
                <a:rPr lang="en-US" dirty="0">
                  <a:solidFill>
                    <a:schemeClr val="bg1"/>
                  </a:solidFill>
                </a:rPr>
                <a:t>Business Revenues</a:t>
              </a:r>
            </a:p>
          </p:txBody>
        </p:sp>
        <p:sp>
          <p:nvSpPr>
            <p:cNvPr id="109612" name="Text Box 44"/>
            <p:cNvSpPr txBox="1">
              <a:spLocks noChangeArrowheads="1"/>
            </p:cNvSpPr>
            <p:nvPr/>
          </p:nvSpPr>
          <p:spPr bwMode="auto">
            <a:xfrm>
              <a:off x="6611777" y="263222"/>
              <a:ext cx="2447926" cy="1213578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solidFill>
                    <a:schemeClr val="bg1"/>
                  </a:solidFill>
                </a:rPr>
                <a:t>Resources</a:t>
              </a:r>
            </a:p>
            <a:p>
              <a:pPr algn="ctr"/>
              <a:r>
                <a:rPr lang="en-US" sz="1600" i="1" dirty="0" smtClean="0">
                  <a:solidFill>
                    <a:schemeClr val="bg1"/>
                  </a:solidFill>
                </a:rPr>
                <a:t>Land, Labor, Capital, Entrepreneurship</a:t>
              </a:r>
              <a:endParaRPr lang="en-US" sz="1600" i="1" dirty="0">
                <a:solidFill>
                  <a:schemeClr val="bg1"/>
                </a:solidFill>
              </a:endParaRPr>
            </a:p>
          </p:txBody>
        </p:sp>
        <p:sp>
          <p:nvSpPr>
            <p:cNvPr id="109617" name="Text Box 49"/>
            <p:cNvSpPr txBox="1">
              <a:spLocks noChangeArrowheads="1"/>
            </p:cNvSpPr>
            <p:nvPr/>
          </p:nvSpPr>
          <p:spPr bwMode="auto">
            <a:xfrm>
              <a:off x="381000" y="5497512"/>
              <a:ext cx="1657350" cy="910183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>
                  <a:solidFill>
                    <a:schemeClr val="bg1"/>
                  </a:solidFill>
                </a:rPr>
                <a:t>Goods and Services</a:t>
              </a:r>
            </a:p>
          </p:txBody>
        </p:sp>
        <p:sp>
          <p:nvSpPr>
            <p:cNvPr id="109627" name="Line 59"/>
            <p:cNvSpPr>
              <a:spLocks noChangeShapeType="1"/>
            </p:cNvSpPr>
            <p:nvPr/>
          </p:nvSpPr>
          <p:spPr bwMode="auto">
            <a:xfrm flipH="1" flipV="1">
              <a:off x="7812088" y="4941888"/>
              <a:ext cx="431800" cy="5032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" name="AutoShape 8"/>
          <p:cNvSpPr>
            <a:spLocks noChangeArrowheads="1"/>
          </p:cNvSpPr>
          <p:nvPr/>
        </p:nvSpPr>
        <p:spPr bwMode="auto">
          <a:xfrm>
            <a:off x="6553200" y="3429000"/>
            <a:ext cx="1472552" cy="718402"/>
          </a:xfrm>
          <a:prstGeom prst="roundRect">
            <a:avLst>
              <a:gd name="adj" fmla="val 16667"/>
            </a:avLst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49"/>
          <p:cNvSpPr txBox="1">
            <a:spLocks noChangeArrowheads="1"/>
          </p:cNvSpPr>
          <p:nvPr/>
        </p:nvSpPr>
        <p:spPr bwMode="auto">
          <a:xfrm>
            <a:off x="6934200" y="5410200"/>
            <a:ext cx="1540425" cy="715089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bg1"/>
                </a:solidFill>
              </a:rPr>
              <a:t>Goods and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4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Circular Flow</a:t>
            </a:r>
            <a:endParaRPr lang="en-US" dirty="0"/>
          </a:p>
        </p:txBody>
      </p:sp>
      <p:grpSp>
        <p:nvGrpSpPr>
          <p:cNvPr id="2" name="Group 40"/>
          <p:cNvGrpSpPr/>
          <p:nvPr/>
        </p:nvGrpSpPr>
        <p:grpSpPr>
          <a:xfrm>
            <a:off x="381000" y="1371600"/>
            <a:ext cx="8066426" cy="4827433"/>
            <a:chOff x="381000" y="263222"/>
            <a:chExt cx="8678703" cy="6144473"/>
          </a:xfrm>
        </p:grpSpPr>
        <p:sp>
          <p:nvSpPr>
            <p:cNvPr id="109590" name="Arc 22"/>
            <p:cNvSpPr>
              <a:spLocks/>
            </p:cNvSpPr>
            <p:nvPr/>
          </p:nvSpPr>
          <p:spPr bwMode="auto">
            <a:xfrm>
              <a:off x="5580063" y="1412875"/>
              <a:ext cx="2663825" cy="143986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1" name="Arc 23"/>
            <p:cNvSpPr>
              <a:spLocks/>
            </p:cNvSpPr>
            <p:nvPr/>
          </p:nvSpPr>
          <p:spPr bwMode="auto">
            <a:xfrm rot="-5400000">
              <a:off x="1331912" y="908051"/>
              <a:ext cx="1439863" cy="24495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2" name="Arc 24"/>
            <p:cNvSpPr>
              <a:spLocks/>
            </p:cNvSpPr>
            <p:nvPr/>
          </p:nvSpPr>
          <p:spPr bwMode="auto">
            <a:xfrm rot="-10800000">
              <a:off x="827088" y="3789363"/>
              <a:ext cx="2520950" cy="187166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3" name="Arc 25"/>
            <p:cNvSpPr>
              <a:spLocks/>
            </p:cNvSpPr>
            <p:nvPr/>
          </p:nvSpPr>
          <p:spPr bwMode="auto">
            <a:xfrm rot="5400000">
              <a:off x="6048376" y="3392487"/>
              <a:ext cx="1871662" cy="266541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4" name="Arc 26"/>
            <p:cNvSpPr>
              <a:spLocks/>
            </p:cNvSpPr>
            <p:nvPr/>
          </p:nvSpPr>
          <p:spPr bwMode="auto">
            <a:xfrm rot="-10800000">
              <a:off x="1403350" y="3789363"/>
              <a:ext cx="1944688" cy="12954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5" name="Arc 27"/>
            <p:cNvSpPr>
              <a:spLocks/>
            </p:cNvSpPr>
            <p:nvPr/>
          </p:nvSpPr>
          <p:spPr bwMode="auto">
            <a:xfrm rot="-5400000">
              <a:off x="1908175" y="1484313"/>
              <a:ext cx="1008063" cy="172878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6" name="Arc 28"/>
            <p:cNvSpPr>
              <a:spLocks/>
            </p:cNvSpPr>
            <p:nvPr/>
          </p:nvSpPr>
          <p:spPr bwMode="auto">
            <a:xfrm rot="5400000" flipH="1">
              <a:off x="5940425" y="1484313"/>
              <a:ext cx="1008063" cy="172878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7" name="Arc 29"/>
            <p:cNvSpPr>
              <a:spLocks/>
            </p:cNvSpPr>
            <p:nvPr/>
          </p:nvSpPr>
          <p:spPr bwMode="auto">
            <a:xfrm rot="10800000" flipH="1">
              <a:off x="5651500" y="3789363"/>
              <a:ext cx="1657350" cy="12954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987"/>
                <a:gd name="T2" fmla="*/ 21597 w 21600"/>
                <a:gd name="T3" fmla="*/ 21987 h 21987"/>
                <a:gd name="T4" fmla="*/ 0 w 21600"/>
                <a:gd name="T5" fmla="*/ 21600 h 219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987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</a:path>
                <a:path w="21600" h="21987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1729"/>
                    <a:pt x="21598" y="21858"/>
                    <a:pt x="21596" y="21986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76200">
              <a:solidFill>
                <a:srgbClr val="008000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8" name="Line 40"/>
            <p:cNvSpPr>
              <a:spLocks noChangeShapeType="1"/>
            </p:cNvSpPr>
            <p:nvPr/>
          </p:nvSpPr>
          <p:spPr bwMode="auto">
            <a:xfrm flipH="1">
              <a:off x="2051050" y="4437063"/>
              <a:ext cx="1008063" cy="2873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09" name="Line 41"/>
            <p:cNvSpPr>
              <a:spLocks noChangeShapeType="1"/>
            </p:cNvSpPr>
            <p:nvPr/>
          </p:nvSpPr>
          <p:spPr bwMode="auto">
            <a:xfrm flipH="1" flipV="1">
              <a:off x="2339975" y="2060575"/>
              <a:ext cx="1008063" cy="647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10" name="Line 42"/>
            <p:cNvSpPr>
              <a:spLocks noChangeShapeType="1"/>
            </p:cNvSpPr>
            <p:nvPr/>
          </p:nvSpPr>
          <p:spPr bwMode="auto">
            <a:xfrm flipV="1">
              <a:off x="5651500" y="2133600"/>
              <a:ext cx="1008063" cy="6477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11" name="Line 43"/>
            <p:cNvSpPr>
              <a:spLocks noChangeShapeType="1"/>
            </p:cNvSpPr>
            <p:nvPr/>
          </p:nvSpPr>
          <p:spPr bwMode="auto">
            <a:xfrm>
              <a:off x="5795963" y="4365625"/>
              <a:ext cx="1081087" cy="2159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15" name="Line 47"/>
            <p:cNvSpPr>
              <a:spLocks noChangeShapeType="1"/>
            </p:cNvSpPr>
            <p:nvPr/>
          </p:nvSpPr>
          <p:spPr bwMode="auto">
            <a:xfrm flipH="1">
              <a:off x="7667625" y="1412875"/>
              <a:ext cx="360363" cy="50323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616" name="Arc 48"/>
            <p:cNvSpPr>
              <a:spLocks/>
            </p:cNvSpPr>
            <p:nvPr/>
          </p:nvSpPr>
          <p:spPr bwMode="auto">
            <a:xfrm rot="16200000">
              <a:off x="3886994" y="-1143794"/>
              <a:ext cx="698500" cy="480218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20" name="Line 52"/>
            <p:cNvSpPr>
              <a:spLocks noChangeShapeType="1"/>
            </p:cNvSpPr>
            <p:nvPr/>
          </p:nvSpPr>
          <p:spPr bwMode="auto">
            <a:xfrm flipV="1">
              <a:off x="971550" y="4724400"/>
              <a:ext cx="144463" cy="7921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9572" name="Text Box 4"/>
            <p:cNvSpPr txBox="1">
              <a:spLocks noChangeArrowheads="1"/>
            </p:cNvSpPr>
            <p:nvPr/>
          </p:nvSpPr>
          <p:spPr bwMode="auto">
            <a:xfrm>
              <a:off x="741363" y="3100388"/>
              <a:ext cx="1439863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Businesses</a:t>
              </a:r>
            </a:p>
          </p:txBody>
        </p:sp>
        <p:sp>
          <p:nvSpPr>
            <p:cNvPr id="109576" name="AutoShape 8"/>
            <p:cNvSpPr>
              <a:spLocks noChangeArrowheads="1"/>
            </p:cNvSpPr>
            <p:nvPr/>
          </p:nvSpPr>
          <p:spPr bwMode="auto">
            <a:xfrm>
              <a:off x="596900" y="2833688"/>
              <a:ext cx="1584325" cy="914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3" name="Text Box 5"/>
            <p:cNvSpPr txBox="1">
              <a:spLocks noChangeArrowheads="1"/>
            </p:cNvSpPr>
            <p:nvPr/>
          </p:nvSpPr>
          <p:spPr bwMode="auto">
            <a:xfrm>
              <a:off x="7078662" y="2784941"/>
              <a:ext cx="1655763" cy="724730"/>
            </a:xfrm>
            <a:custGeom>
              <a:avLst/>
              <a:gdLst>
                <a:gd name="connsiteX0" fmla="*/ 0 w 1655763"/>
                <a:gd name="connsiteY0" fmla="*/ 86686 h 520105"/>
                <a:gd name="connsiteX1" fmla="*/ 25390 w 1655763"/>
                <a:gd name="connsiteY1" fmla="*/ 25390 h 520105"/>
                <a:gd name="connsiteX2" fmla="*/ 86686 w 1655763"/>
                <a:gd name="connsiteY2" fmla="*/ 0 h 520105"/>
                <a:gd name="connsiteX3" fmla="*/ 1569077 w 1655763"/>
                <a:gd name="connsiteY3" fmla="*/ 0 h 520105"/>
                <a:gd name="connsiteX4" fmla="*/ 1630373 w 1655763"/>
                <a:gd name="connsiteY4" fmla="*/ 25390 h 520105"/>
                <a:gd name="connsiteX5" fmla="*/ 1655763 w 1655763"/>
                <a:gd name="connsiteY5" fmla="*/ 86686 h 520105"/>
                <a:gd name="connsiteX6" fmla="*/ 1655763 w 1655763"/>
                <a:gd name="connsiteY6" fmla="*/ 433419 h 520105"/>
                <a:gd name="connsiteX7" fmla="*/ 1630373 w 1655763"/>
                <a:gd name="connsiteY7" fmla="*/ 494715 h 520105"/>
                <a:gd name="connsiteX8" fmla="*/ 1569077 w 1655763"/>
                <a:gd name="connsiteY8" fmla="*/ 520105 h 520105"/>
                <a:gd name="connsiteX9" fmla="*/ 86686 w 1655763"/>
                <a:gd name="connsiteY9" fmla="*/ 520105 h 520105"/>
                <a:gd name="connsiteX10" fmla="*/ 25390 w 1655763"/>
                <a:gd name="connsiteY10" fmla="*/ 494715 h 520105"/>
                <a:gd name="connsiteX11" fmla="*/ 0 w 1655763"/>
                <a:gd name="connsiteY11" fmla="*/ 433419 h 520105"/>
                <a:gd name="connsiteX12" fmla="*/ 0 w 1655763"/>
                <a:gd name="connsiteY12" fmla="*/ 86686 h 5201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5763" h="520105">
                  <a:moveTo>
                    <a:pt x="0" y="86686"/>
                  </a:moveTo>
                  <a:cubicBezTo>
                    <a:pt x="0" y="63695"/>
                    <a:pt x="9133" y="41647"/>
                    <a:pt x="25390" y="25390"/>
                  </a:cubicBezTo>
                  <a:cubicBezTo>
                    <a:pt x="41647" y="9133"/>
                    <a:pt x="63696" y="0"/>
                    <a:pt x="86686" y="0"/>
                  </a:cubicBezTo>
                  <a:lnTo>
                    <a:pt x="1569077" y="0"/>
                  </a:lnTo>
                  <a:cubicBezTo>
                    <a:pt x="1592068" y="0"/>
                    <a:pt x="1614116" y="9133"/>
                    <a:pt x="1630373" y="25390"/>
                  </a:cubicBezTo>
                  <a:cubicBezTo>
                    <a:pt x="1646630" y="41647"/>
                    <a:pt x="1655763" y="63696"/>
                    <a:pt x="1655763" y="86686"/>
                  </a:cubicBezTo>
                  <a:lnTo>
                    <a:pt x="1655763" y="433419"/>
                  </a:lnTo>
                  <a:cubicBezTo>
                    <a:pt x="1655763" y="456410"/>
                    <a:pt x="1646630" y="478458"/>
                    <a:pt x="1630373" y="494715"/>
                  </a:cubicBezTo>
                  <a:cubicBezTo>
                    <a:pt x="1614116" y="510972"/>
                    <a:pt x="1592067" y="520105"/>
                    <a:pt x="1569077" y="520105"/>
                  </a:cubicBezTo>
                  <a:lnTo>
                    <a:pt x="86686" y="520105"/>
                  </a:lnTo>
                  <a:cubicBezTo>
                    <a:pt x="63695" y="520105"/>
                    <a:pt x="41647" y="510972"/>
                    <a:pt x="25390" y="494715"/>
                  </a:cubicBezTo>
                  <a:cubicBezTo>
                    <a:pt x="9133" y="478458"/>
                    <a:pt x="0" y="456409"/>
                    <a:pt x="0" y="433419"/>
                  </a:cubicBezTo>
                  <a:lnTo>
                    <a:pt x="0" y="86686"/>
                  </a:lnTo>
                  <a:close/>
                </a:path>
              </a:pathLst>
            </a:cu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 sz="400" dirty="0" smtClean="0"/>
            </a:p>
            <a:p>
              <a:pPr>
                <a:spcBef>
                  <a:spcPct val="50000"/>
                </a:spcBef>
              </a:pPr>
              <a:r>
                <a:rPr lang="en-US" dirty="0" smtClean="0"/>
                <a:t>Households</a:t>
              </a:r>
              <a:endParaRPr lang="en-US" dirty="0"/>
            </a:p>
          </p:txBody>
        </p:sp>
        <p:sp>
          <p:nvSpPr>
            <p:cNvPr id="109575" name="Text Box 7"/>
            <p:cNvSpPr txBox="1">
              <a:spLocks noChangeArrowheads="1"/>
            </p:cNvSpPr>
            <p:nvPr/>
          </p:nvSpPr>
          <p:spPr bwMode="auto">
            <a:xfrm>
              <a:off x="3405187" y="1416050"/>
              <a:ext cx="2160588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Resource Market</a:t>
              </a:r>
            </a:p>
          </p:txBody>
        </p:sp>
        <p:sp>
          <p:nvSpPr>
            <p:cNvPr id="109578" name="AutoShape 10"/>
            <p:cNvSpPr>
              <a:spLocks noChangeArrowheads="1"/>
            </p:cNvSpPr>
            <p:nvPr/>
          </p:nvSpPr>
          <p:spPr bwMode="auto">
            <a:xfrm>
              <a:off x="3262312" y="1200150"/>
              <a:ext cx="2303463" cy="914400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4" name="Text Box 6"/>
            <p:cNvSpPr txBox="1">
              <a:spLocks noChangeArrowheads="1"/>
            </p:cNvSpPr>
            <p:nvPr/>
          </p:nvSpPr>
          <p:spPr bwMode="auto">
            <a:xfrm>
              <a:off x="3549650" y="5230914"/>
              <a:ext cx="20161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/>
                <a:t>Product Market</a:t>
              </a:r>
            </a:p>
          </p:txBody>
        </p:sp>
        <p:sp>
          <p:nvSpPr>
            <p:cNvPr id="109579" name="AutoShape 11"/>
            <p:cNvSpPr>
              <a:spLocks noChangeArrowheads="1"/>
            </p:cNvSpPr>
            <p:nvPr/>
          </p:nvSpPr>
          <p:spPr bwMode="auto">
            <a:xfrm>
              <a:off x="3332421" y="5015692"/>
              <a:ext cx="2303462" cy="914399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alpha val="39999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8" name="Text Box 30"/>
            <p:cNvSpPr txBox="1">
              <a:spLocks noChangeArrowheads="1"/>
            </p:cNvSpPr>
            <p:nvPr/>
          </p:nvSpPr>
          <p:spPr bwMode="auto">
            <a:xfrm>
              <a:off x="3250437" y="2299995"/>
              <a:ext cx="2540173" cy="1256919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b="1" dirty="0">
                  <a:solidFill>
                    <a:srgbClr val="009900"/>
                  </a:solidFill>
                </a:rPr>
                <a:t>Resource Payments</a:t>
              </a:r>
            </a:p>
            <a:p>
              <a:pPr algn="ctr"/>
              <a:r>
                <a:rPr lang="en-US" sz="1600" i="1" dirty="0" smtClean="0">
                  <a:solidFill>
                    <a:srgbClr val="009900"/>
                  </a:solidFill>
                </a:rPr>
                <a:t>Rent, Wages, Interest, Profit</a:t>
              </a:r>
              <a:endParaRPr lang="en-US" sz="1600" i="1" dirty="0">
                <a:solidFill>
                  <a:srgbClr val="009900"/>
                </a:solidFill>
              </a:endParaRPr>
            </a:p>
          </p:txBody>
        </p:sp>
        <p:sp>
          <p:nvSpPr>
            <p:cNvPr id="109604" name="Text Box 36"/>
            <p:cNvSpPr txBox="1">
              <a:spLocks noChangeArrowheads="1"/>
            </p:cNvSpPr>
            <p:nvPr/>
          </p:nvSpPr>
          <p:spPr bwMode="auto">
            <a:xfrm>
              <a:off x="3044825" y="3948811"/>
              <a:ext cx="2735263" cy="910183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rgbClr val="009900"/>
                  </a:solidFill>
                </a:rPr>
                <a:t>Household Expenditures</a:t>
              </a:r>
            </a:p>
            <a:p>
              <a:pPr algn="ctr"/>
              <a:r>
                <a:rPr lang="en-US" dirty="0">
                  <a:solidFill>
                    <a:srgbClr val="009900"/>
                  </a:solidFill>
                </a:rPr>
                <a:t>Business Revenues</a:t>
              </a:r>
            </a:p>
          </p:txBody>
        </p:sp>
        <p:sp>
          <p:nvSpPr>
            <p:cNvPr id="109612" name="Text Box 44"/>
            <p:cNvSpPr txBox="1">
              <a:spLocks noChangeArrowheads="1"/>
            </p:cNvSpPr>
            <p:nvPr/>
          </p:nvSpPr>
          <p:spPr bwMode="auto">
            <a:xfrm>
              <a:off x="6611777" y="263222"/>
              <a:ext cx="2447926" cy="1213578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Resources</a:t>
              </a:r>
            </a:p>
            <a:p>
              <a:pPr algn="ctr"/>
              <a:r>
                <a:rPr lang="en-US" sz="1600" i="1" dirty="0"/>
                <a:t>Land, Labor, Capital, Entrepreneurship</a:t>
              </a:r>
            </a:p>
          </p:txBody>
        </p:sp>
        <p:sp>
          <p:nvSpPr>
            <p:cNvPr id="109617" name="Text Box 49"/>
            <p:cNvSpPr txBox="1">
              <a:spLocks noChangeArrowheads="1"/>
            </p:cNvSpPr>
            <p:nvPr/>
          </p:nvSpPr>
          <p:spPr bwMode="auto">
            <a:xfrm>
              <a:off x="381000" y="5497512"/>
              <a:ext cx="1657350" cy="910183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Goods and Services</a:t>
              </a:r>
            </a:p>
          </p:txBody>
        </p:sp>
        <p:sp>
          <p:nvSpPr>
            <p:cNvPr id="109627" name="Line 59"/>
            <p:cNvSpPr>
              <a:spLocks noChangeShapeType="1"/>
            </p:cNvSpPr>
            <p:nvPr/>
          </p:nvSpPr>
          <p:spPr bwMode="auto">
            <a:xfrm flipH="1" flipV="1">
              <a:off x="7812088" y="4941888"/>
              <a:ext cx="431800" cy="50323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" name="AutoShape 8"/>
          <p:cNvSpPr>
            <a:spLocks noChangeArrowheads="1"/>
          </p:cNvSpPr>
          <p:nvPr/>
        </p:nvSpPr>
        <p:spPr bwMode="auto">
          <a:xfrm>
            <a:off x="6553200" y="3429000"/>
            <a:ext cx="1472552" cy="718402"/>
          </a:xfrm>
          <a:prstGeom prst="roundRect">
            <a:avLst>
              <a:gd name="adj" fmla="val 16667"/>
            </a:avLst>
          </a:prstGeom>
          <a:solidFill>
            <a:schemeClr val="accent1">
              <a:alpha val="39999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49"/>
          <p:cNvSpPr txBox="1">
            <a:spLocks noChangeArrowheads="1"/>
          </p:cNvSpPr>
          <p:nvPr/>
        </p:nvSpPr>
        <p:spPr bwMode="auto">
          <a:xfrm>
            <a:off x="6934200" y="5410200"/>
            <a:ext cx="1540425" cy="715089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Goods and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305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Session 3 Circular Flow</vt:lpstr>
      <vt:lpstr>TEKS</vt:lpstr>
      <vt:lpstr>Teaching the Terms</vt:lpstr>
      <vt:lpstr>Factors of Production</vt:lpstr>
      <vt:lpstr>Simulation</vt:lpstr>
      <vt:lpstr>Simulation</vt:lpstr>
      <vt:lpstr>Simulation – Debrief</vt:lpstr>
      <vt:lpstr>Circular Flow</vt:lpstr>
      <vt:lpstr>Circular Flow</vt:lpstr>
      <vt:lpstr>PowerPoint Presentation</vt:lpstr>
      <vt:lpstr>PowerPoint Presentation</vt:lpstr>
      <vt:lpstr>Questions?</vt:lpstr>
    </vt:vector>
  </TitlesOfParts>
  <Company>Federal Reserve Bank of Dallas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Coplen</dc:creator>
  <cp:lastModifiedBy>Kiser, Sherry</cp:lastModifiedBy>
  <cp:revision>20</cp:revision>
  <dcterms:created xsi:type="dcterms:W3CDTF">2012-04-20T19:52:48Z</dcterms:created>
  <dcterms:modified xsi:type="dcterms:W3CDTF">2014-05-01T19:22:29Z</dcterms:modified>
</cp:coreProperties>
</file>