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0" r:id="rId2"/>
    <p:sldId id="261" r:id="rId3"/>
    <p:sldId id="283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4" r:id="rId17"/>
    <p:sldId id="275" r:id="rId18"/>
    <p:sldId id="276" r:id="rId19"/>
    <p:sldId id="278" r:id="rId20"/>
    <p:sldId id="277" r:id="rId21"/>
    <p:sldId id="279" r:id="rId22"/>
    <p:sldId id="280" r:id="rId23"/>
    <p:sldId id="281" r:id="rId24"/>
    <p:sldId id="282" r:id="rId2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37" autoAdjust="0"/>
  </p:normalViewPr>
  <p:slideViewPr>
    <p:cSldViewPr snapToGrid="0" snapToObjects="1">
      <p:cViewPr>
        <p:scale>
          <a:sx n="100" d="100"/>
          <a:sy n="100" d="100"/>
        </p:scale>
        <p:origin x="-1296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4"/>
    </p:cViewPr>
  </p:sorterViewPr>
  <p:notesViewPr>
    <p:cSldViewPr snapToGrid="0" snapToObjects="1">
      <p:cViewPr varScale="1">
        <p:scale>
          <a:sx n="69" d="100"/>
          <a:sy n="69" d="100"/>
        </p:scale>
        <p:origin x="-3306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Demand for ____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70976"/>
        <c:axId val="39481344"/>
      </c:lineChart>
      <c:catAx>
        <c:axId val="39470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Quantity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481344"/>
        <c:crosses val="autoZero"/>
        <c:auto val="1"/>
        <c:lblAlgn val="ctr"/>
        <c:lblOffset val="100"/>
        <c:noMultiLvlLbl val="0"/>
      </c:catAx>
      <c:valAx>
        <c:axId val="39481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Price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470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285165743171027E-2"/>
          <c:y val="3.083122862471498E-2"/>
          <c:w val="0.87839384660251063"/>
          <c:h val="0.728829643547685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535936"/>
        <c:axId val="42710528"/>
      </c:lineChart>
      <c:catAx>
        <c:axId val="42535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Quantity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2710528"/>
        <c:crosses val="autoZero"/>
        <c:auto val="1"/>
        <c:lblAlgn val="ctr"/>
        <c:lblOffset val="100"/>
        <c:noMultiLvlLbl val="0"/>
      </c:catAx>
      <c:valAx>
        <c:axId val="42710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Price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2535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Supply of ____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868736"/>
        <c:axId val="42870656"/>
      </c:lineChart>
      <c:catAx>
        <c:axId val="42868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Quantity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2870656"/>
        <c:crosses val="autoZero"/>
        <c:auto val="1"/>
        <c:lblAlgn val="ctr"/>
        <c:lblOffset val="100"/>
        <c:noMultiLvlLbl val="0"/>
      </c:catAx>
      <c:valAx>
        <c:axId val="42870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Price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2868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285165743171027E-2"/>
          <c:y val="4.2055359268292666E-2"/>
          <c:w val="0.87839384660251063"/>
          <c:h val="0.72882964354768565"/>
        </c:manualLayout>
      </c:layout>
      <c:lineChart>
        <c:grouping val="standard"/>
        <c:varyColors val="0"/>
        <c:ser>
          <c:idx val="0"/>
          <c:order val="0"/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smooth val="0"/>
        </c:ser>
        <c:ser>
          <c:idx val="1"/>
          <c:order val="1"/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70336"/>
        <c:axId val="46272512"/>
      </c:lineChart>
      <c:catAx>
        <c:axId val="46270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Quantity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6272512"/>
        <c:crosses val="autoZero"/>
        <c:auto val="1"/>
        <c:lblAlgn val="ctr"/>
        <c:lblOffset val="100"/>
        <c:noMultiLvlLbl val="0"/>
      </c:catAx>
      <c:valAx>
        <c:axId val="462725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Price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6270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4442500243027"/>
          <c:y val="3.083122862471498E-2"/>
          <c:w val="0.87839384660251063"/>
          <c:h val="0.728829643547685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marker>
            <c:spPr>
              <a:ln>
                <a:solidFill>
                  <a:schemeClr val="accent1"/>
                </a:solidFill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098688"/>
        <c:axId val="46101248"/>
      </c:lineChart>
      <c:catAx>
        <c:axId val="46098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Quantity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6101248"/>
        <c:crosses val="autoZero"/>
        <c:auto val="1"/>
        <c:lblAlgn val="ctr"/>
        <c:lblOffset val="100"/>
        <c:noMultiLvlLbl val="0"/>
      </c:catAx>
      <c:valAx>
        <c:axId val="46101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Price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6098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5EFC57-4CC5-4F6C-B19F-3CD7C6180619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77AC5B-DB4B-4909-A2BD-978753393581}">
      <dgm:prSet phldrT="[Text]"/>
      <dgm:spPr/>
      <dgm:t>
        <a:bodyPr/>
        <a:lstStyle/>
        <a:p>
          <a:r>
            <a:rPr lang="en-US" dirty="0" smtClean="0"/>
            <a:t>As the price rises,</a:t>
          </a:r>
          <a:endParaRPr lang="en-US" dirty="0"/>
        </a:p>
      </dgm:t>
    </dgm:pt>
    <dgm:pt modelId="{050926D8-1270-4022-895D-87F454260B6C}" type="parTrans" cxnId="{D3224390-71F1-457F-8A1A-13E405F7EFB8}">
      <dgm:prSet/>
      <dgm:spPr/>
      <dgm:t>
        <a:bodyPr/>
        <a:lstStyle/>
        <a:p>
          <a:endParaRPr lang="en-US"/>
        </a:p>
      </dgm:t>
    </dgm:pt>
    <dgm:pt modelId="{7DAB0986-82F0-4A97-AAD7-293CF269C737}" type="sibTrans" cxnId="{D3224390-71F1-457F-8A1A-13E405F7EFB8}">
      <dgm:prSet/>
      <dgm:spPr/>
      <dgm:t>
        <a:bodyPr/>
        <a:lstStyle/>
        <a:p>
          <a:endParaRPr lang="en-US"/>
        </a:p>
      </dgm:t>
    </dgm:pt>
    <dgm:pt modelId="{955FA8B2-4AD7-4841-8DCB-FE580F3397B6}">
      <dgm:prSet phldrT="[Text]"/>
      <dgm:spPr/>
      <dgm:t>
        <a:bodyPr/>
        <a:lstStyle/>
        <a:p>
          <a:r>
            <a:rPr lang="en-US" dirty="0" smtClean="0"/>
            <a:t>the quantity demand falls.</a:t>
          </a:r>
          <a:endParaRPr lang="en-US" dirty="0"/>
        </a:p>
      </dgm:t>
    </dgm:pt>
    <dgm:pt modelId="{B02A5FF8-B178-4F02-A354-59CEA312DE85}" type="parTrans" cxnId="{7EB917F9-0B88-4099-A02D-25677454FCAF}">
      <dgm:prSet/>
      <dgm:spPr/>
      <dgm:t>
        <a:bodyPr/>
        <a:lstStyle/>
        <a:p>
          <a:endParaRPr lang="en-US"/>
        </a:p>
      </dgm:t>
    </dgm:pt>
    <dgm:pt modelId="{5D222CC9-E1DD-40B9-9A16-43195C340128}" type="sibTrans" cxnId="{7EB917F9-0B88-4099-A02D-25677454FCAF}">
      <dgm:prSet/>
      <dgm:spPr/>
      <dgm:t>
        <a:bodyPr/>
        <a:lstStyle/>
        <a:p>
          <a:endParaRPr lang="en-US"/>
        </a:p>
      </dgm:t>
    </dgm:pt>
    <dgm:pt modelId="{CA3E0503-31B1-426A-8CFB-1F93A44C955E}" type="pres">
      <dgm:prSet presAssocID="{E65EFC57-4CC5-4F6C-B19F-3CD7C618061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D0C745-7B06-4F86-B2C9-2F0BF7052F98}" type="pres">
      <dgm:prSet presAssocID="{C977AC5B-DB4B-4909-A2BD-978753393581}" presName="upArrow" presStyleLbl="node1" presStyleIdx="0" presStyleCnt="2"/>
      <dgm:spPr/>
    </dgm:pt>
    <dgm:pt modelId="{B31730F8-51B3-40C9-A12F-36BE2ADA748D}" type="pres">
      <dgm:prSet presAssocID="{C977AC5B-DB4B-4909-A2BD-978753393581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3E09D-A061-4CF9-B419-29A3E213D457}" type="pres">
      <dgm:prSet presAssocID="{955FA8B2-4AD7-4841-8DCB-FE580F3397B6}" presName="downArrow" presStyleLbl="node1" presStyleIdx="1" presStyleCnt="2"/>
      <dgm:spPr/>
    </dgm:pt>
    <dgm:pt modelId="{BC965C0F-A11E-4FD2-8565-DE4856D8002B}" type="pres">
      <dgm:prSet presAssocID="{955FA8B2-4AD7-4841-8DCB-FE580F3397B6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618E60-5512-4157-A036-B0E9EFF188D4}" type="presOf" srcId="{E65EFC57-4CC5-4F6C-B19F-3CD7C6180619}" destId="{CA3E0503-31B1-426A-8CFB-1F93A44C955E}" srcOrd="0" destOrd="0" presId="urn:microsoft.com/office/officeart/2005/8/layout/arrow4"/>
    <dgm:cxn modelId="{7EB917F9-0B88-4099-A02D-25677454FCAF}" srcId="{E65EFC57-4CC5-4F6C-B19F-3CD7C6180619}" destId="{955FA8B2-4AD7-4841-8DCB-FE580F3397B6}" srcOrd="1" destOrd="0" parTransId="{B02A5FF8-B178-4F02-A354-59CEA312DE85}" sibTransId="{5D222CC9-E1DD-40B9-9A16-43195C340128}"/>
    <dgm:cxn modelId="{D3224390-71F1-457F-8A1A-13E405F7EFB8}" srcId="{E65EFC57-4CC5-4F6C-B19F-3CD7C6180619}" destId="{C977AC5B-DB4B-4909-A2BD-978753393581}" srcOrd="0" destOrd="0" parTransId="{050926D8-1270-4022-895D-87F454260B6C}" sibTransId="{7DAB0986-82F0-4A97-AAD7-293CF269C737}"/>
    <dgm:cxn modelId="{906E6BCF-D660-4180-AC41-086610EC6E7E}" type="presOf" srcId="{C977AC5B-DB4B-4909-A2BD-978753393581}" destId="{B31730F8-51B3-40C9-A12F-36BE2ADA748D}" srcOrd="0" destOrd="0" presId="urn:microsoft.com/office/officeart/2005/8/layout/arrow4"/>
    <dgm:cxn modelId="{F6C4FBB7-8CDA-415A-B2BB-D87ED03080D0}" type="presOf" srcId="{955FA8B2-4AD7-4841-8DCB-FE580F3397B6}" destId="{BC965C0F-A11E-4FD2-8565-DE4856D8002B}" srcOrd="0" destOrd="0" presId="urn:microsoft.com/office/officeart/2005/8/layout/arrow4"/>
    <dgm:cxn modelId="{D4CA294A-DF31-4148-BB1E-8C5C05193138}" type="presParOf" srcId="{CA3E0503-31B1-426A-8CFB-1F93A44C955E}" destId="{56D0C745-7B06-4F86-B2C9-2F0BF7052F98}" srcOrd="0" destOrd="0" presId="urn:microsoft.com/office/officeart/2005/8/layout/arrow4"/>
    <dgm:cxn modelId="{CF39A5CB-726C-472E-B98D-F12437B59721}" type="presParOf" srcId="{CA3E0503-31B1-426A-8CFB-1F93A44C955E}" destId="{B31730F8-51B3-40C9-A12F-36BE2ADA748D}" srcOrd="1" destOrd="0" presId="urn:microsoft.com/office/officeart/2005/8/layout/arrow4"/>
    <dgm:cxn modelId="{39227EB2-90DF-4249-97E7-870E6711028A}" type="presParOf" srcId="{CA3E0503-31B1-426A-8CFB-1F93A44C955E}" destId="{0CD3E09D-A061-4CF9-B419-29A3E213D457}" srcOrd="2" destOrd="0" presId="urn:microsoft.com/office/officeart/2005/8/layout/arrow4"/>
    <dgm:cxn modelId="{2FC4B291-7978-4783-8B50-9B4A6D82B422}" type="presParOf" srcId="{CA3E0503-31B1-426A-8CFB-1F93A44C955E}" destId="{BC965C0F-A11E-4FD2-8565-DE4856D8002B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5EFC57-4CC5-4F6C-B19F-3CD7C6180619}" type="doc">
      <dgm:prSet loTypeId="urn:microsoft.com/office/officeart/2005/8/layout/arrow4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77AC5B-DB4B-4909-A2BD-978753393581}">
      <dgm:prSet phldrT="[Text]"/>
      <dgm:spPr/>
      <dgm:t>
        <a:bodyPr/>
        <a:lstStyle/>
        <a:p>
          <a:r>
            <a:rPr lang="en-US" dirty="0" smtClean="0"/>
            <a:t>As the price rises,</a:t>
          </a:r>
          <a:endParaRPr lang="en-US" dirty="0"/>
        </a:p>
      </dgm:t>
    </dgm:pt>
    <dgm:pt modelId="{050926D8-1270-4022-895D-87F454260B6C}" type="parTrans" cxnId="{D3224390-71F1-457F-8A1A-13E405F7EFB8}">
      <dgm:prSet/>
      <dgm:spPr/>
      <dgm:t>
        <a:bodyPr/>
        <a:lstStyle/>
        <a:p>
          <a:endParaRPr lang="en-US"/>
        </a:p>
      </dgm:t>
    </dgm:pt>
    <dgm:pt modelId="{7DAB0986-82F0-4A97-AAD7-293CF269C737}" type="sibTrans" cxnId="{D3224390-71F1-457F-8A1A-13E405F7EFB8}">
      <dgm:prSet/>
      <dgm:spPr/>
      <dgm:t>
        <a:bodyPr/>
        <a:lstStyle/>
        <a:p>
          <a:endParaRPr lang="en-US"/>
        </a:p>
      </dgm:t>
    </dgm:pt>
    <dgm:pt modelId="{955FA8B2-4AD7-4841-8DCB-FE580F3397B6}">
      <dgm:prSet phldrT="[Text]"/>
      <dgm:spPr/>
      <dgm:t>
        <a:bodyPr/>
        <a:lstStyle/>
        <a:p>
          <a:r>
            <a:rPr lang="en-US" dirty="0" smtClean="0"/>
            <a:t>the quantity supplied rises.</a:t>
          </a:r>
          <a:endParaRPr lang="en-US" dirty="0"/>
        </a:p>
      </dgm:t>
    </dgm:pt>
    <dgm:pt modelId="{B02A5FF8-B178-4F02-A354-59CEA312DE85}" type="parTrans" cxnId="{7EB917F9-0B88-4099-A02D-25677454FCAF}">
      <dgm:prSet/>
      <dgm:spPr/>
      <dgm:t>
        <a:bodyPr/>
        <a:lstStyle/>
        <a:p>
          <a:endParaRPr lang="en-US"/>
        </a:p>
      </dgm:t>
    </dgm:pt>
    <dgm:pt modelId="{5D222CC9-E1DD-40B9-9A16-43195C340128}" type="sibTrans" cxnId="{7EB917F9-0B88-4099-A02D-25677454FCAF}">
      <dgm:prSet/>
      <dgm:spPr/>
      <dgm:t>
        <a:bodyPr/>
        <a:lstStyle/>
        <a:p>
          <a:endParaRPr lang="en-US"/>
        </a:p>
      </dgm:t>
    </dgm:pt>
    <dgm:pt modelId="{CA3E0503-31B1-426A-8CFB-1F93A44C955E}" type="pres">
      <dgm:prSet presAssocID="{E65EFC57-4CC5-4F6C-B19F-3CD7C618061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D0C745-7B06-4F86-B2C9-2F0BF7052F98}" type="pres">
      <dgm:prSet presAssocID="{C977AC5B-DB4B-4909-A2BD-978753393581}" presName="upArrow" presStyleLbl="node1" presStyleIdx="0" presStyleCnt="2" custLinFactNeighborX="-1149"/>
      <dgm:spPr/>
      <dgm:t>
        <a:bodyPr/>
        <a:lstStyle/>
        <a:p>
          <a:endParaRPr lang="en-US"/>
        </a:p>
      </dgm:t>
    </dgm:pt>
    <dgm:pt modelId="{B31730F8-51B3-40C9-A12F-36BE2ADA748D}" type="pres">
      <dgm:prSet presAssocID="{C977AC5B-DB4B-4909-A2BD-978753393581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3E09D-A061-4CF9-B419-29A3E213D457}" type="pres">
      <dgm:prSet presAssocID="{955FA8B2-4AD7-4841-8DCB-FE580F3397B6}" presName="downArrow" presStyleLbl="node1" presStyleIdx="1" presStyleCnt="2" custAng="10800000" custLinFactNeighborX="-2285" custLinFactNeighborY="-3288"/>
      <dgm:spPr/>
      <dgm:t>
        <a:bodyPr/>
        <a:lstStyle/>
        <a:p>
          <a:endParaRPr lang="en-US"/>
        </a:p>
      </dgm:t>
    </dgm:pt>
    <dgm:pt modelId="{BC965C0F-A11E-4FD2-8565-DE4856D8002B}" type="pres">
      <dgm:prSet presAssocID="{955FA8B2-4AD7-4841-8DCB-FE580F3397B6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30C86C-57D9-4AB4-829E-3A984A37A84D}" type="presOf" srcId="{C977AC5B-DB4B-4909-A2BD-978753393581}" destId="{B31730F8-51B3-40C9-A12F-36BE2ADA748D}" srcOrd="0" destOrd="0" presId="urn:microsoft.com/office/officeart/2005/8/layout/arrow4"/>
    <dgm:cxn modelId="{04047C99-EBED-4C5B-A97D-583D8764BB27}" type="presOf" srcId="{955FA8B2-4AD7-4841-8DCB-FE580F3397B6}" destId="{BC965C0F-A11E-4FD2-8565-DE4856D8002B}" srcOrd="0" destOrd="0" presId="urn:microsoft.com/office/officeart/2005/8/layout/arrow4"/>
    <dgm:cxn modelId="{F5E899C2-0B5F-4832-B732-841DCECD3AE9}" type="presOf" srcId="{E65EFC57-4CC5-4F6C-B19F-3CD7C6180619}" destId="{CA3E0503-31B1-426A-8CFB-1F93A44C955E}" srcOrd="0" destOrd="0" presId="urn:microsoft.com/office/officeart/2005/8/layout/arrow4"/>
    <dgm:cxn modelId="{7EB917F9-0B88-4099-A02D-25677454FCAF}" srcId="{E65EFC57-4CC5-4F6C-B19F-3CD7C6180619}" destId="{955FA8B2-4AD7-4841-8DCB-FE580F3397B6}" srcOrd="1" destOrd="0" parTransId="{B02A5FF8-B178-4F02-A354-59CEA312DE85}" sibTransId="{5D222CC9-E1DD-40B9-9A16-43195C340128}"/>
    <dgm:cxn modelId="{D3224390-71F1-457F-8A1A-13E405F7EFB8}" srcId="{E65EFC57-4CC5-4F6C-B19F-3CD7C6180619}" destId="{C977AC5B-DB4B-4909-A2BD-978753393581}" srcOrd="0" destOrd="0" parTransId="{050926D8-1270-4022-895D-87F454260B6C}" sibTransId="{7DAB0986-82F0-4A97-AAD7-293CF269C737}"/>
    <dgm:cxn modelId="{BF642A55-D482-4368-B1BA-6AB461D9F7C2}" type="presParOf" srcId="{CA3E0503-31B1-426A-8CFB-1F93A44C955E}" destId="{56D0C745-7B06-4F86-B2C9-2F0BF7052F98}" srcOrd="0" destOrd="0" presId="urn:microsoft.com/office/officeart/2005/8/layout/arrow4"/>
    <dgm:cxn modelId="{5CC6267F-556E-4815-8716-92347120599B}" type="presParOf" srcId="{CA3E0503-31B1-426A-8CFB-1F93A44C955E}" destId="{B31730F8-51B3-40C9-A12F-36BE2ADA748D}" srcOrd="1" destOrd="0" presId="urn:microsoft.com/office/officeart/2005/8/layout/arrow4"/>
    <dgm:cxn modelId="{8DAFC15D-5B48-4FC3-9A30-C6A9282AF092}" type="presParOf" srcId="{CA3E0503-31B1-426A-8CFB-1F93A44C955E}" destId="{0CD3E09D-A061-4CF9-B419-29A3E213D457}" srcOrd="2" destOrd="0" presId="urn:microsoft.com/office/officeart/2005/8/layout/arrow4"/>
    <dgm:cxn modelId="{3CDB9537-F904-44A9-A025-18CFD759A766}" type="presParOf" srcId="{CA3E0503-31B1-426A-8CFB-1F93A44C955E}" destId="{BC965C0F-A11E-4FD2-8565-DE4856D8002B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7D397D-F3C7-48E1-BDC8-179D6C96CB26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06394B-23BA-4A33-A482-984D08441C44}">
      <dgm:prSet phldrT="[Text]"/>
      <dgm:spPr/>
      <dgm:t>
        <a:bodyPr/>
        <a:lstStyle/>
        <a:p>
          <a:r>
            <a:rPr lang="en-US" dirty="0" smtClean="0"/>
            <a:t>Surplus</a:t>
          </a:r>
          <a:endParaRPr lang="en-US" dirty="0"/>
        </a:p>
      </dgm:t>
    </dgm:pt>
    <dgm:pt modelId="{929250F6-C81B-4161-9751-E2AEF3560D19}" type="parTrans" cxnId="{38AC3733-7242-45C8-8A6E-8196CAEF621A}">
      <dgm:prSet/>
      <dgm:spPr/>
      <dgm:t>
        <a:bodyPr/>
        <a:lstStyle/>
        <a:p>
          <a:endParaRPr lang="en-US"/>
        </a:p>
      </dgm:t>
    </dgm:pt>
    <dgm:pt modelId="{B6A1C0DD-DD1C-46A5-A165-E00B666FC085}" type="sibTrans" cxnId="{38AC3733-7242-45C8-8A6E-8196CAEF621A}">
      <dgm:prSet/>
      <dgm:spPr/>
      <dgm:t>
        <a:bodyPr/>
        <a:lstStyle/>
        <a:p>
          <a:endParaRPr lang="en-US"/>
        </a:p>
      </dgm:t>
    </dgm:pt>
    <dgm:pt modelId="{8DADDAAA-F6E5-4A1E-BDF8-F7804C1EFD75}">
      <dgm:prSet phldrT="[Text]"/>
      <dgm:spPr/>
      <dgm:t>
        <a:bodyPr/>
        <a:lstStyle/>
        <a:p>
          <a:r>
            <a:rPr lang="en-US" dirty="0" smtClean="0"/>
            <a:t>Equilibrium</a:t>
          </a:r>
          <a:endParaRPr lang="en-US" dirty="0"/>
        </a:p>
      </dgm:t>
    </dgm:pt>
    <dgm:pt modelId="{E018CC98-AA54-4BEE-904A-95AD38B52186}" type="parTrans" cxnId="{88C7431F-1411-4A9D-9116-D3167E7AE0F8}">
      <dgm:prSet/>
      <dgm:spPr/>
      <dgm:t>
        <a:bodyPr/>
        <a:lstStyle/>
        <a:p>
          <a:endParaRPr lang="en-US"/>
        </a:p>
      </dgm:t>
    </dgm:pt>
    <dgm:pt modelId="{C0D9A854-1694-42C3-9185-5A07EAA2D064}" type="sibTrans" cxnId="{88C7431F-1411-4A9D-9116-D3167E7AE0F8}">
      <dgm:prSet/>
      <dgm:spPr/>
      <dgm:t>
        <a:bodyPr/>
        <a:lstStyle/>
        <a:p>
          <a:endParaRPr lang="en-US"/>
        </a:p>
      </dgm:t>
    </dgm:pt>
    <dgm:pt modelId="{A60B0519-36B6-41C8-94C5-D2A051DEB913}">
      <dgm:prSet phldrT="[Text]"/>
      <dgm:spPr/>
      <dgm:t>
        <a:bodyPr/>
        <a:lstStyle/>
        <a:p>
          <a:r>
            <a:rPr lang="en-US" dirty="0" smtClean="0"/>
            <a:t>Quantity demanded is equal to quantity supplied		</a:t>
          </a:r>
          <a:r>
            <a:rPr lang="en-US" b="1" i="1" dirty="0" err="1" smtClean="0"/>
            <a:t>Q</a:t>
          </a:r>
          <a:r>
            <a:rPr lang="en-US" b="1" i="1" baseline="-25000" dirty="0" err="1" smtClean="0"/>
            <a:t>d</a:t>
          </a:r>
          <a:r>
            <a:rPr lang="en-US" b="1" dirty="0" smtClean="0"/>
            <a:t> = </a:t>
          </a:r>
          <a:r>
            <a:rPr lang="en-US" b="1" i="1" dirty="0" smtClean="0"/>
            <a:t>Q</a:t>
          </a:r>
          <a:r>
            <a:rPr lang="en-US" b="1" i="1" baseline="-25000" dirty="0" smtClean="0"/>
            <a:t>s</a:t>
          </a:r>
          <a:endParaRPr lang="en-US" dirty="0"/>
        </a:p>
      </dgm:t>
    </dgm:pt>
    <dgm:pt modelId="{72CDD1A1-A7F0-4571-85EA-652BDAA6EAB2}" type="parTrans" cxnId="{E8E1E447-1CE2-417B-B5E6-520A69F5979F}">
      <dgm:prSet/>
      <dgm:spPr/>
      <dgm:t>
        <a:bodyPr/>
        <a:lstStyle/>
        <a:p>
          <a:endParaRPr lang="en-US"/>
        </a:p>
      </dgm:t>
    </dgm:pt>
    <dgm:pt modelId="{8E7DE1B3-F4BF-4EFD-BA77-15A8D1FDBD9A}" type="sibTrans" cxnId="{E8E1E447-1CE2-417B-B5E6-520A69F5979F}">
      <dgm:prSet/>
      <dgm:spPr/>
      <dgm:t>
        <a:bodyPr/>
        <a:lstStyle/>
        <a:p>
          <a:endParaRPr lang="en-US"/>
        </a:p>
      </dgm:t>
    </dgm:pt>
    <dgm:pt modelId="{A3D15423-8C3B-4C0B-9785-5997F5F4B907}">
      <dgm:prSet phldrT="[Text]"/>
      <dgm:spPr/>
      <dgm:t>
        <a:bodyPr/>
        <a:lstStyle/>
        <a:p>
          <a:r>
            <a:rPr lang="en-US" dirty="0" smtClean="0"/>
            <a:t>Quantity demanded is less than quantity supplied		</a:t>
          </a:r>
          <a:r>
            <a:rPr lang="en-US" b="1" i="1" dirty="0" err="1" smtClean="0"/>
            <a:t>Q</a:t>
          </a:r>
          <a:r>
            <a:rPr lang="en-US" b="1" i="1" baseline="-25000" dirty="0" err="1" smtClean="0"/>
            <a:t>d</a:t>
          </a:r>
          <a:r>
            <a:rPr lang="en-US" b="1" dirty="0" smtClean="0"/>
            <a:t> &lt; </a:t>
          </a:r>
          <a:r>
            <a:rPr lang="en-US" b="1" i="1" dirty="0" smtClean="0"/>
            <a:t>Q</a:t>
          </a:r>
          <a:r>
            <a:rPr lang="en-US" b="1" i="1" baseline="-25000" dirty="0" smtClean="0"/>
            <a:t>s</a:t>
          </a:r>
          <a:endParaRPr lang="en-US" dirty="0"/>
        </a:p>
      </dgm:t>
    </dgm:pt>
    <dgm:pt modelId="{639FEC95-15FB-43FA-9074-2A83D6562948}" type="parTrans" cxnId="{394703E7-587F-44A7-A42A-E36A4CD8C0FF}">
      <dgm:prSet/>
      <dgm:spPr/>
      <dgm:t>
        <a:bodyPr/>
        <a:lstStyle/>
        <a:p>
          <a:endParaRPr lang="en-US"/>
        </a:p>
      </dgm:t>
    </dgm:pt>
    <dgm:pt modelId="{A057C7F5-0F23-4609-BA88-CDF91775E75B}" type="sibTrans" cxnId="{394703E7-587F-44A7-A42A-E36A4CD8C0FF}">
      <dgm:prSet/>
      <dgm:spPr/>
      <dgm:t>
        <a:bodyPr/>
        <a:lstStyle/>
        <a:p>
          <a:endParaRPr lang="en-US"/>
        </a:p>
      </dgm:t>
    </dgm:pt>
    <dgm:pt modelId="{DCC8D5E3-6C79-408D-9593-A9B137C0EDBA}">
      <dgm:prSet phldrT="[Text]"/>
      <dgm:spPr/>
      <dgm:t>
        <a:bodyPr/>
        <a:lstStyle/>
        <a:p>
          <a:r>
            <a:rPr lang="en-US" dirty="0" smtClean="0"/>
            <a:t>Shortage</a:t>
          </a:r>
          <a:endParaRPr lang="en-US" dirty="0"/>
        </a:p>
      </dgm:t>
    </dgm:pt>
    <dgm:pt modelId="{096B1F43-92AB-45FF-A732-4DAEECCF40D9}" type="parTrans" cxnId="{9126D982-994B-47A2-8E7D-CE363B6A964C}">
      <dgm:prSet/>
      <dgm:spPr/>
    </dgm:pt>
    <dgm:pt modelId="{1B9BC174-480E-419E-ABFD-6CF70A9AE538}" type="sibTrans" cxnId="{9126D982-994B-47A2-8E7D-CE363B6A964C}">
      <dgm:prSet/>
      <dgm:spPr/>
    </dgm:pt>
    <dgm:pt modelId="{D885D849-3DF7-4FA3-9F28-556EDF15E855}">
      <dgm:prSet phldrT="[Text]"/>
      <dgm:spPr/>
      <dgm:t>
        <a:bodyPr/>
        <a:lstStyle/>
        <a:p>
          <a:r>
            <a:rPr lang="en-US" dirty="0" smtClean="0"/>
            <a:t>Quantity demanded is greater than quantity supplied	</a:t>
          </a:r>
          <a:r>
            <a:rPr lang="en-US" b="1" i="1" dirty="0" err="1" smtClean="0"/>
            <a:t>Q</a:t>
          </a:r>
          <a:r>
            <a:rPr lang="en-US" b="1" i="1" baseline="-25000" dirty="0" err="1" smtClean="0"/>
            <a:t>d</a:t>
          </a:r>
          <a:r>
            <a:rPr lang="en-US" b="1" dirty="0" smtClean="0"/>
            <a:t> &gt; </a:t>
          </a:r>
          <a:r>
            <a:rPr lang="en-US" b="1" i="1" dirty="0" smtClean="0"/>
            <a:t>Q</a:t>
          </a:r>
          <a:r>
            <a:rPr lang="en-US" b="1" i="1" baseline="-25000" dirty="0" smtClean="0"/>
            <a:t>s</a:t>
          </a:r>
          <a:endParaRPr lang="en-US" b="1" dirty="0"/>
        </a:p>
      </dgm:t>
    </dgm:pt>
    <dgm:pt modelId="{894964FF-7E18-4DFE-9021-E632F6719865}" type="parTrans" cxnId="{D29BFFD7-BE7F-48C5-85CC-188468CD3E1C}">
      <dgm:prSet/>
      <dgm:spPr/>
      <dgm:t>
        <a:bodyPr/>
        <a:lstStyle/>
        <a:p>
          <a:endParaRPr lang="en-US"/>
        </a:p>
      </dgm:t>
    </dgm:pt>
    <dgm:pt modelId="{171638B8-56C3-4277-9E2A-91D5B5F8A054}" type="sibTrans" cxnId="{D29BFFD7-BE7F-48C5-85CC-188468CD3E1C}">
      <dgm:prSet/>
      <dgm:spPr/>
      <dgm:t>
        <a:bodyPr/>
        <a:lstStyle/>
        <a:p>
          <a:endParaRPr lang="en-US"/>
        </a:p>
      </dgm:t>
    </dgm:pt>
    <dgm:pt modelId="{6ED93626-78D9-4C10-9FB3-FAFCA7B20AAB}" type="pres">
      <dgm:prSet presAssocID="{A07D397D-F3C7-48E1-BDC8-179D6C96CB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BED34-7E66-4E7F-8A36-CF0593CCE4A0}" type="pres">
      <dgm:prSet presAssocID="{8206394B-23BA-4A33-A482-984D08441C44}" presName="linNode" presStyleCnt="0"/>
      <dgm:spPr/>
      <dgm:t>
        <a:bodyPr/>
        <a:lstStyle/>
        <a:p>
          <a:endParaRPr lang="en-US"/>
        </a:p>
      </dgm:t>
    </dgm:pt>
    <dgm:pt modelId="{7D456DAC-05E7-480E-9656-0054BAF4FDCE}" type="pres">
      <dgm:prSet presAssocID="{8206394B-23BA-4A33-A482-984D08441C4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105E45-FF74-4996-96AD-67EAA86D8682}" type="pres">
      <dgm:prSet presAssocID="{8206394B-23BA-4A33-A482-984D08441C4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76911-3F03-439B-B8F0-C7C3E363544A}" type="pres">
      <dgm:prSet presAssocID="{B6A1C0DD-DD1C-46A5-A165-E00B666FC085}" presName="sp" presStyleCnt="0"/>
      <dgm:spPr/>
      <dgm:t>
        <a:bodyPr/>
        <a:lstStyle/>
        <a:p>
          <a:endParaRPr lang="en-US"/>
        </a:p>
      </dgm:t>
    </dgm:pt>
    <dgm:pt modelId="{6A4AA36F-7C68-4927-AB96-CD709D1869EE}" type="pres">
      <dgm:prSet presAssocID="{8DADDAAA-F6E5-4A1E-BDF8-F7804C1EFD75}" presName="linNode" presStyleCnt="0"/>
      <dgm:spPr/>
      <dgm:t>
        <a:bodyPr/>
        <a:lstStyle/>
        <a:p>
          <a:endParaRPr lang="en-US"/>
        </a:p>
      </dgm:t>
    </dgm:pt>
    <dgm:pt modelId="{45A63776-6054-4BE0-9E45-35CA40566586}" type="pres">
      <dgm:prSet presAssocID="{8DADDAAA-F6E5-4A1E-BDF8-F7804C1EFD7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712D7D-E83E-44A9-ADA0-522F4ED84DFE}" type="pres">
      <dgm:prSet presAssocID="{8DADDAAA-F6E5-4A1E-BDF8-F7804C1EFD7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3D8F7-6EB1-4D49-A198-56861DB10D98}" type="pres">
      <dgm:prSet presAssocID="{C0D9A854-1694-42C3-9185-5A07EAA2D064}" presName="sp" presStyleCnt="0"/>
      <dgm:spPr/>
      <dgm:t>
        <a:bodyPr/>
        <a:lstStyle/>
        <a:p>
          <a:endParaRPr lang="en-US"/>
        </a:p>
      </dgm:t>
    </dgm:pt>
    <dgm:pt modelId="{0ABD1F2C-D496-4D3C-AAA1-5C55C94563C6}" type="pres">
      <dgm:prSet presAssocID="{DCC8D5E3-6C79-408D-9593-A9B137C0EDBA}" presName="linNode" presStyleCnt="0"/>
      <dgm:spPr/>
    </dgm:pt>
    <dgm:pt modelId="{1DD22206-730E-4AC9-88A1-D905D11D6AC0}" type="pres">
      <dgm:prSet presAssocID="{DCC8D5E3-6C79-408D-9593-A9B137C0EDB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AD436A-9892-4BEA-9570-81D8547BE005}" type="pres">
      <dgm:prSet presAssocID="{DCC8D5E3-6C79-408D-9593-A9B137C0EDB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7B466D-DC66-4401-9A57-910A6AE4BE03}" type="presOf" srcId="{A60B0519-36B6-41C8-94C5-D2A051DEB913}" destId="{C8712D7D-E83E-44A9-ADA0-522F4ED84DFE}" srcOrd="0" destOrd="0" presId="urn:microsoft.com/office/officeart/2005/8/layout/vList5"/>
    <dgm:cxn modelId="{1A3F9BE5-8226-4C02-BE08-4F65598F0F72}" type="presOf" srcId="{8206394B-23BA-4A33-A482-984D08441C44}" destId="{7D456DAC-05E7-480E-9656-0054BAF4FDCE}" srcOrd="0" destOrd="0" presId="urn:microsoft.com/office/officeart/2005/8/layout/vList5"/>
    <dgm:cxn modelId="{57B5839C-DD7C-49DE-937E-24BF7E0475C6}" type="presOf" srcId="{DCC8D5E3-6C79-408D-9593-A9B137C0EDBA}" destId="{1DD22206-730E-4AC9-88A1-D905D11D6AC0}" srcOrd="0" destOrd="0" presId="urn:microsoft.com/office/officeart/2005/8/layout/vList5"/>
    <dgm:cxn modelId="{38AC3733-7242-45C8-8A6E-8196CAEF621A}" srcId="{A07D397D-F3C7-48E1-BDC8-179D6C96CB26}" destId="{8206394B-23BA-4A33-A482-984D08441C44}" srcOrd="0" destOrd="0" parTransId="{929250F6-C81B-4161-9751-E2AEF3560D19}" sibTransId="{B6A1C0DD-DD1C-46A5-A165-E00B666FC085}"/>
    <dgm:cxn modelId="{394703E7-587F-44A7-A42A-E36A4CD8C0FF}" srcId="{8206394B-23BA-4A33-A482-984D08441C44}" destId="{A3D15423-8C3B-4C0B-9785-5997F5F4B907}" srcOrd="0" destOrd="0" parTransId="{639FEC95-15FB-43FA-9074-2A83D6562948}" sibTransId="{A057C7F5-0F23-4609-BA88-CDF91775E75B}"/>
    <dgm:cxn modelId="{8B0E1C8D-94ED-4F0F-856D-E53964256382}" type="presOf" srcId="{A3D15423-8C3B-4C0B-9785-5997F5F4B907}" destId="{86105E45-FF74-4996-96AD-67EAA86D8682}" srcOrd="0" destOrd="0" presId="urn:microsoft.com/office/officeart/2005/8/layout/vList5"/>
    <dgm:cxn modelId="{9126D982-994B-47A2-8E7D-CE363B6A964C}" srcId="{A07D397D-F3C7-48E1-BDC8-179D6C96CB26}" destId="{DCC8D5E3-6C79-408D-9593-A9B137C0EDBA}" srcOrd="2" destOrd="0" parTransId="{096B1F43-92AB-45FF-A732-4DAEECCF40D9}" sibTransId="{1B9BC174-480E-419E-ABFD-6CF70A9AE538}"/>
    <dgm:cxn modelId="{D29BFFD7-BE7F-48C5-85CC-188468CD3E1C}" srcId="{DCC8D5E3-6C79-408D-9593-A9B137C0EDBA}" destId="{D885D849-3DF7-4FA3-9F28-556EDF15E855}" srcOrd="0" destOrd="0" parTransId="{894964FF-7E18-4DFE-9021-E632F6719865}" sibTransId="{171638B8-56C3-4277-9E2A-91D5B5F8A054}"/>
    <dgm:cxn modelId="{E8E1E447-1CE2-417B-B5E6-520A69F5979F}" srcId="{8DADDAAA-F6E5-4A1E-BDF8-F7804C1EFD75}" destId="{A60B0519-36B6-41C8-94C5-D2A051DEB913}" srcOrd="0" destOrd="0" parTransId="{72CDD1A1-A7F0-4571-85EA-652BDAA6EAB2}" sibTransId="{8E7DE1B3-F4BF-4EFD-BA77-15A8D1FDBD9A}"/>
    <dgm:cxn modelId="{88C7431F-1411-4A9D-9116-D3167E7AE0F8}" srcId="{A07D397D-F3C7-48E1-BDC8-179D6C96CB26}" destId="{8DADDAAA-F6E5-4A1E-BDF8-F7804C1EFD75}" srcOrd="1" destOrd="0" parTransId="{E018CC98-AA54-4BEE-904A-95AD38B52186}" sibTransId="{C0D9A854-1694-42C3-9185-5A07EAA2D064}"/>
    <dgm:cxn modelId="{F55E32AC-3129-4194-A038-506053DD0DFE}" type="presOf" srcId="{D885D849-3DF7-4FA3-9F28-556EDF15E855}" destId="{1BAD436A-9892-4BEA-9570-81D8547BE005}" srcOrd="0" destOrd="0" presId="urn:microsoft.com/office/officeart/2005/8/layout/vList5"/>
    <dgm:cxn modelId="{27CF1BB0-E91B-47C7-8413-582A669C50C3}" type="presOf" srcId="{8DADDAAA-F6E5-4A1E-BDF8-F7804C1EFD75}" destId="{45A63776-6054-4BE0-9E45-35CA40566586}" srcOrd="0" destOrd="0" presId="urn:microsoft.com/office/officeart/2005/8/layout/vList5"/>
    <dgm:cxn modelId="{71D0E206-A217-470F-A304-E22A2A4FBC7B}" type="presOf" srcId="{A07D397D-F3C7-48E1-BDC8-179D6C96CB26}" destId="{6ED93626-78D9-4C10-9FB3-FAFCA7B20AAB}" srcOrd="0" destOrd="0" presId="urn:microsoft.com/office/officeart/2005/8/layout/vList5"/>
    <dgm:cxn modelId="{DC0D38CD-38E6-41C2-83C0-08CB18EF94D3}" type="presParOf" srcId="{6ED93626-78D9-4C10-9FB3-FAFCA7B20AAB}" destId="{986BED34-7E66-4E7F-8A36-CF0593CCE4A0}" srcOrd="0" destOrd="0" presId="urn:microsoft.com/office/officeart/2005/8/layout/vList5"/>
    <dgm:cxn modelId="{4AF3EF97-7015-4F1A-8021-577D8435DB4C}" type="presParOf" srcId="{986BED34-7E66-4E7F-8A36-CF0593CCE4A0}" destId="{7D456DAC-05E7-480E-9656-0054BAF4FDCE}" srcOrd="0" destOrd="0" presId="urn:microsoft.com/office/officeart/2005/8/layout/vList5"/>
    <dgm:cxn modelId="{A27D37AA-85B9-4155-811C-AD00B74D10D6}" type="presParOf" srcId="{986BED34-7E66-4E7F-8A36-CF0593CCE4A0}" destId="{86105E45-FF74-4996-96AD-67EAA86D8682}" srcOrd="1" destOrd="0" presId="urn:microsoft.com/office/officeart/2005/8/layout/vList5"/>
    <dgm:cxn modelId="{5ECE4628-6C34-4C3C-8BA5-EEA99E37032E}" type="presParOf" srcId="{6ED93626-78D9-4C10-9FB3-FAFCA7B20AAB}" destId="{FDD76911-3F03-439B-B8F0-C7C3E363544A}" srcOrd="1" destOrd="0" presId="urn:microsoft.com/office/officeart/2005/8/layout/vList5"/>
    <dgm:cxn modelId="{5DC73E8D-A5ED-471B-9EEC-208720FD7646}" type="presParOf" srcId="{6ED93626-78D9-4C10-9FB3-FAFCA7B20AAB}" destId="{6A4AA36F-7C68-4927-AB96-CD709D1869EE}" srcOrd="2" destOrd="0" presId="urn:microsoft.com/office/officeart/2005/8/layout/vList5"/>
    <dgm:cxn modelId="{39337335-670D-478F-BA55-CE820006D6F7}" type="presParOf" srcId="{6A4AA36F-7C68-4927-AB96-CD709D1869EE}" destId="{45A63776-6054-4BE0-9E45-35CA40566586}" srcOrd="0" destOrd="0" presId="urn:microsoft.com/office/officeart/2005/8/layout/vList5"/>
    <dgm:cxn modelId="{D86471FB-2153-4E4B-9039-A162591AA0E4}" type="presParOf" srcId="{6A4AA36F-7C68-4927-AB96-CD709D1869EE}" destId="{C8712D7D-E83E-44A9-ADA0-522F4ED84DFE}" srcOrd="1" destOrd="0" presId="urn:microsoft.com/office/officeart/2005/8/layout/vList5"/>
    <dgm:cxn modelId="{4D6AB42A-89AE-4F91-8AC1-476FF9061A1F}" type="presParOf" srcId="{6ED93626-78D9-4C10-9FB3-FAFCA7B20AAB}" destId="{0F93D8F7-6EB1-4D49-A198-56861DB10D98}" srcOrd="3" destOrd="0" presId="urn:microsoft.com/office/officeart/2005/8/layout/vList5"/>
    <dgm:cxn modelId="{03207BA5-7463-4604-8995-FFBA727006D9}" type="presParOf" srcId="{6ED93626-78D9-4C10-9FB3-FAFCA7B20AAB}" destId="{0ABD1F2C-D496-4D3C-AAA1-5C55C94563C6}" srcOrd="4" destOrd="0" presId="urn:microsoft.com/office/officeart/2005/8/layout/vList5"/>
    <dgm:cxn modelId="{9A482319-FD31-46E9-986E-9534D06623B0}" type="presParOf" srcId="{0ABD1F2C-D496-4D3C-AAA1-5C55C94563C6}" destId="{1DD22206-730E-4AC9-88A1-D905D11D6AC0}" srcOrd="0" destOrd="0" presId="urn:microsoft.com/office/officeart/2005/8/layout/vList5"/>
    <dgm:cxn modelId="{DAAC1D71-8A64-489F-8E66-8F733A9AFC1D}" type="presParOf" srcId="{0ABD1F2C-D496-4D3C-AAA1-5C55C94563C6}" destId="{1BAD436A-9892-4BEA-9570-81D8547BE0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0C745-7B06-4F86-B2C9-2F0BF7052F98}">
      <dsp:nvSpPr>
        <dsp:cNvPr id="0" name=""/>
        <dsp:cNvSpPr/>
      </dsp:nvSpPr>
      <dsp:spPr>
        <a:xfrm>
          <a:off x="38983" y="0"/>
          <a:ext cx="2663951" cy="199796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730F8-51B3-40C9-A12F-36BE2ADA748D}">
      <dsp:nvSpPr>
        <dsp:cNvPr id="0" name=""/>
        <dsp:cNvSpPr/>
      </dsp:nvSpPr>
      <dsp:spPr>
        <a:xfrm>
          <a:off x="2782854" y="0"/>
          <a:ext cx="4608576" cy="1997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0" rIns="391160" bIns="39116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As the price rises,</a:t>
          </a:r>
          <a:endParaRPr lang="en-US" sz="5500" kern="1200" dirty="0"/>
        </a:p>
      </dsp:txBody>
      <dsp:txXfrm>
        <a:off x="2782854" y="0"/>
        <a:ext cx="4608576" cy="1997964"/>
      </dsp:txXfrm>
    </dsp:sp>
    <dsp:sp modelId="{0CD3E09D-A061-4CF9-B419-29A3E213D457}">
      <dsp:nvSpPr>
        <dsp:cNvPr id="0" name=""/>
        <dsp:cNvSpPr/>
      </dsp:nvSpPr>
      <dsp:spPr>
        <a:xfrm>
          <a:off x="838169" y="2164461"/>
          <a:ext cx="2663951" cy="199796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65C0F-A11E-4FD2-8565-DE4856D8002B}">
      <dsp:nvSpPr>
        <dsp:cNvPr id="0" name=""/>
        <dsp:cNvSpPr/>
      </dsp:nvSpPr>
      <dsp:spPr>
        <a:xfrm>
          <a:off x="3582040" y="2164461"/>
          <a:ext cx="4608576" cy="1997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1160" tIns="0" rIns="391160" bIns="391160" numCol="1" spcCol="1270" anchor="ctr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/>
            <a:t>the quantity demand falls.</a:t>
          </a:r>
          <a:endParaRPr lang="en-US" sz="5500" kern="1200" dirty="0"/>
        </a:p>
      </dsp:txBody>
      <dsp:txXfrm>
        <a:off x="3582040" y="2164461"/>
        <a:ext cx="4608576" cy="1997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0.46528</cdr:x>
      <cdr:y>0.40407</cdr:y>
    </cdr:from>
    <cdr:to>
      <cdr:x>0.63021</cdr:x>
      <cdr:y>0.40442</cdr:y>
    </cdr:to>
    <cdr:cxnSp macro="">
      <cdr:nvCxnSpPr>
        <cdr:cNvPr id="2" name="Straight Arrow Connector 1"/>
        <cdr:cNvCxnSpPr/>
      </cdr:nvCxnSpPr>
      <cdr:spPr>
        <a:xfrm xmlns:a="http://schemas.openxmlformats.org/drawingml/2006/main">
          <a:off x="3829048" y="1828800"/>
          <a:ext cx="1357322" cy="158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ysClr val="windowText" lastClr="000000"/>
          </a:solidFill>
          <a:prstDash val="solid"/>
          <a:tailEnd type="arrow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0.82118</cdr:x>
      <cdr:y>0.05682</cdr:y>
    </cdr:from>
    <cdr:to>
      <cdr:x>0.97743</cdr:x>
      <cdr:y>0.15152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58006" y="257164"/>
          <a:ext cx="12858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b="1" dirty="0" smtClean="0"/>
            <a:t>Supply</a:t>
          </a:r>
          <a:endParaRPr lang="en-US" sz="1800" b="1" dirty="0"/>
        </a:p>
      </cdr:txBody>
    </cdr:sp>
  </cdr:relSizeAnchor>
  <cdr:relSizeAnchor xmlns:cdr="http://schemas.openxmlformats.org/drawingml/2006/chartDrawing">
    <cdr:from>
      <cdr:x>0.83854</cdr:x>
      <cdr:y>0.65661</cdr:y>
    </cdr:from>
    <cdr:to>
      <cdr:x>0.9948</cdr:x>
      <cdr:y>0.73553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00882" y="2971808"/>
          <a:ext cx="128588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800" b="1" dirty="0" smtClean="0"/>
            <a:t>Demand</a:t>
          </a:r>
          <a:endParaRPr lang="en-US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A1DB76-7516-456B-AFAE-C4D175B8B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0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AA8CEDA-8CAB-4A25-9D6F-CB62F7D21660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5FC9141-F606-4731-8206-215A331325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seller – monopoly</a:t>
            </a:r>
          </a:p>
          <a:p>
            <a:r>
              <a:rPr lang="en-US" dirty="0" smtClean="0"/>
              <a:t>One buyer – </a:t>
            </a:r>
            <a:r>
              <a:rPr lang="en-US" dirty="0" err="1" smtClean="0"/>
              <a:t>monopsony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C549-B39A-44D8-89E5-9D8585B49A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seller – monopoly</a:t>
            </a:r>
          </a:p>
          <a:p>
            <a:r>
              <a:rPr lang="en-US" dirty="0" smtClean="0"/>
              <a:t>One buyer – </a:t>
            </a:r>
            <a:r>
              <a:rPr lang="en-US" dirty="0" err="1" smtClean="0"/>
              <a:t>monopsony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C549-B39A-44D8-89E5-9D8585B49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C549-B39A-44D8-89E5-9D8585B49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5C549-B39A-44D8-89E5-9D8585B49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4</a:t>
            </a:r>
            <a:br>
              <a:rPr lang="en-US" dirty="0" smtClean="0"/>
            </a:br>
            <a:r>
              <a:rPr lang="en-US" dirty="0" smtClean="0"/>
              <a:t>Supply and Demand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Disclaimer: The views expressed are those of the presenters and do not necessarily reflect those of the Federal Reserve Bank of Dallas or the Federal Reserve System.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Shifting Demand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4071934" y="3357562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Supply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 of supply</a:t>
            </a:r>
          </a:p>
          <a:p>
            <a:r>
              <a:rPr lang="en-US" dirty="0" smtClean="0"/>
              <a:t>Quantity supplied</a:t>
            </a:r>
          </a:p>
          <a:p>
            <a:r>
              <a:rPr lang="en-US" dirty="0" smtClean="0"/>
              <a:t>Supply schedule</a:t>
            </a:r>
          </a:p>
          <a:p>
            <a:r>
              <a:rPr lang="en-US" dirty="0" smtClean="0"/>
              <a:t>Supply curve</a:t>
            </a:r>
          </a:p>
          <a:p>
            <a:r>
              <a:rPr lang="en-US" dirty="0" smtClean="0"/>
              <a:t>Determinants of supply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Law of Supply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06717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19300"/>
                <a:gridCol w="2019300"/>
              </a:tblGrid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Price</a:t>
                      </a:r>
                      <a:endParaRPr lang="en-US" sz="3200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Quantity</a:t>
                      </a:r>
                      <a:endParaRPr lang="en-US" sz="3200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$5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$4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$3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$2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$1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Determinants of Supply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prices</a:t>
            </a:r>
          </a:p>
          <a:p>
            <a:r>
              <a:rPr lang="en-US" smtClean="0"/>
              <a:t>Technology</a:t>
            </a:r>
          </a:p>
          <a:p>
            <a:r>
              <a:rPr lang="en-US" smtClean="0"/>
              <a:t>Expectations</a:t>
            </a:r>
          </a:p>
          <a:p>
            <a:r>
              <a:rPr lang="en-US" smtClean="0"/>
              <a:t>Number of sellers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Shifting Supply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Equilibrium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67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43200"/>
                <a:gridCol w="2743200"/>
                <a:gridCol w="2743200"/>
              </a:tblGrid>
              <a:tr h="98345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Price</a:t>
                      </a:r>
                      <a:endParaRPr lang="en-US" sz="3200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Quantity Demanded</a:t>
                      </a:r>
                      <a:endParaRPr lang="en-US" sz="3200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Quantity</a:t>
                      </a:r>
                      <a:r>
                        <a:rPr lang="en-US" sz="3200" baseline="0" dirty="0" smtClean="0"/>
                        <a:t> Supplied</a:t>
                      </a:r>
                      <a:endParaRPr lang="en-US" sz="3200" dirty="0"/>
                    </a:p>
                  </a:txBody>
                  <a:tcPr marL="91441" marR="91441" anchor="ctr"/>
                </a:tc>
              </a:tr>
              <a:tr h="5900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$5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5900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$4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5900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$3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5900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$2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40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</a:t>
                      </a:r>
                      <a:endParaRPr lang="en-US" sz="3600" b="1" dirty="0"/>
                    </a:p>
                  </a:txBody>
                  <a:tcPr marL="91441" marR="91441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0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$1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50</a:t>
                      </a:r>
                      <a:endParaRPr lang="en-US" sz="3600" b="1" dirty="0"/>
                    </a:p>
                  </a:txBody>
                  <a:tcPr marL="91441" marR="91441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</a:t>
                      </a:r>
                      <a:endParaRPr lang="en-US" sz="3600" b="1" dirty="0"/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Equilibrium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Equilibrium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9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Practice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the graph.</a:t>
            </a:r>
          </a:p>
          <a:p>
            <a:r>
              <a:rPr lang="en-US" dirty="0" smtClean="0"/>
              <a:t>Which curve is shifting because of the changing market conditions? Supply? Demand? Both?</a:t>
            </a:r>
          </a:p>
          <a:p>
            <a:r>
              <a:rPr lang="en-US" dirty="0" smtClean="0"/>
              <a:t>Which direction is the shift?</a:t>
            </a:r>
          </a:p>
          <a:p>
            <a:r>
              <a:rPr lang="en-US" dirty="0" smtClean="0"/>
              <a:t>Draw the shift.</a:t>
            </a:r>
          </a:p>
          <a:p>
            <a:r>
              <a:rPr lang="en-US" dirty="0" smtClean="0"/>
              <a:t>What is the impact on price and quantity?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(2)  Economics. The student understands the interaction of supply, demand, and price. The student is expected to:</a:t>
            </a:r>
          </a:p>
          <a:p>
            <a:pPr lvl="1">
              <a:buNone/>
            </a:pPr>
            <a:r>
              <a:rPr lang="en-US" dirty="0" smtClean="0"/>
              <a:t>	(</a:t>
            </a:r>
            <a:r>
              <a:rPr lang="en-US" dirty="0"/>
              <a:t>A)  understand the effect of changes in price on the quantity demanded and quantity supplied;</a:t>
            </a:r>
          </a:p>
          <a:p>
            <a:pPr lvl="1">
              <a:buNone/>
            </a:pPr>
            <a:r>
              <a:rPr lang="en-US" dirty="0" smtClean="0"/>
              <a:t>	(</a:t>
            </a:r>
            <a:r>
              <a:rPr lang="en-US" dirty="0"/>
              <a:t>B)  identify the non-price determinants that create changes in supply and demand, which result in a new equilibrium price; and</a:t>
            </a:r>
          </a:p>
          <a:p>
            <a:pPr lvl="1">
              <a:buNone/>
            </a:pPr>
            <a:r>
              <a:rPr lang="en-US" dirty="0" smtClean="0"/>
              <a:t>	(</a:t>
            </a:r>
            <a:r>
              <a:rPr lang="en-US" dirty="0"/>
              <a:t>C)  interpret a supply-and-demand graph using supply-and-demand schedules.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Price Controls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Ceiling</a:t>
            </a:r>
          </a:p>
          <a:p>
            <a:pPr lvl="1"/>
            <a:r>
              <a:rPr lang="en-US" dirty="0" smtClean="0"/>
              <a:t>If price is fixed </a:t>
            </a:r>
            <a:r>
              <a:rPr lang="en-US" b="1" i="1" dirty="0" smtClean="0"/>
              <a:t>BELOW</a:t>
            </a:r>
            <a:r>
              <a:rPr lang="en-US" dirty="0" smtClean="0"/>
              <a:t> the market clearing price</a:t>
            </a:r>
          </a:p>
          <a:p>
            <a:pPr lvl="1"/>
            <a:r>
              <a:rPr lang="en-US" dirty="0" smtClean="0"/>
              <a:t>Creates a shortage because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d</a:t>
            </a:r>
            <a:r>
              <a:rPr lang="en-US" dirty="0" smtClean="0"/>
              <a:t> &gt; </a:t>
            </a:r>
            <a:r>
              <a:rPr lang="en-US" i="1" dirty="0" smtClean="0"/>
              <a:t>Q</a:t>
            </a:r>
            <a:r>
              <a:rPr lang="en-US" i="1" baseline="-25000" dirty="0" smtClean="0"/>
              <a:t>s</a:t>
            </a:r>
          </a:p>
          <a:p>
            <a:pPr lvl="2"/>
            <a:r>
              <a:rPr lang="en-US" dirty="0" smtClean="0"/>
              <a:t>Rent controls</a:t>
            </a:r>
          </a:p>
          <a:p>
            <a:r>
              <a:rPr lang="en-US" dirty="0" smtClean="0"/>
              <a:t>Price Floor</a:t>
            </a:r>
          </a:p>
          <a:p>
            <a:pPr lvl="1"/>
            <a:r>
              <a:rPr lang="en-US" dirty="0" smtClean="0"/>
              <a:t>If price is fixed </a:t>
            </a:r>
            <a:r>
              <a:rPr lang="en-US" b="1" i="1" dirty="0" smtClean="0"/>
              <a:t>ABOVE</a:t>
            </a:r>
            <a:r>
              <a:rPr lang="en-US" dirty="0" smtClean="0"/>
              <a:t> the market clearing price</a:t>
            </a:r>
          </a:p>
          <a:p>
            <a:pPr lvl="1"/>
            <a:r>
              <a:rPr lang="en-US" dirty="0" smtClean="0"/>
              <a:t>Creates a surplus because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d</a:t>
            </a:r>
            <a:r>
              <a:rPr lang="en-US" dirty="0" smtClean="0"/>
              <a:t> &lt; </a:t>
            </a:r>
            <a:r>
              <a:rPr lang="en-US" i="1" dirty="0" smtClean="0"/>
              <a:t>Q</a:t>
            </a:r>
            <a:r>
              <a:rPr lang="en-US" i="1" baseline="-25000" dirty="0" smtClean="0"/>
              <a:t>s</a:t>
            </a:r>
          </a:p>
          <a:p>
            <a:pPr lvl="2"/>
            <a:r>
              <a:rPr lang="en-US" dirty="0" smtClean="0"/>
              <a:t>Minimum wage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Price Elasticity of Demand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Measures the responsiveness of quantity demanded to a change in price</a:t>
            </a:r>
          </a:p>
          <a:p>
            <a:r>
              <a:rPr lang="en-US" smtClean="0"/>
              <a:t>Determinants</a:t>
            </a:r>
          </a:p>
          <a:p>
            <a:pPr lvl="1"/>
            <a:r>
              <a:rPr lang="en-US" smtClean="0"/>
              <a:t>Availability of close substitutes</a:t>
            </a:r>
          </a:p>
          <a:p>
            <a:pPr lvl="1"/>
            <a:r>
              <a:rPr lang="en-US" smtClean="0"/>
              <a:t>Necessities versus luxuries</a:t>
            </a:r>
          </a:p>
          <a:p>
            <a:pPr lvl="1"/>
            <a:r>
              <a:rPr lang="en-US" smtClean="0"/>
              <a:t>Definition of the market (food vs. ice cream vs. chocolate ice cream)</a:t>
            </a:r>
          </a:p>
          <a:p>
            <a:pPr lvl="1"/>
            <a:r>
              <a:rPr lang="en-US" smtClean="0"/>
              <a:t>Time horizon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Price Elasticity and Total Revenue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demand for a good is elastic, price increases lead to lower total revenue</a:t>
            </a:r>
          </a:p>
          <a:p>
            <a:r>
              <a:rPr lang="en-US" smtClean="0"/>
              <a:t>If demand for a good is inelastic, price increases lead to higher total revenue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Elasticity of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the responsiveness of quantity supplied to a change in price</a:t>
            </a:r>
          </a:p>
          <a:p>
            <a:r>
              <a:rPr lang="en-US" dirty="0" smtClean="0"/>
              <a:t>Determinants</a:t>
            </a:r>
          </a:p>
          <a:p>
            <a:pPr lvl="1"/>
            <a:r>
              <a:rPr lang="en-US" dirty="0" smtClean="0"/>
              <a:t>Availability of inputs 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</a:t>
            </a:r>
          </a:p>
          <a:p>
            <a:r>
              <a:rPr lang="en-US" dirty="0" smtClean="0"/>
              <a:t>Demand</a:t>
            </a:r>
          </a:p>
          <a:p>
            <a:r>
              <a:rPr lang="en-US" dirty="0" smtClean="0"/>
              <a:t>Supply</a:t>
            </a:r>
          </a:p>
          <a:p>
            <a:r>
              <a:rPr lang="en-US" dirty="0" smtClean="0"/>
              <a:t>Determinants</a:t>
            </a:r>
          </a:p>
          <a:p>
            <a:r>
              <a:rPr lang="en-US" dirty="0" smtClean="0"/>
              <a:t>Surplus</a:t>
            </a:r>
          </a:p>
          <a:p>
            <a:r>
              <a:rPr lang="en-US" dirty="0" smtClean="0"/>
              <a:t>Shortage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market facilitates the interaction of a buyer and a seller as they complete a transaction</a:t>
            </a:r>
          </a:p>
          <a:p>
            <a:endParaRPr lang="en-US" dirty="0" smtClean="0"/>
          </a:p>
          <a:p>
            <a:r>
              <a:rPr lang="en-US" sz="4400" b="1" dirty="0" smtClean="0"/>
              <a:t>Buyers</a:t>
            </a:r>
            <a:r>
              <a:rPr lang="en-US" sz="4400" dirty="0" smtClean="0"/>
              <a:t>, as a group, determine the </a:t>
            </a:r>
            <a:r>
              <a:rPr lang="en-US" sz="4400" b="1" dirty="0" smtClean="0"/>
              <a:t>demand</a:t>
            </a:r>
          </a:p>
          <a:p>
            <a:r>
              <a:rPr lang="en-US" sz="4400" b="1" dirty="0" smtClean="0"/>
              <a:t>Sellers</a:t>
            </a:r>
            <a:r>
              <a:rPr lang="en-US" sz="4400" dirty="0" smtClean="0"/>
              <a:t>, as a group, determine the </a:t>
            </a:r>
            <a:r>
              <a:rPr lang="en-US" sz="4400" b="1" dirty="0" smtClean="0"/>
              <a:t>supply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Characteristics of Competitive Markets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Identical goods or services</a:t>
            </a:r>
          </a:p>
          <a:p>
            <a:r>
              <a:rPr lang="en-US" dirty="0" smtClean="0"/>
              <a:t>Enough buyers and sellers so that no participant can influence the market price – everyone is a </a:t>
            </a:r>
            <a:r>
              <a:rPr lang="en-US" b="1" i="1" dirty="0" smtClean="0"/>
              <a:t>price taker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 of demand</a:t>
            </a:r>
          </a:p>
          <a:p>
            <a:r>
              <a:rPr lang="en-US" dirty="0" smtClean="0"/>
              <a:t>Quantity demanded</a:t>
            </a:r>
          </a:p>
          <a:p>
            <a:r>
              <a:rPr lang="en-US" dirty="0" smtClean="0"/>
              <a:t>Demand schedule</a:t>
            </a:r>
          </a:p>
          <a:p>
            <a:r>
              <a:rPr lang="en-US" dirty="0" smtClean="0"/>
              <a:t>Demand curve</a:t>
            </a:r>
          </a:p>
          <a:p>
            <a:r>
              <a:rPr lang="en-US" dirty="0" smtClean="0"/>
              <a:t>Determinants of demand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 of Demand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6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06717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19300"/>
                <a:gridCol w="2019300"/>
              </a:tblGrid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Price</a:t>
                      </a:r>
                      <a:endParaRPr lang="en-US" sz="3200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Quantity</a:t>
                      </a:r>
                      <a:endParaRPr lang="en-US" sz="3200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$5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$4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$3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$2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  <a:tr h="67786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$1</a:t>
                      </a:r>
                      <a:endParaRPr lang="en-US" sz="3600" b="1" dirty="0"/>
                    </a:p>
                  </a:txBody>
                  <a:tcPr marL="91441" marR="91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50</a:t>
                      </a:r>
                      <a:endParaRPr lang="en-US" sz="3600" b="1" dirty="0"/>
                    </a:p>
                  </a:txBody>
                  <a:tcPr marL="91441" marR="91441" anchor="ctr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4067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Determinants of Demand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</a:p>
          <a:p>
            <a:r>
              <a:rPr lang="en-US" dirty="0" smtClean="0"/>
              <a:t>Price of related goods</a:t>
            </a:r>
          </a:p>
          <a:p>
            <a:pPr lvl="1"/>
            <a:r>
              <a:rPr lang="en-US" dirty="0" smtClean="0"/>
              <a:t>Complements</a:t>
            </a:r>
          </a:p>
          <a:p>
            <a:pPr lvl="1"/>
            <a:r>
              <a:rPr lang="en-US" dirty="0" smtClean="0"/>
              <a:t>Substitutes</a:t>
            </a:r>
          </a:p>
          <a:p>
            <a:r>
              <a:rPr lang="en-US" dirty="0" smtClean="0"/>
              <a:t>Tastes or preferences</a:t>
            </a:r>
          </a:p>
          <a:p>
            <a:r>
              <a:rPr lang="en-US" dirty="0" smtClean="0"/>
              <a:t>Expectations</a:t>
            </a:r>
          </a:p>
          <a:p>
            <a:r>
              <a:rPr lang="en-US" dirty="0" smtClean="0"/>
              <a:t>Number of buyers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522</Words>
  <Application>Microsoft Office PowerPoint</Application>
  <PresentationFormat>On-screen Show (4:3)</PresentationFormat>
  <Paragraphs>161</Paragraphs>
  <Slides>24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Session 4 Supply and Demand</vt:lpstr>
      <vt:lpstr>TEKS</vt:lpstr>
      <vt:lpstr>Teaching the Terms</vt:lpstr>
      <vt:lpstr>Markets</vt:lpstr>
      <vt:lpstr>Characteristics of Competitive Markets</vt:lpstr>
      <vt:lpstr>Demand</vt:lpstr>
      <vt:lpstr>The Law of Demand</vt:lpstr>
      <vt:lpstr>Demand</vt:lpstr>
      <vt:lpstr>Determinants of Demand</vt:lpstr>
      <vt:lpstr>Shifting Demand</vt:lpstr>
      <vt:lpstr>Supply</vt:lpstr>
      <vt:lpstr>The Law of Supply</vt:lpstr>
      <vt:lpstr>Supply</vt:lpstr>
      <vt:lpstr>Determinants of Supply</vt:lpstr>
      <vt:lpstr>Shifting Supply</vt:lpstr>
      <vt:lpstr>Market Equilibrium</vt:lpstr>
      <vt:lpstr>Market Equilibrium</vt:lpstr>
      <vt:lpstr>Market Equilibrium</vt:lpstr>
      <vt:lpstr>Practice</vt:lpstr>
      <vt:lpstr>Price Controls</vt:lpstr>
      <vt:lpstr>Price Elasticity of Demand</vt:lpstr>
      <vt:lpstr>Price Elasticity and Total Revenue</vt:lpstr>
      <vt:lpstr>Price Elasticity of Supply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Wallace, Sharon</cp:lastModifiedBy>
  <cp:revision>14</cp:revision>
  <dcterms:created xsi:type="dcterms:W3CDTF">2012-04-20T19:52:48Z</dcterms:created>
  <dcterms:modified xsi:type="dcterms:W3CDTF">2014-05-02T19:50:54Z</dcterms:modified>
</cp:coreProperties>
</file>