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handoutMasterIdLst>
    <p:handoutMasterId r:id="rId30"/>
  </p:handoutMasterIdLst>
  <p:sldIdLst>
    <p:sldId id="260" r:id="rId2"/>
    <p:sldId id="261" r:id="rId3"/>
    <p:sldId id="289" r:id="rId4"/>
    <p:sldId id="290" r:id="rId5"/>
    <p:sldId id="262" r:id="rId6"/>
    <p:sldId id="263" r:id="rId7"/>
    <p:sldId id="264"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0870" autoAdjust="0"/>
  </p:normalViewPr>
  <p:slideViewPr>
    <p:cSldViewPr snapToGrid="0" snapToObjects="1">
      <p:cViewPr varScale="1">
        <p:scale>
          <a:sx n="102" d="100"/>
          <a:sy n="102" d="100"/>
        </p:scale>
        <p:origin x="-123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69" d="100"/>
          <a:sy n="69" d="100"/>
        </p:scale>
        <p:origin x="-3306" y="-10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14015698972207921"/>
          <c:y val="3.0487042992865501E-2"/>
          <c:w val="0.84738195108788972"/>
          <c:h val="0.86461073527780863"/>
        </c:manualLayout>
      </c:layout>
      <c:lineChart>
        <c:grouping val="standard"/>
        <c:varyColors val="0"/>
        <c:ser>
          <c:idx val="0"/>
          <c:order val="0"/>
          <c:tx>
            <c:strRef>
              <c:f>Sheet1!$B$1</c:f>
              <c:strCache>
                <c:ptCount val="1"/>
                <c:pt idx="0">
                  <c:v>Domestic Demand</c:v>
                </c:pt>
              </c:strCache>
            </c:strRef>
          </c:tx>
          <c:marker>
            <c:symbol val="none"/>
          </c:marker>
          <c:dLbls>
            <c:dLbl>
              <c:idx val="4"/>
              <c:layout>
                <c:manualLayout>
                  <c:x val="0"/>
                  <c:y val="0"/>
                </c:manualLayout>
              </c:layout>
              <c:tx>
                <c:rich>
                  <a:bodyPr/>
                  <a:lstStyle/>
                  <a:p>
                    <a:r>
                      <a:rPr lang="en-US" dirty="0"/>
                      <a:t>Domestic </a:t>
                    </a:r>
                    <a:r>
                      <a:rPr lang="en-US" dirty="0" smtClean="0"/>
                      <a:t>Demand</a:t>
                    </a:r>
                    <a:endParaRPr lang="en-US" dirty="0"/>
                  </a:p>
                </c:rich>
              </c:tx>
              <c:showLegendKey val="0"/>
              <c:showVal val="1"/>
              <c:showCatName val="0"/>
              <c:showSerName val="1"/>
              <c:showPercent val="0"/>
              <c:showBubbleSize val="0"/>
            </c:dLbl>
            <c:showLegendKey val="0"/>
            <c:showVal val="0"/>
            <c:showCatName val="0"/>
            <c:showSerName val="0"/>
            <c:showPercent val="0"/>
            <c:showBubbleSize val="0"/>
          </c:dLbls>
          <c:cat>
            <c:strRef>
              <c:f>Sheet1!$A$2:$A$6</c:f>
              <c:strCache>
                <c:ptCount val="4"/>
                <c:pt idx="0">
                  <c:v>Category 1</c:v>
                </c:pt>
                <c:pt idx="1">
                  <c:v>Category 2</c:v>
                </c:pt>
                <c:pt idx="2">
                  <c:v>Category 3</c:v>
                </c:pt>
                <c:pt idx="3">
                  <c:v>Category 4</c:v>
                </c:pt>
              </c:strCache>
            </c:strRef>
          </c:cat>
          <c:val>
            <c:numRef>
              <c:f>Sheet1!$B$2:$B$6</c:f>
              <c:numCache>
                <c:formatCode>General</c:formatCode>
                <c:ptCount val="5"/>
                <c:pt idx="0">
                  <c:v>4.5</c:v>
                </c:pt>
                <c:pt idx="1">
                  <c:v>3.5</c:v>
                </c:pt>
                <c:pt idx="2">
                  <c:v>2.5</c:v>
                </c:pt>
                <c:pt idx="3">
                  <c:v>1.5</c:v>
                </c:pt>
                <c:pt idx="4">
                  <c:v>0.5</c:v>
                </c:pt>
              </c:numCache>
            </c:numRef>
          </c:val>
          <c:smooth val="0"/>
        </c:ser>
        <c:ser>
          <c:idx val="1"/>
          <c:order val="1"/>
          <c:tx>
            <c:strRef>
              <c:f>Sheet1!$C$1</c:f>
              <c:strCache>
                <c:ptCount val="1"/>
                <c:pt idx="0">
                  <c:v>Domestic Supply</c:v>
                </c:pt>
              </c:strCache>
            </c:strRef>
          </c:tx>
          <c:marker>
            <c:symbol val="none"/>
          </c:marker>
          <c:dLbls>
            <c:dLbl>
              <c:idx val="4"/>
              <c:layout>
                <c:manualLayout>
                  <c:x val="-2.6479750778816407E-2"/>
                  <c:y val="-3.08663592698394E-2"/>
                </c:manualLayout>
              </c:layout>
              <c:tx>
                <c:rich>
                  <a:bodyPr/>
                  <a:lstStyle/>
                  <a:p>
                    <a:r>
                      <a:rPr lang="en-US" dirty="0"/>
                      <a:t>Domestic </a:t>
                    </a:r>
                    <a:r>
                      <a:rPr lang="en-US" dirty="0" smtClean="0"/>
                      <a:t>Supply</a:t>
                    </a:r>
                  </a:p>
                </c:rich>
              </c:tx>
              <c:showLegendKey val="0"/>
              <c:showVal val="1"/>
              <c:showCatName val="0"/>
              <c:showSerName val="1"/>
              <c:showPercent val="0"/>
              <c:showBubbleSize val="0"/>
            </c:dLbl>
            <c:showLegendKey val="0"/>
            <c:showVal val="0"/>
            <c:showCatName val="0"/>
            <c:showSerName val="0"/>
            <c:showPercent val="0"/>
            <c:showBubbleSize val="0"/>
          </c:dLbls>
          <c:cat>
            <c:strRef>
              <c:f>Sheet1!$A$2:$A$6</c:f>
              <c:strCache>
                <c:ptCount val="4"/>
                <c:pt idx="0">
                  <c:v>Category 1</c:v>
                </c:pt>
                <c:pt idx="1">
                  <c:v>Category 2</c:v>
                </c:pt>
                <c:pt idx="2">
                  <c:v>Category 3</c:v>
                </c:pt>
                <c:pt idx="3">
                  <c:v>Category 4</c:v>
                </c:pt>
              </c:strCache>
            </c:strRef>
          </c:cat>
          <c:val>
            <c:numRef>
              <c:f>Sheet1!$C$2:$C$6</c:f>
              <c:numCache>
                <c:formatCode>General</c:formatCode>
                <c:ptCount val="5"/>
                <c:pt idx="0">
                  <c:v>0.5</c:v>
                </c:pt>
                <c:pt idx="1">
                  <c:v>1.5</c:v>
                </c:pt>
                <c:pt idx="2">
                  <c:v>2.5</c:v>
                </c:pt>
                <c:pt idx="3">
                  <c:v>3.5</c:v>
                </c:pt>
                <c:pt idx="4">
                  <c:v>4.5</c:v>
                </c:pt>
              </c:numCache>
            </c:numRef>
          </c:val>
          <c:smooth val="0"/>
        </c:ser>
        <c:ser>
          <c:idx val="2"/>
          <c:order val="2"/>
          <c:tx>
            <c:strRef>
              <c:f>Sheet1!$D$1</c:f>
              <c:strCache>
                <c:ptCount val="1"/>
                <c:pt idx="0">
                  <c:v>World Price</c:v>
                </c:pt>
              </c:strCache>
            </c:strRef>
          </c:tx>
          <c:marker>
            <c:symbol val="none"/>
          </c:marker>
          <c:dLbls>
            <c:dLbl>
              <c:idx val="4"/>
              <c:layout>
                <c:manualLayout>
                  <c:x val="-1.1422505637102422E-16"/>
                  <c:y val="-3.6478424591628381E-2"/>
                </c:manualLayout>
              </c:layout>
              <c:tx>
                <c:rich>
                  <a:bodyPr/>
                  <a:lstStyle/>
                  <a:p>
                    <a:r>
                      <a:rPr lang="en-US" dirty="0"/>
                      <a:t>World </a:t>
                    </a:r>
                    <a:r>
                      <a:rPr lang="en-US" dirty="0" smtClean="0"/>
                      <a:t>Price</a:t>
                    </a:r>
                    <a:endParaRPr lang="en-US" dirty="0"/>
                  </a:p>
                </c:rich>
              </c:tx>
              <c:showLegendKey val="0"/>
              <c:showVal val="1"/>
              <c:showCatName val="0"/>
              <c:showSerName val="1"/>
              <c:showPercent val="0"/>
              <c:showBubbleSize val="0"/>
            </c:dLbl>
            <c:showLegendKey val="0"/>
            <c:showVal val="0"/>
            <c:showCatName val="0"/>
            <c:showSerName val="0"/>
            <c:showPercent val="0"/>
            <c:showBubbleSize val="0"/>
          </c:dLbls>
          <c:cat>
            <c:strRef>
              <c:f>Sheet1!$A$2:$A$6</c:f>
              <c:strCache>
                <c:ptCount val="4"/>
                <c:pt idx="0">
                  <c:v>Category 1</c:v>
                </c:pt>
                <c:pt idx="1">
                  <c:v>Category 2</c:v>
                </c:pt>
                <c:pt idx="2">
                  <c:v>Category 3</c:v>
                </c:pt>
                <c:pt idx="3">
                  <c:v>Category 4</c:v>
                </c:pt>
              </c:strCache>
            </c:strRef>
          </c:cat>
          <c:val>
            <c:numRef>
              <c:f>Sheet1!$D$2:$D$6</c:f>
              <c:numCache>
                <c:formatCode>General</c:formatCode>
                <c:ptCount val="5"/>
                <c:pt idx="0">
                  <c:v>1.5</c:v>
                </c:pt>
                <c:pt idx="1">
                  <c:v>1.5</c:v>
                </c:pt>
                <c:pt idx="2">
                  <c:v>1.5</c:v>
                </c:pt>
                <c:pt idx="3">
                  <c:v>1.5</c:v>
                </c:pt>
                <c:pt idx="4">
                  <c:v>1.5</c:v>
                </c:pt>
              </c:numCache>
            </c:numRef>
          </c:val>
          <c:smooth val="0"/>
        </c:ser>
        <c:dLbls>
          <c:showLegendKey val="0"/>
          <c:showVal val="1"/>
          <c:showCatName val="0"/>
          <c:showSerName val="0"/>
          <c:showPercent val="0"/>
          <c:showBubbleSize val="0"/>
        </c:dLbls>
        <c:marker val="1"/>
        <c:smooth val="0"/>
        <c:axId val="53131904"/>
        <c:axId val="53146368"/>
      </c:lineChart>
      <c:catAx>
        <c:axId val="53131904"/>
        <c:scaling>
          <c:orientation val="minMax"/>
        </c:scaling>
        <c:delete val="0"/>
        <c:axPos val="b"/>
        <c:title>
          <c:tx>
            <c:rich>
              <a:bodyPr/>
              <a:lstStyle/>
              <a:p>
                <a:pPr>
                  <a:defRPr/>
                </a:pPr>
                <a:r>
                  <a:rPr lang="en-US"/>
                  <a:t>Quantity</a:t>
                </a:r>
              </a:p>
            </c:rich>
          </c:tx>
          <c:layout/>
          <c:overlay val="0"/>
        </c:title>
        <c:majorTickMark val="none"/>
        <c:minorTickMark val="none"/>
        <c:tickLblPos val="none"/>
        <c:crossAx val="53146368"/>
        <c:crossesAt val="0"/>
        <c:auto val="1"/>
        <c:lblAlgn val="ctr"/>
        <c:lblOffset val="100"/>
        <c:noMultiLvlLbl val="0"/>
      </c:catAx>
      <c:valAx>
        <c:axId val="53146368"/>
        <c:scaling>
          <c:orientation val="minMax"/>
          <c:max val="5"/>
          <c:min val="0"/>
        </c:scaling>
        <c:delete val="0"/>
        <c:axPos val="l"/>
        <c:title>
          <c:tx>
            <c:rich>
              <a:bodyPr/>
              <a:lstStyle/>
              <a:p>
                <a:pPr>
                  <a:defRPr/>
                </a:pPr>
                <a:r>
                  <a:rPr lang="en-US"/>
                  <a:t>Price</a:t>
                </a:r>
              </a:p>
            </c:rich>
          </c:tx>
          <c:layout>
            <c:manualLayout>
              <c:xMode val="edge"/>
              <c:yMode val="edge"/>
              <c:x val="8.5858585858585898E-2"/>
              <c:y val="0.44763114501819634"/>
            </c:manualLayout>
          </c:layout>
          <c:overlay val="0"/>
        </c:title>
        <c:numFmt formatCode="General" sourceLinked="1"/>
        <c:majorTickMark val="none"/>
        <c:minorTickMark val="none"/>
        <c:tickLblPos val="nextTo"/>
        <c:crossAx val="53131904"/>
        <c:crosses val="autoZero"/>
        <c:crossBetween val="between"/>
        <c:majorUnit val="5.5"/>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14164510686164244"/>
          <c:y val="2.4673136788134157E-2"/>
          <c:w val="0.84738195108788972"/>
          <c:h val="0.86461073527780863"/>
        </c:manualLayout>
      </c:layout>
      <c:lineChart>
        <c:grouping val="standard"/>
        <c:varyColors val="0"/>
        <c:ser>
          <c:idx val="0"/>
          <c:order val="0"/>
          <c:tx>
            <c:strRef>
              <c:f>Sheet1!$B$1</c:f>
              <c:strCache>
                <c:ptCount val="1"/>
                <c:pt idx="0">
                  <c:v>Domestic Demand</c:v>
                </c:pt>
              </c:strCache>
            </c:strRef>
          </c:tx>
          <c:marker>
            <c:symbol val="none"/>
          </c:marker>
          <c:dLbls>
            <c:dLbl>
              <c:idx val="4"/>
              <c:layout>
                <c:manualLayout>
                  <c:x val="0"/>
                  <c:y val="0"/>
                </c:manualLayout>
              </c:layout>
              <c:tx>
                <c:rich>
                  <a:bodyPr/>
                  <a:lstStyle/>
                  <a:p>
                    <a:r>
                      <a:rPr lang="en-US" dirty="0"/>
                      <a:t>Domestic </a:t>
                    </a:r>
                    <a:r>
                      <a:rPr lang="en-US" dirty="0" smtClean="0"/>
                      <a:t>Demand</a:t>
                    </a:r>
                    <a:endParaRPr lang="en-US" dirty="0"/>
                  </a:p>
                </c:rich>
              </c:tx>
              <c:showLegendKey val="0"/>
              <c:showVal val="1"/>
              <c:showCatName val="0"/>
              <c:showSerName val="1"/>
              <c:showPercent val="0"/>
              <c:showBubbleSize val="0"/>
            </c:dLbl>
            <c:showLegendKey val="0"/>
            <c:showVal val="0"/>
            <c:showCatName val="0"/>
            <c:showSerName val="0"/>
            <c:showPercent val="0"/>
            <c:showBubbleSize val="0"/>
          </c:dLbls>
          <c:cat>
            <c:strRef>
              <c:f>Sheet1!$A$2:$A$6</c:f>
              <c:strCache>
                <c:ptCount val="4"/>
                <c:pt idx="0">
                  <c:v>Category 1</c:v>
                </c:pt>
                <c:pt idx="1">
                  <c:v>Category 2</c:v>
                </c:pt>
                <c:pt idx="2">
                  <c:v>Category 3</c:v>
                </c:pt>
                <c:pt idx="3">
                  <c:v>Category 4</c:v>
                </c:pt>
              </c:strCache>
            </c:strRef>
          </c:cat>
          <c:val>
            <c:numRef>
              <c:f>Sheet1!$B$2:$B$6</c:f>
              <c:numCache>
                <c:formatCode>General</c:formatCode>
                <c:ptCount val="5"/>
                <c:pt idx="0">
                  <c:v>4.5</c:v>
                </c:pt>
                <c:pt idx="1">
                  <c:v>3.5</c:v>
                </c:pt>
                <c:pt idx="2">
                  <c:v>2.5</c:v>
                </c:pt>
                <c:pt idx="3">
                  <c:v>1.5</c:v>
                </c:pt>
                <c:pt idx="4">
                  <c:v>0.5</c:v>
                </c:pt>
              </c:numCache>
            </c:numRef>
          </c:val>
          <c:smooth val="0"/>
        </c:ser>
        <c:ser>
          <c:idx val="1"/>
          <c:order val="1"/>
          <c:tx>
            <c:strRef>
              <c:f>Sheet1!$C$1</c:f>
              <c:strCache>
                <c:ptCount val="1"/>
                <c:pt idx="0">
                  <c:v>Domestic Supply</c:v>
                </c:pt>
              </c:strCache>
            </c:strRef>
          </c:tx>
          <c:marker>
            <c:symbol val="none"/>
          </c:marker>
          <c:dLbls>
            <c:dLbl>
              <c:idx val="4"/>
              <c:layout>
                <c:manualLayout>
                  <c:x val="-2.6479750778816417E-2"/>
                  <c:y val="-3.0866359269839376E-2"/>
                </c:manualLayout>
              </c:layout>
              <c:tx>
                <c:rich>
                  <a:bodyPr/>
                  <a:lstStyle/>
                  <a:p>
                    <a:r>
                      <a:rPr lang="en-US" dirty="0"/>
                      <a:t>Domestic </a:t>
                    </a:r>
                    <a:r>
                      <a:rPr lang="en-US" dirty="0" smtClean="0"/>
                      <a:t>Supply</a:t>
                    </a:r>
                  </a:p>
                </c:rich>
              </c:tx>
              <c:showLegendKey val="0"/>
              <c:showVal val="1"/>
              <c:showCatName val="0"/>
              <c:showSerName val="1"/>
              <c:showPercent val="0"/>
              <c:showBubbleSize val="0"/>
            </c:dLbl>
            <c:showLegendKey val="0"/>
            <c:showVal val="0"/>
            <c:showCatName val="0"/>
            <c:showSerName val="0"/>
            <c:showPercent val="0"/>
            <c:showBubbleSize val="0"/>
          </c:dLbls>
          <c:cat>
            <c:strRef>
              <c:f>Sheet1!$A$2:$A$6</c:f>
              <c:strCache>
                <c:ptCount val="4"/>
                <c:pt idx="0">
                  <c:v>Category 1</c:v>
                </c:pt>
                <c:pt idx="1">
                  <c:v>Category 2</c:v>
                </c:pt>
                <c:pt idx="2">
                  <c:v>Category 3</c:v>
                </c:pt>
                <c:pt idx="3">
                  <c:v>Category 4</c:v>
                </c:pt>
              </c:strCache>
            </c:strRef>
          </c:cat>
          <c:val>
            <c:numRef>
              <c:f>Sheet1!$C$2:$C$6</c:f>
              <c:numCache>
                <c:formatCode>General</c:formatCode>
                <c:ptCount val="5"/>
                <c:pt idx="0">
                  <c:v>0.5</c:v>
                </c:pt>
                <c:pt idx="1">
                  <c:v>1.5</c:v>
                </c:pt>
                <c:pt idx="2">
                  <c:v>2.5</c:v>
                </c:pt>
                <c:pt idx="3">
                  <c:v>3.5</c:v>
                </c:pt>
                <c:pt idx="4">
                  <c:v>4.5</c:v>
                </c:pt>
              </c:numCache>
            </c:numRef>
          </c:val>
          <c:smooth val="0"/>
        </c:ser>
        <c:ser>
          <c:idx val="2"/>
          <c:order val="2"/>
          <c:tx>
            <c:strRef>
              <c:f>Sheet1!$D$1</c:f>
              <c:strCache>
                <c:ptCount val="1"/>
                <c:pt idx="0">
                  <c:v>World Price</c:v>
                </c:pt>
              </c:strCache>
            </c:strRef>
          </c:tx>
          <c:marker>
            <c:symbol val="none"/>
          </c:marker>
          <c:dLbls>
            <c:dLbl>
              <c:idx val="4"/>
              <c:layout>
                <c:manualLayout>
                  <c:x val="-1.1422505637102439E-16"/>
                  <c:y val="-3.6478424591628346E-2"/>
                </c:manualLayout>
              </c:layout>
              <c:tx>
                <c:rich>
                  <a:bodyPr/>
                  <a:lstStyle/>
                  <a:p>
                    <a:r>
                      <a:rPr lang="en-US" dirty="0"/>
                      <a:t>World </a:t>
                    </a:r>
                    <a:r>
                      <a:rPr lang="en-US" dirty="0" smtClean="0"/>
                      <a:t>Price</a:t>
                    </a:r>
                    <a:endParaRPr lang="en-US" dirty="0"/>
                  </a:p>
                </c:rich>
              </c:tx>
              <c:showLegendKey val="0"/>
              <c:showVal val="1"/>
              <c:showCatName val="0"/>
              <c:showSerName val="1"/>
              <c:showPercent val="0"/>
              <c:showBubbleSize val="0"/>
            </c:dLbl>
            <c:showLegendKey val="0"/>
            <c:showVal val="0"/>
            <c:showCatName val="0"/>
            <c:showSerName val="0"/>
            <c:showPercent val="0"/>
            <c:showBubbleSize val="0"/>
          </c:dLbls>
          <c:cat>
            <c:strRef>
              <c:f>Sheet1!$A$2:$A$6</c:f>
              <c:strCache>
                <c:ptCount val="4"/>
                <c:pt idx="0">
                  <c:v>Category 1</c:v>
                </c:pt>
                <c:pt idx="1">
                  <c:v>Category 2</c:v>
                </c:pt>
                <c:pt idx="2">
                  <c:v>Category 3</c:v>
                </c:pt>
                <c:pt idx="3">
                  <c:v>Category 4</c:v>
                </c:pt>
              </c:strCache>
            </c:strRef>
          </c:cat>
          <c:val>
            <c:numRef>
              <c:f>Sheet1!$D$2:$D$6</c:f>
              <c:numCache>
                <c:formatCode>General</c:formatCode>
                <c:ptCount val="5"/>
                <c:pt idx="0">
                  <c:v>3.5</c:v>
                </c:pt>
                <c:pt idx="1">
                  <c:v>3.5</c:v>
                </c:pt>
                <c:pt idx="2">
                  <c:v>3.5</c:v>
                </c:pt>
                <c:pt idx="3">
                  <c:v>3.5</c:v>
                </c:pt>
                <c:pt idx="4">
                  <c:v>3.5</c:v>
                </c:pt>
              </c:numCache>
            </c:numRef>
          </c:val>
          <c:smooth val="0"/>
        </c:ser>
        <c:dLbls>
          <c:showLegendKey val="0"/>
          <c:showVal val="1"/>
          <c:showCatName val="0"/>
          <c:showSerName val="0"/>
          <c:showPercent val="0"/>
          <c:showBubbleSize val="0"/>
        </c:dLbls>
        <c:marker val="1"/>
        <c:smooth val="0"/>
        <c:axId val="54140928"/>
        <c:axId val="54142848"/>
      </c:lineChart>
      <c:catAx>
        <c:axId val="54140928"/>
        <c:scaling>
          <c:orientation val="minMax"/>
        </c:scaling>
        <c:delete val="0"/>
        <c:axPos val="b"/>
        <c:title>
          <c:tx>
            <c:rich>
              <a:bodyPr/>
              <a:lstStyle/>
              <a:p>
                <a:pPr>
                  <a:defRPr/>
                </a:pPr>
                <a:r>
                  <a:rPr lang="en-US"/>
                  <a:t>Quantity</a:t>
                </a:r>
              </a:p>
            </c:rich>
          </c:tx>
          <c:layout/>
          <c:overlay val="0"/>
        </c:title>
        <c:majorTickMark val="none"/>
        <c:minorTickMark val="none"/>
        <c:tickLblPos val="none"/>
        <c:crossAx val="54142848"/>
        <c:crossesAt val="0"/>
        <c:auto val="1"/>
        <c:lblAlgn val="ctr"/>
        <c:lblOffset val="100"/>
        <c:noMultiLvlLbl val="0"/>
      </c:catAx>
      <c:valAx>
        <c:axId val="54142848"/>
        <c:scaling>
          <c:orientation val="minMax"/>
          <c:max val="5"/>
          <c:min val="0"/>
        </c:scaling>
        <c:delete val="0"/>
        <c:axPos val="l"/>
        <c:title>
          <c:tx>
            <c:rich>
              <a:bodyPr/>
              <a:lstStyle/>
              <a:p>
                <a:pPr>
                  <a:defRPr/>
                </a:pPr>
                <a:r>
                  <a:rPr lang="en-US"/>
                  <a:t>Price</a:t>
                </a:r>
              </a:p>
            </c:rich>
          </c:tx>
          <c:layout>
            <c:manualLayout>
              <c:xMode val="edge"/>
              <c:yMode val="edge"/>
              <c:x val="8.5858585858585856E-2"/>
              <c:y val="0.44763114501819584"/>
            </c:manualLayout>
          </c:layout>
          <c:overlay val="0"/>
        </c:title>
        <c:numFmt formatCode="General" sourceLinked="1"/>
        <c:majorTickMark val="none"/>
        <c:minorTickMark val="none"/>
        <c:tickLblPos val="nextTo"/>
        <c:crossAx val="54140928"/>
        <c:crosses val="autoZero"/>
        <c:crossBetween val="between"/>
        <c:majorUnit val="5.5"/>
      </c:valAx>
    </c:plotArea>
    <c:plotVisOnly val="1"/>
    <c:dispBlanksAs val="gap"/>
    <c:showDLblsOverMax val="0"/>
  </c:chart>
  <c:txPr>
    <a:bodyPr/>
    <a:lstStyle/>
    <a:p>
      <a:pPr>
        <a:defRPr sz="1800"/>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7A0E6F-993F-433F-ADD5-971CC2C37C1B}" type="doc">
      <dgm:prSet loTypeId="urn:microsoft.com/office/officeart/2005/8/layout/process4" loCatId="process" qsTypeId="urn:microsoft.com/office/officeart/2005/8/quickstyle/simple1" qsCatId="simple" csTypeId="urn:microsoft.com/office/officeart/2005/8/colors/colorful5" csCatId="colorful" phldr="1"/>
      <dgm:spPr/>
    </dgm:pt>
    <dgm:pt modelId="{BDF5D8D7-F848-4169-BC97-BB1C597064BF}">
      <dgm:prSet phldrT="[Text]"/>
      <dgm:spPr/>
      <dgm:t>
        <a:bodyPr/>
        <a:lstStyle/>
        <a:p>
          <a:r>
            <a:rPr lang="en-US" smtClean="0"/>
            <a:t>Domestic price is </a:t>
          </a:r>
          <a:r>
            <a:rPr lang="en-US" b="1" i="1" smtClean="0"/>
            <a:t>higher</a:t>
          </a:r>
          <a:r>
            <a:rPr lang="en-US" smtClean="0"/>
            <a:t> than world price.</a:t>
          </a:r>
          <a:endParaRPr lang="en-US" dirty="0"/>
        </a:p>
      </dgm:t>
    </dgm:pt>
    <dgm:pt modelId="{4B6CB8C0-D2B5-4245-AA49-7E40EC46752C}" type="parTrans" cxnId="{DF3F010D-3A56-4A2E-BB72-E2995BDE2D30}">
      <dgm:prSet/>
      <dgm:spPr/>
      <dgm:t>
        <a:bodyPr/>
        <a:lstStyle/>
        <a:p>
          <a:endParaRPr lang="en-US"/>
        </a:p>
      </dgm:t>
    </dgm:pt>
    <dgm:pt modelId="{321F2AFD-B2C5-457B-936D-F71913C31573}" type="sibTrans" cxnId="{DF3F010D-3A56-4A2E-BB72-E2995BDE2D30}">
      <dgm:prSet/>
      <dgm:spPr/>
      <dgm:t>
        <a:bodyPr/>
        <a:lstStyle/>
        <a:p>
          <a:endParaRPr lang="en-US"/>
        </a:p>
      </dgm:t>
    </dgm:pt>
    <dgm:pt modelId="{985F5965-C24B-42C3-8AA4-FF9D572F975D}">
      <dgm:prSet phldrT="[Text]" custT="1"/>
      <dgm:spPr/>
      <dgm:t>
        <a:bodyPr/>
        <a:lstStyle/>
        <a:p>
          <a:r>
            <a:rPr lang="en-US" sz="2700" smtClean="0"/>
            <a:t>Country begins to </a:t>
          </a:r>
          <a:r>
            <a:rPr lang="en-US" sz="2800" b="1" i="1" smtClean="0"/>
            <a:t>import</a:t>
          </a:r>
          <a:r>
            <a:rPr lang="en-US" sz="2700" smtClean="0"/>
            <a:t> and domestic price </a:t>
          </a:r>
          <a:r>
            <a:rPr lang="en-US" sz="2800" b="1" i="1" smtClean="0"/>
            <a:t>falls</a:t>
          </a:r>
          <a:r>
            <a:rPr lang="en-US" sz="2700" smtClean="0"/>
            <a:t>.</a:t>
          </a:r>
          <a:endParaRPr lang="en-US" sz="2700" dirty="0"/>
        </a:p>
      </dgm:t>
    </dgm:pt>
    <dgm:pt modelId="{19E8D334-2DBD-410F-A259-E742450852F9}" type="parTrans" cxnId="{05A545EF-E24E-4A0D-9DD8-3183A7A37F67}">
      <dgm:prSet/>
      <dgm:spPr/>
      <dgm:t>
        <a:bodyPr/>
        <a:lstStyle/>
        <a:p>
          <a:endParaRPr lang="en-US"/>
        </a:p>
      </dgm:t>
    </dgm:pt>
    <dgm:pt modelId="{877E07D7-F222-47F6-BCBC-043F88C8C7F2}" type="sibTrans" cxnId="{05A545EF-E24E-4A0D-9DD8-3183A7A37F67}">
      <dgm:prSet/>
      <dgm:spPr/>
      <dgm:t>
        <a:bodyPr/>
        <a:lstStyle/>
        <a:p>
          <a:endParaRPr lang="en-US"/>
        </a:p>
      </dgm:t>
    </dgm:pt>
    <dgm:pt modelId="{B163AD44-F612-4FC8-99EA-26FE351CADD0}">
      <dgm:prSet phldrT="[Text]" custT="1"/>
      <dgm:spPr/>
      <dgm:t>
        <a:bodyPr/>
        <a:lstStyle/>
        <a:p>
          <a:r>
            <a:rPr lang="en-US" sz="2300" smtClean="0"/>
            <a:t>Domestic consumers </a:t>
          </a:r>
          <a:r>
            <a:rPr lang="en-US" sz="2800" b="1" i="1" smtClean="0"/>
            <a:t>benefit</a:t>
          </a:r>
          <a:r>
            <a:rPr lang="en-US" sz="2300" smtClean="0"/>
            <a:t>. </a:t>
          </a:r>
        </a:p>
        <a:p>
          <a:r>
            <a:rPr lang="en-US" sz="2300" smtClean="0"/>
            <a:t>Domestic producers are </a:t>
          </a:r>
          <a:r>
            <a:rPr lang="en-US" sz="2800" b="1" i="1" smtClean="0"/>
            <a:t>harmed</a:t>
          </a:r>
          <a:r>
            <a:rPr lang="en-US" sz="2300" smtClean="0"/>
            <a:t>.</a:t>
          </a:r>
          <a:endParaRPr lang="en-US" sz="2300" dirty="0"/>
        </a:p>
      </dgm:t>
    </dgm:pt>
    <dgm:pt modelId="{D5E6E3B9-71D3-4DFE-88EB-787F445D60BA}" type="parTrans" cxnId="{61850EE7-9CE2-43F7-A2C6-5B9BEA224D6A}">
      <dgm:prSet/>
      <dgm:spPr/>
      <dgm:t>
        <a:bodyPr/>
        <a:lstStyle/>
        <a:p>
          <a:endParaRPr lang="en-US"/>
        </a:p>
      </dgm:t>
    </dgm:pt>
    <dgm:pt modelId="{2832B9D2-39C1-4A0C-AD2D-B18B857E9692}" type="sibTrans" cxnId="{61850EE7-9CE2-43F7-A2C6-5B9BEA224D6A}">
      <dgm:prSet/>
      <dgm:spPr/>
      <dgm:t>
        <a:bodyPr/>
        <a:lstStyle/>
        <a:p>
          <a:endParaRPr lang="en-US"/>
        </a:p>
      </dgm:t>
    </dgm:pt>
    <dgm:pt modelId="{94130562-18D0-4E99-A18B-3637C48F18E3}" type="pres">
      <dgm:prSet presAssocID="{AC7A0E6F-993F-433F-ADD5-971CC2C37C1B}" presName="Name0" presStyleCnt="0">
        <dgm:presLayoutVars>
          <dgm:dir/>
          <dgm:animLvl val="lvl"/>
          <dgm:resizeHandles val="exact"/>
        </dgm:presLayoutVars>
      </dgm:prSet>
      <dgm:spPr/>
    </dgm:pt>
    <dgm:pt modelId="{6C9AC194-11F4-4EF3-9CC0-47A3F5BE6F92}" type="pres">
      <dgm:prSet presAssocID="{B163AD44-F612-4FC8-99EA-26FE351CADD0}" presName="boxAndChildren" presStyleCnt="0"/>
      <dgm:spPr/>
    </dgm:pt>
    <dgm:pt modelId="{413F6B67-7E1A-47A6-A5BE-2D67C5A2608C}" type="pres">
      <dgm:prSet presAssocID="{B163AD44-F612-4FC8-99EA-26FE351CADD0}" presName="parentTextBox" presStyleLbl="node1" presStyleIdx="0" presStyleCnt="3"/>
      <dgm:spPr/>
      <dgm:t>
        <a:bodyPr/>
        <a:lstStyle/>
        <a:p>
          <a:endParaRPr lang="en-US"/>
        </a:p>
      </dgm:t>
    </dgm:pt>
    <dgm:pt modelId="{41E993FB-DF52-4CA2-9D1D-AA5985D0F066}" type="pres">
      <dgm:prSet presAssocID="{877E07D7-F222-47F6-BCBC-043F88C8C7F2}" presName="sp" presStyleCnt="0"/>
      <dgm:spPr/>
    </dgm:pt>
    <dgm:pt modelId="{EBDCDE65-E9A6-43BE-81FB-CE2E33C81189}" type="pres">
      <dgm:prSet presAssocID="{985F5965-C24B-42C3-8AA4-FF9D572F975D}" presName="arrowAndChildren" presStyleCnt="0"/>
      <dgm:spPr/>
    </dgm:pt>
    <dgm:pt modelId="{C31285C3-044C-4CBF-B41F-A5F1CE16432C}" type="pres">
      <dgm:prSet presAssocID="{985F5965-C24B-42C3-8AA4-FF9D572F975D}" presName="parentTextArrow" presStyleLbl="node1" presStyleIdx="1" presStyleCnt="3"/>
      <dgm:spPr/>
      <dgm:t>
        <a:bodyPr/>
        <a:lstStyle/>
        <a:p>
          <a:endParaRPr lang="en-US"/>
        </a:p>
      </dgm:t>
    </dgm:pt>
    <dgm:pt modelId="{356384C3-B0A8-4B35-BE96-F04F69E219BF}" type="pres">
      <dgm:prSet presAssocID="{321F2AFD-B2C5-457B-936D-F71913C31573}" presName="sp" presStyleCnt="0"/>
      <dgm:spPr/>
    </dgm:pt>
    <dgm:pt modelId="{A24E5366-2990-48FA-8DF0-C528E91F285B}" type="pres">
      <dgm:prSet presAssocID="{BDF5D8D7-F848-4169-BC97-BB1C597064BF}" presName="arrowAndChildren" presStyleCnt="0"/>
      <dgm:spPr/>
    </dgm:pt>
    <dgm:pt modelId="{8C2CF95F-C17D-4AE5-AE57-20472BD57F6D}" type="pres">
      <dgm:prSet presAssocID="{BDF5D8D7-F848-4169-BC97-BB1C597064BF}" presName="parentTextArrow" presStyleLbl="node1" presStyleIdx="2" presStyleCnt="3"/>
      <dgm:spPr/>
      <dgm:t>
        <a:bodyPr/>
        <a:lstStyle/>
        <a:p>
          <a:endParaRPr lang="en-US"/>
        </a:p>
      </dgm:t>
    </dgm:pt>
  </dgm:ptLst>
  <dgm:cxnLst>
    <dgm:cxn modelId="{222FB0BA-80D2-411C-9B15-FF2D7EC98DB2}" type="presOf" srcId="{BDF5D8D7-F848-4169-BC97-BB1C597064BF}" destId="{8C2CF95F-C17D-4AE5-AE57-20472BD57F6D}" srcOrd="0" destOrd="0" presId="urn:microsoft.com/office/officeart/2005/8/layout/process4"/>
    <dgm:cxn modelId="{05A545EF-E24E-4A0D-9DD8-3183A7A37F67}" srcId="{AC7A0E6F-993F-433F-ADD5-971CC2C37C1B}" destId="{985F5965-C24B-42C3-8AA4-FF9D572F975D}" srcOrd="1" destOrd="0" parTransId="{19E8D334-2DBD-410F-A259-E742450852F9}" sibTransId="{877E07D7-F222-47F6-BCBC-043F88C8C7F2}"/>
    <dgm:cxn modelId="{CE41CD09-A2F1-4BBA-9B9D-6C90528DC2FA}" type="presOf" srcId="{985F5965-C24B-42C3-8AA4-FF9D572F975D}" destId="{C31285C3-044C-4CBF-B41F-A5F1CE16432C}" srcOrd="0" destOrd="0" presId="urn:microsoft.com/office/officeart/2005/8/layout/process4"/>
    <dgm:cxn modelId="{61850EE7-9CE2-43F7-A2C6-5B9BEA224D6A}" srcId="{AC7A0E6F-993F-433F-ADD5-971CC2C37C1B}" destId="{B163AD44-F612-4FC8-99EA-26FE351CADD0}" srcOrd="2" destOrd="0" parTransId="{D5E6E3B9-71D3-4DFE-88EB-787F445D60BA}" sibTransId="{2832B9D2-39C1-4A0C-AD2D-B18B857E9692}"/>
    <dgm:cxn modelId="{DF3F010D-3A56-4A2E-BB72-E2995BDE2D30}" srcId="{AC7A0E6F-993F-433F-ADD5-971CC2C37C1B}" destId="{BDF5D8D7-F848-4169-BC97-BB1C597064BF}" srcOrd="0" destOrd="0" parTransId="{4B6CB8C0-D2B5-4245-AA49-7E40EC46752C}" sibTransId="{321F2AFD-B2C5-457B-936D-F71913C31573}"/>
    <dgm:cxn modelId="{888C7EFD-8E83-4D7A-93FD-9C6B0718A149}" type="presOf" srcId="{B163AD44-F612-4FC8-99EA-26FE351CADD0}" destId="{413F6B67-7E1A-47A6-A5BE-2D67C5A2608C}" srcOrd="0" destOrd="0" presId="urn:microsoft.com/office/officeart/2005/8/layout/process4"/>
    <dgm:cxn modelId="{6B117A7C-7D07-472F-9264-D428371663AB}" type="presOf" srcId="{AC7A0E6F-993F-433F-ADD5-971CC2C37C1B}" destId="{94130562-18D0-4E99-A18B-3637C48F18E3}" srcOrd="0" destOrd="0" presId="urn:microsoft.com/office/officeart/2005/8/layout/process4"/>
    <dgm:cxn modelId="{6E6EE21E-296B-4F71-AE63-A19A1CBF0766}" type="presParOf" srcId="{94130562-18D0-4E99-A18B-3637C48F18E3}" destId="{6C9AC194-11F4-4EF3-9CC0-47A3F5BE6F92}" srcOrd="0" destOrd="0" presId="urn:microsoft.com/office/officeart/2005/8/layout/process4"/>
    <dgm:cxn modelId="{D9A2DABB-1A68-46C0-8C0E-B9EE0B1C66FE}" type="presParOf" srcId="{6C9AC194-11F4-4EF3-9CC0-47A3F5BE6F92}" destId="{413F6B67-7E1A-47A6-A5BE-2D67C5A2608C}" srcOrd="0" destOrd="0" presId="urn:microsoft.com/office/officeart/2005/8/layout/process4"/>
    <dgm:cxn modelId="{510BAF2B-22D6-4878-B997-95202770A8A8}" type="presParOf" srcId="{94130562-18D0-4E99-A18B-3637C48F18E3}" destId="{41E993FB-DF52-4CA2-9D1D-AA5985D0F066}" srcOrd="1" destOrd="0" presId="urn:microsoft.com/office/officeart/2005/8/layout/process4"/>
    <dgm:cxn modelId="{2EC22B93-193E-4BC0-BBF7-A429A951EF3F}" type="presParOf" srcId="{94130562-18D0-4E99-A18B-3637C48F18E3}" destId="{EBDCDE65-E9A6-43BE-81FB-CE2E33C81189}" srcOrd="2" destOrd="0" presId="urn:microsoft.com/office/officeart/2005/8/layout/process4"/>
    <dgm:cxn modelId="{7A031443-45FD-4413-AE75-7702E0917E45}" type="presParOf" srcId="{EBDCDE65-E9A6-43BE-81FB-CE2E33C81189}" destId="{C31285C3-044C-4CBF-B41F-A5F1CE16432C}" srcOrd="0" destOrd="0" presId="urn:microsoft.com/office/officeart/2005/8/layout/process4"/>
    <dgm:cxn modelId="{BED9DB71-FCBC-49BE-8AF5-1A24ED09B0CE}" type="presParOf" srcId="{94130562-18D0-4E99-A18B-3637C48F18E3}" destId="{356384C3-B0A8-4B35-BE96-F04F69E219BF}" srcOrd="3" destOrd="0" presId="urn:microsoft.com/office/officeart/2005/8/layout/process4"/>
    <dgm:cxn modelId="{F0D75B07-1999-41E7-98D3-AC1D9F96A80F}" type="presParOf" srcId="{94130562-18D0-4E99-A18B-3637C48F18E3}" destId="{A24E5366-2990-48FA-8DF0-C528E91F285B}" srcOrd="4" destOrd="0" presId="urn:microsoft.com/office/officeart/2005/8/layout/process4"/>
    <dgm:cxn modelId="{5FB04972-BB3A-4948-8D12-13ED1EFBB01D}" type="presParOf" srcId="{A24E5366-2990-48FA-8DF0-C528E91F285B}" destId="{8C2CF95F-C17D-4AE5-AE57-20472BD57F6D}"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7A0E6F-993F-433F-ADD5-971CC2C37C1B}" type="doc">
      <dgm:prSet loTypeId="urn:microsoft.com/office/officeart/2005/8/layout/process4" loCatId="process" qsTypeId="urn:microsoft.com/office/officeart/2005/8/quickstyle/simple1" qsCatId="simple" csTypeId="urn:microsoft.com/office/officeart/2005/8/colors/colorful5" csCatId="colorful" phldr="1"/>
      <dgm:spPr/>
    </dgm:pt>
    <dgm:pt modelId="{BDF5D8D7-F848-4169-BC97-BB1C597064BF}">
      <dgm:prSet phldrT="[Text]"/>
      <dgm:spPr/>
      <dgm:t>
        <a:bodyPr/>
        <a:lstStyle/>
        <a:p>
          <a:r>
            <a:rPr lang="en-US" smtClean="0"/>
            <a:t>Domestic price is </a:t>
          </a:r>
          <a:r>
            <a:rPr lang="en-US" b="1" i="1" smtClean="0"/>
            <a:t>lower</a:t>
          </a:r>
          <a:r>
            <a:rPr lang="en-US" smtClean="0"/>
            <a:t> than world price.</a:t>
          </a:r>
          <a:endParaRPr lang="en-US" dirty="0"/>
        </a:p>
      </dgm:t>
    </dgm:pt>
    <dgm:pt modelId="{4B6CB8C0-D2B5-4245-AA49-7E40EC46752C}" type="parTrans" cxnId="{DF3F010D-3A56-4A2E-BB72-E2995BDE2D30}">
      <dgm:prSet/>
      <dgm:spPr/>
      <dgm:t>
        <a:bodyPr/>
        <a:lstStyle/>
        <a:p>
          <a:endParaRPr lang="en-US"/>
        </a:p>
      </dgm:t>
    </dgm:pt>
    <dgm:pt modelId="{321F2AFD-B2C5-457B-936D-F71913C31573}" type="sibTrans" cxnId="{DF3F010D-3A56-4A2E-BB72-E2995BDE2D30}">
      <dgm:prSet/>
      <dgm:spPr/>
      <dgm:t>
        <a:bodyPr/>
        <a:lstStyle/>
        <a:p>
          <a:endParaRPr lang="en-US"/>
        </a:p>
      </dgm:t>
    </dgm:pt>
    <dgm:pt modelId="{985F5965-C24B-42C3-8AA4-FF9D572F975D}">
      <dgm:prSet phldrT="[Text]" custT="1"/>
      <dgm:spPr/>
      <dgm:t>
        <a:bodyPr/>
        <a:lstStyle/>
        <a:p>
          <a:r>
            <a:rPr lang="en-US" sz="2700" smtClean="0"/>
            <a:t>Country begins to </a:t>
          </a:r>
          <a:r>
            <a:rPr lang="en-US" sz="2800" b="1" i="1" smtClean="0"/>
            <a:t>export</a:t>
          </a:r>
          <a:r>
            <a:rPr lang="en-US" sz="2700" smtClean="0"/>
            <a:t> and domestic price </a:t>
          </a:r>
          <a:r>
            <a:rPr lang="en-US" sz="2800" b="1" i="1" smtClean="0"/>
            <a:t>rises</a:t>
          </a:r>
          <a:r>
            <a:rPr lang="en-US" sz="2700" smtClean="0"/>
            <a:t>.</a:t>
          </a:r>
          <a:endParaRPr lang="en-US" sz="2700" dirty="0"/>
        </a:p>
      </dgm:t>
    </dgm:pt>
    <dgm:pt modelId="{19E8D334-2DBD-410F-A259-E742450852F9}" type="parTrans" cxnId="{05A545EF-E24E-4A0D-9DD8-3183A7A37F67}">
      <dgm:prSet/>
      <dgm:spPr/>
      <dgm:t>
        <a:bodyPr/>
        <a:lstStyle/>
        <a:p>
          <a:endParaRPr lang="en-US"/>
        </a:p>
      </dgm:t>
    </dgm:pt>
    <dgm:pt modelId="{877E07D7-F222-47F6-BCBC-043F88C8C7F2}" type="sibTrans" cxnId="{05A545EF-E24E-4A0D-9DD8-3183A7A37F67}">
      <dgm:prSet/>
      <dgm:spPr/>
      <dgm:t>
        <a:bodyPr/>
        <a:lstStyle/>
        <a:p>
          <a:endParaRPr lang="en-US"/>
        </a:p>
      </dgm:t>
    </dgm:pt>
    <dgm:pt modelId="{B163AD44-F612-4FC8-99EA-26FE351CADD0}">
      <dgm:prSet phldrT="[Text]" custT="1"/>
      <dgm:spPr/>
      <dgm:t>
        <a:bodyPr/>
        <a:lstStyle/>
        <a:p>
          <a:r>
            <a:rPr lang="en-US" sz="2300" dirty="0" smtClean="0"/>
            <a:t>Domestic producers </a:t>
          </a:r>
          <a:r>
            <a:rPr lang="en-US" sz="2800" b="1" i="1" dirty="0" smtClean="0"/>
            <a:t>benefit</a:t>
          </a:r>
          <a:r>
            <a:rPr lang="en-US" sz="2300" dirty="0" smtClean="0"/>
            <a:t>. </a:t>
          </a:r>
        </a:p>
        <a:p>
          <a:r>
            <a:rPr lang="en-US" sz="2300" dirty="0" smtClean="0"/>
            <a:t>Domestic consumers are </a:t>
          </a:r>
          <a:r>
            <a:rPr lang="en-US" sz="2800" b="1" i="1" dirty="0" smtClean="0"/>
            <a:t>harmed</a:t>
          </a:r>
          <a:r>
            <a:rPr lang="en-US" sz="2300" dirty="0" smtClean="0"/>
            <a:t>.</a:t>
          </a:r>
          <a:endParaRPr lang="en-US" sz="2300" dirty="0"/>
        </a:p>
      </dgm:t>
    </dgm:pt>
    <dgm:pt modelId="{D5E6E3B9-71D3-4DFE-88EB-787F445D60BA}" type="parTrans" cxnId="{61850EE7-9CE2-43F7-A2C6-5B9BEA224D6A}">
      <dgm:prSet/>
      <dgm:spPr/>
      <dgm:t>
        <a:bodyPr/>
        <a:lstStyle/>
        <a:p>
          <a:endParaRPr lang="en-US"/>
        </a:p>
      </dgm:t>
    </dgm:pt>
    <dgm:pt modelId="{2832B9D2-39C1-4A0C-AD2D-B18B857E9692}" type="sibTrans" cxnId="{61850EE7-9CE2-43F7-A2C6-5B9BEA224D6A}">
      <dgm:prSet/>
      <dgm:spPr/>
      <dgm:t>
        <a:bodyPr/>
        <a:lstStyle/>
        <a:p>
          <a:endParaRPr lang="en-US"/>
        </a:p>
      </dgm:t>
    </dgm:pt>
    <dgm:pt modelId="{94130562-18D0-4E99-A18B-3637C48F18E3}" type="pres">
      <dgm:prSet presAssocID="{AC7A0E6F-993F-433F-ADD5-971CC2C37C1B}" presName="Name0" presStyleCnt="0">
        <dgm:presLayoutVars>
          <dgm:dir/>
          <dgm:animLvl val="lvl"/>
          <dgm:resizeHandles val="exact"/>
        </dgm:presLayoutVars>
      </dgm:prSet>
      <dgm:spPr/>
    </dgm:pt>
    <dgm:pt modelId="{6C9AC194-11F4-4EF3-9CC0-47A3F5BE6F92}" type="pres">
      <dgm:prSet presAssocID="{B163AD44-F612-4FC8-99EA-26FE351CADD0}" presName="boxAndChildren" presStyleCnt="0"/>
      <dgm:spPr/>
    </dgm:pt>
    <dgm:pt modelId="{413F6B67-7E1A-47A6-A5BE-2D67C5A2608C}" type="pres">
      <dgm:prSet presAssocID="{B163AD44-F612-4FC8-99EA-26FE351CADD0}" presName="parentTextBox" presStyleLbl="node1" presStyleIdx="0" presStyleCnt="3"/>
      <dgm:spPr/>
      <dgm:t>
        <a:bodyPr/>
        <a:lstStyle/>
        <a:p>
          <a:endParaRPr lang="en-US"/>
        </a:p>
      </dgm:t>
    </dgm:pt>
    <dgm:pt modelId="{41E993FB-DF52-4CA2-9D1D-AA5985D0F066}" type="pres">
      <dgm:prSet presAssocID="{877E07D7-F222-47F6-BCBC-043F88C8C7F2}" presName="sp" presStyleCnt="0"/>
      <dgm:spPr/>
    </dgm:pt>
    <dgm:pt modelId="{EBDCDE65-E9A6-43BE-81FB-CE2E33C81189}" type="pres">
      <dgm:prSet presAssocID="{985F5965-C24B-42C3-8AA4-FF9D572F975D}" presName="arrowAndChildren" presStyleCnt="0"/>
      <dgm:spPr/>
    </dgm:pt>
    <dgm:pt modelId="{C31285C3-044C-4CBF-B41F-A5F1CE16432C}" type="pres">
      <dgm:prSet presAssocID="{985F5965-C24B-42C3-8AA4-FF9D572F975D}" presName="parentTextArrow" presStyleLbl="node1" presStyleIdx="1" presStyleCnt="3"/>
      <dgm:spPr/>
      <dgm:t>
        <a:bodyPr/>
        <a:lstStyle/>
        <a:p>
          <a:endParaRPr lang="en-US"/>
        </a:p>
      </dgm:t>
    </dgm:pt>
    <dgm:pt modelId="{356384C3-B0A8-4B35-BE96-F04F69E219BF}" type="pres">
      <dgm:prSet presAssocID="{321F2AFD-B2C5-457B-936D-F71913C31573}" presName="sp" presStyleCnt="0"/>
      <dgm:spPr/>
    </dgm:pt>
    <dgm:pt modelId="{A24E5366-2990-48FA-8DF0-C528E91F285B}" type="pres">
      <dgm:prSet presAssocID="{BDF5D8D7-F848-4169-BC97-BB1C597064BF}" presName="arrowAndChildren" presStyleCnt="0"/>
      <dgm:spPr/>
    </dgm:pt>
    <dgm:pt modelId="{8C2CF95F-C17D-4AE5-AE57-20472BD57F6D}" type="pres">
      <dgm:prSet presAssocID="{BDF5D8D7-F848-4169-BC97-BB1C597064BF}" presName="parentTextArrow" presStyleLbl="node1" presStyleIdx="2" presStyleCnt="3"/>
      <dgm:spPr/>
      <dgm:t>
        <a:bodyPr/>
        <a:lstStyle/>
        <a:p>
          <a:endParaRPr lang="en-US"/>
        </a:p>
      </dgm:t>
    </dgm:pt>
  </dgm:ptLst>
  <dgm:cxnLst>
    <dgm:cxn modelId="{61850EE7-9CE2-43F7-A2C6-5B9BEA224D6A}" srcId="{AC7A0E6F-993F-433F-ADD5-971CC2C37C1B}" destId="{B163AD44-F612-4FC8-99EA-26FE351CADD0}" srcOrd="2" destOrd="0" parTransId="{D5E6E3B9-71D3-4DFE-88EB-787F445D60BA}" sibTransId="{2832B9D2-39C1-4A0C-AD2D-B18B857E9692}"/>
    <dgm:cxn modelId="{6FD5A8A8-A130-4F46-9B6A-B241645E1D1F}" type="presOf" srcId="{B163AD44-F612-4FC8-99EA-26FE351CADD0}" destId="{413F6B67-7E1A-47A6-A5BE-2D67C5A2608C}" srcOrd="0" destOrd="0" presId="urn:microsoft.com/office/officeart/2005/8/layout/process4"/>
    <dgm:cxn modelId="{E98BB9E4-C74C-408A-8B0C-BB06B8C53C10}" type="presOf" srcId="{AC7A0E6F-993F-433F-ADD5-971CC2C37C1B}" destId="{94130562-18D0-4E99-A18B-3637C48F18E3}" srcOrd="0" destOrd="0" presId="urn:microsoft.com/office/officeart/2005/8/layout/process4"/>
    <dgm:cxn modelId="{2E1EA927-C6F0-4622-8772-0A9EC735449E}" type="presOf" srcId="{BDF5D8D7-F848-4169-BC97-BB1C597064BF}" destId="{8C2CF95F-C17D-4AE5-AE57-20472BD57F6D}" srcOrd="0" destOrd="0" presId="urn:microsoft.com/office/officeart/2005/8/layout/process4"/>
    <dgm:cxn modelId="{0A146057-05B1-48BE-819A-2B3AD742D0BA}" type="presOf" srcId="{985F5965-C24B-42C3-8AA4-FF9D572F975D}" destId="{C31285C3-044C-4CBF-B41F-A5F1CE16432C}" srcOrd="0" destOrd="0" presId="urn:microsoft.com/office/officeart/2005/8/layout/process4"/>
    <dgm:cxn modelId="{DF3F010D-3A56-4A2E-BB72-E2995BDE2D30}" srcId="{AC7A0E6F-993F-433F-ADD5-971CC2C37C1B}" destId="{BDF5D8D7-F848-4169-BC97-BB1C597064BF}" srcOrd="0" destOrd="0" parTransId="{4B6CB8C0-D2B5-4245-AA49-7E40EC46752C}" sibTransId="{321F2AFD-B2C5-457B-936D-F71913C31573}"/>
    <dgm:cxn modelId="{05A545EF-E24E-4A0D-9DD8-3183A7A37F67}" srcId="{AC7A0E6F-993F-433F-ADD5-971CC2C37C1B}" destId="{985F5965-C24B-42C3-8AA4-FF9D572F975D}" srcOrd="1" destOrd="0" parTransId="{19E8D334-2DBD-410F-A259-E742450852F9}" sibTransId="{877E07D7-F222-47F6-BCBC-043F88C8C7F2}"/>
    <dgm:cxn modelId="{85015B08-BD3C-45EB-8990-ECC6D658A381}" type="presParOf" srcId="{94130562-18D0-4E99-A18B-3637C48F18E3}" destId="{6C9AC194-11F4-4EF3-9CC0-47A3F5BE6F92}" srcOrd="0" destOrd="0" presId="urn:microsoft.com/office/officeart/2005/8/layout/process4"/>
    <dgm:cxn modelId="{86AA2394-D232-4B19-9F72-68BF03315401}" type="presParOf" srcId="{6C9AC194-11F4-4EF3-9CC0-47A3F5BE6F92}" destId="{413F6B67-7E1A-47A6-A5BE-2D67C5A2608C}" srcOrd="0" destOrd="0" presId="urn:microsoft.com/office/officeart/2005/8/layout/process4"/>
    <dgm:cxn modelId="{91A19B56-25AE-48BE-A0A2-B0E7294DA911}" type="presParOf" srcId="{94130562-18D0-4E99-A18B-3637C48F18E3}" destId="{41E993FB-DF52-4CA2-9D1D-AA5985D0F066}" srcOrd="1" destOrd="0" presId="urn:microsoft.com/office/officeart/2005/8/layout/process4"/>
    <dgm:cxn modelId="{02BCB52E-4188-46DE-8D49-9D5B146C4A2B}" type="presParOf" srcId="{94130562-18D0-4E99-A18B-3637C48F18E3}" destId="{EBDCDE65-E9A6-43BE-81FB-CE2E33C81189}" srcOrd="2" destOrd="0" presId="urn:microsoft.com/office/officeart/2005/8/layout/process4"/>
    <dgm:cxn modelId="{68EFC8F1-C6E0-4AB0-9268-ECA97EEB85B7}" type="presParOf" srcId="{EBDCDE65-E9A6-43BE-81FB-CE2E33C81189}" destId="{C31285C3-044C-4CBF-B41F-A5F1CE16432C}" srcOrd="0" destOrd="0" presId="urn:microsoft.com/office/officeart/2005/8/layout/process4"/>
    <dgm:cxn modelId="{45E56CD6-8D4F-4956-9827-E878FE2CCC44}" type="presParOf" srcId="{94130562-18D0-4E99-A18B-3637C48F18E3}" destId="{356384C3-B0A8-4B35-BE96-F04F69E219BF}" srcOrd="3" destOrd="0" presId="urn:microsoft.com/office/officeart/2005/8/layout/process4"/>
    <dgm:cxn modelId="{57E21CB8-1F66-4FE0-8098-3DEC48D49DFF}" type="presParOf" srcId="{94130562-18D0-4E99-A18B-3637C48F18E3}" destId="{A24E5366-2990-48FA-8DF0-C528E91F285B}" srcOrd="4" destOrd="0" presId="urn:microsoft.com/office/officeart/2005/8/layout/process4"/>
    <dgm:cxn modelId="{8C892741-9927-4D7C-A518-9CFC63FBB164}" type="presParOf" srcId="{A24E5366-2990-48FA-8DF0-C528E91F285B}" destId="{8C2CF95F-C17D-4AE5-AE57-20472BD57F6D}"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3F6B67-7E1A-47A6-A5BE-2D67C5A2608C}">
      <dsp:nvSpPr>
        <dsp:cNvPr id="0" name=""/>
        <dsp:cNvSpPr/>
      </dsp:nvSpPr>
      <dsp:spPr>
        <a:xfrm>
          <a:off x="0" y="3002784"/>
          <a:ext cx="8229600" cy="985580"/>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en-US" sz="2300" kern="1200" smtClean="0"/>
            <a:t>Domestic consumers </a:t>
          </a:r>
          <a:r>
            <a:rPr lang="en-US" sz="2800" b="1" i="1" kern="1200" smtClean="0"/>
            <a:t>benefit</a:t>
          </a:r>
          <a:r>
            <a:rPr lang="en-US" sz="2300" kern="1200" smtClean="0"/>
            <a:t>. </a:t>
          </a:r>
        </a:p>
        <a:p>
          <a:pPr lvl="0" algn="ctr" defTabSz="1022350">
            <a:lnSpc>
              <a:spcPct val="90000"/>
            </a:lnSpc>
            <a:spcBef>
              <a:spcPct val="0"/>
            </a:spcBef>
            <a:spcAft>
              <a:spcPct val="35000"/>
            </a:spcAft>
          </a:pPr>
          <a:r>
            <a:rPr lang="en-US" sz="2300" kern="1200" smtClean="0"/>
            <a:t>Domestic producers are </a:t>
          </a:r>
          <a:r>
            <a:rPr lang="en-US" sz="2800" b="1" i="1" kern="1200" smtClean="0"/>
            <a:t>harmed</a:t>
          </a:r>
          <a:r>
            <a:rPr lang="en-US" sz="2300" kern="1200" smtClean="0"/>
            <a:t>.</a:t>
          </a:r>
          <a:endParaRPr lang="en-US" sz="2300" kern="1200" dirty="0"/>
        </a:p>
      </dsp:txBody>
      <dsp:txXfrm>
        <a:off x="0" y="3002784"/>
        <a:ext cx="8229600" cy="985580"/>
      </dsp:txXfrm>
    </dsp:sp>
    <dsp:sp modelId="{C31285C3-044C-4CBF-B41F-A5F1CE16432C}">
      <dsp:nvSpPr>
        <dsp:cNvPr id="0" name=""/>
        <dsp:cNvSpPr/>
      </dsp:nvSpPr>
      <dsp:spPr>
        <a:xfrm rot="10800000">
          <a:off x="0" y="1501744"/>
          <a:ext cx="8229600" cy="1515823"/>
        </a:xfrm>
        <a:prstGeom prst="upArrowCallout">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n-US" sz="2700" kern="1200" smtClean="0"/>
            <a:t>Country begins to </a:t>
          </a:r>
          <a:r>
            <a:rPr lang="en-US" sz="2800" b="1" i="1" kern="1200" smtClean="0"/>
            <a:t>import</a:t>
          </a:r>
          <a:r>
            <a:rPr lang="en-US" sz="2700" kern="1200" smtClean="0"/>
            <a:t> and domestic price </a:t>
          </a:r>
          <a:r>
            <a:rPr lang="en-US" sz="2800" b="1" i="1" kern="1200" smtClean="0"/>
            <a:t>falls</a:t>
          </a:r>
          <a:r>
            <a:rPr lang="en-US" sz="2700" kern="1200" smtClean="0"/>
            <a:t>.</a:t>
          </a:r>
          <a:endParaRPr lang="en-US" sz="2700" kern="1200" dirty="0"/>
        </a:p>
      </dsp:txBody>
      <dsp:txXfrm rot="10800000">
        <a:off x="0" y="1501744"/>
        <a:ext cx="8229600" cy="984936"/>
      </dsp:txXfrm>
    </dsp:sp>
    <dsp:sp modelId="{8C2CF95F-C17D-4AE5-AE57-20472BD57F6D}">
      <dsp:nvSpPr>
        <dsp:cNvPr id="0" name=""/>
        <dsp:cNvSpPr/>
      </dsp:nvSpPr>
      <dsp:spPr>
        <a:xfrm rot="10800000">
          <a:off x="0" y="705"/>
          <a:ext cx="8229600" cy="1515823"/>
        </a:xfrm>
        <a:prstGeom prst="upArrowCallou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lvl="0" algn="ctr" defTabSz="1511300">
            <a:lnSpc>
              <a:spcPct val="90000"/>
            </a:lnSpc>
            <a:spcBef>
              <a:spcPct val="0"/>
            </a:spcBef>
            <a:spcAft>
              <a:spcPct val="35000"/>
            </a:spcAft>
          </a:pPr>
          <a:r>
            <a:rPr lang="en-US" sz="3400" kern="1200" smtClean="0"/>
            <a:t>Domestic price is </a:t>
          </a:r>
          <a:r>
            <a:rPr lang="en-US" sz="3400" b="1" i="1" kern="1200" smtClean="0"/>
            <a:t>higher</a:t>
          </a:r>
          <a:r>
            <a:rPr lang="en-US" sz="3400" kern="1200" smtClean="0"/>
            <a:t> than world price.</a:t>
          </a:r>
          <a:endParaRPr lang="en-US" sz="3400" kern="1200" dirty="0"/>
        </a:p>
      </dsp:txBody>
      <dsp:txXfrm rot="10800000">
        <a:off x="0" y="705"/>
        <a:ext cx="8229600" cy="9849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3F6B67-7E1A-47A6-A5BE-2D67C5A2608C}">
      <dsp:nvSpPr>
        <dsp:cNvPr id="0" name=""/>
        <dsp:cNvSpPr/>
      </dsp:nvSpPr>
      <dsp:spPr>
        <a:xfrm>
          <a:off x="0" y="3106031"/>
          <a:ext cx="8229599" cy="1019468"/>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en-US" sz="2300" kern="1200" dirty="0" smtClean="0"/>
            <a:t>Domestic producers </a:t>
          </a:r>
          <a:r>
            <a:rPr lang="en-US" sz="2800" b="1" i="1" kern="1200" dirty="0" smtClean="0"/>
            <a:t>benefit</a:t>
          </a:r>
          <a:r>
            <a:rPr lang="en-US" sz="2300" kern="1200" dirty="0" smtClean="0"/>
            <a:t>. </a:t>
          </a:r>
        </a:p>
        <a:p>
          <a:pPr lvl="0" algn="ctr" defTabSz="1022350">
            <a:lnSpc>
              <a:spcPct val="90000"/>
            </a:lnSpc>
            <a:spcBef>
              <a:spcPct val="0"/>
            </a:spcBef>
            <a:spcAft>
              <a:spcPct val="35000"/>
            </a:spcAft>
          </a:pPr>
          <a:r>
            <a:rPr lang="en-US" sz="2300" kern="1200" dirty="0" smtClean="0"/>
            <a:t>Domestic consumers are </a:t>
          </a:r>
          <a:r>
            <a:rPr lang="en-US" sz="2800" b="1" i="1" kern="1200" dirty="0" smtClean="0"/>
            <a:t>harmed</a:t>
          </a:r>
          <a:r>
            <a:rPr lang="en-US" sz="2300" kern="1200" dirty="0" smtClean="0"/>
            <a:t>.</a:t>
          </a:r>
          <a:endParaRPr lang="en-US" sz="2300" kern="1200" dirty="0"/>
        </a:p>
      </dsp:txBody>
      <dsp:txXfrm>
        <a:off x="0" y="3106031"/>
        <a:ext cx="8229599" cy="1019468"/>
      </dsp:txXfrm>
    </dsp:sp>
    <dsp:sp modelId="{C31285C3-044C-4CBF-B41F-A5F1CE16432C}">
      <dsp:nvSpPr>
        <dsp:cNvPr id="0" name=""/>
        <dsp:cNvSpPr/>
      </dsp:nvSpPr>
      <dsp:spPr>
        <a:xfrm rot="10800000">
          <a:off x="0" y="1553380"/>
          <a:ext cx="8229599" cy="1567943"/>
        </a:xfrm>
        <a:prstGeom prst="upArrowCallout">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n-US" sz="2700" kern="1200" smtClean="0"/>
            <a:t>Country begins to </a:t>
          </a:r>
          <a:r>
            <a:rPr lang="en-US" sz="2800" b="1" i="1" kern="1200" smtClean="0"/>
            <a:t>export</a:t>
          </a:r>
          <a:r>
            <a:rPr lang="en-US" sz="2700" kern="1200" smtClean="0"/>
            <a:t> and domestic price </a:t>
          </a:r>
          <a:r>
            <a:rPr lang="en-US" sz="2800" b="1" i="1" kern="1200" smtClean="0"/>
            <a:t>rises</a:t>
          </a:r>
          <a:r>
            <a:rPr lang="en-US" sz="2700" kern="1200" smtClean="0"/>
            <a:t>.</a:t>
          </a:r>
          <a:endParaRPr lang="en-US" sz="2700" kern="1200" dirty="0"/>
        </a:p>
      </dsp:txBody>
      <dsp:txXfrm rot="10800000">
        <a:off x="0" y="1553380"/>
        <a:ext cx="8229599" cy="1018802"/>
      </dsp:txXfrm>
    </dsp:sp>
    <dsp:sp modelId="{8C2CF95F-C17D-4AE5-AE57-20472BD57F6D}">
      <dsp:nvSpPr>
        <dsp:cNvPr id="0" name=""/>
        <dsp:cNvSpPr/>
      </dsp:nvSpPr>
      <dsp:spPr>
        <a:xfrm rot="10800000">
          <a:off x="0" y="729"/>
          <a:ext cx="8229599" cy="1567943"/>
        </a:xfrm>
        <a:prstGeom prst="upArrowCallou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lvl="0" algn="ctr" defTabSz="1600200">
            <a:lnSpc>
              <a:spcPct val="90000"/>
            </a:lnSpc>
            <a:spcBef>
              <a:spcPct val="0"/>
            </a:spcBef>
            <a:spcAft>
              <a:spcPct val="35000"/>
            </a:spcAft>
          </a:pPr>
          <a:r>
            <a:rPr lang="en-US" sz="3600" kern="1200" smtClean="0"/>
            <a:t>Domestic price is </a:t>
          </a:r>
          <a:r>
            <a:rPr lang="en-US" sz="3600" b="1" i="1" kern="1200" smtClean="0"/>
            <a:t>lower</a:t>
          </a:r>
          <a:r>
            <a:rPr lang="en-US" sz="3600" kern="1200" smtClean="0"/>
            <a:t> than world price.</a:t>
          </a:r>
          <a:endParaRPr lang="en-US" sz="3600" kern="1200" dirty="0"/>
        </a:p>
      </dsp:txBody>
      <dsp:txXfrm rot="10800000">
        <a:off x="0" y="729"/>
        <a:ext cx="8229599" cy="1018802"/>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0.55963</cdr:x>
      <cdr:y>0.46512</cdr:y>
    </cdr:from>
    <cdr:to>
      <cdr:x>0.56881</cdr:x>
      <cdr:y>0.89535</cdr:y>
    </cdr:to>
    <cdr:sp macro="" textlink="">
      <cdr:nvSpPr>
        <cdr:cNvPr id="3" name="Straight Arrow Connector 2"/>
        <cdr:cNvSpPr/>
      </cdr:nvSpPr>
      <cdr:spPr>
        <a:xfrm xmlns:a="http://schemas.openxmlformats.org/drawingml/2006/main" rot="5400000" flipH="1" flipV="1">
          <a:off x="3276600" y="4419601"/>
          <a:ext cx="2819401" cy="76200"/>
        </a:xfrm>
        <a:prstGeom xmlns:a="http://schemas.openxmlformats.org/drawingml/2006/main" prst="straightConnector1">
          <a:avLst/>
        </a:prstGeom>
        <a:ln xmlns:a="http://schemas.openxmlformats.org/drawingml/2006/main">
          <a:tailEnd type="oval"/>
        </a:ln>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0.13762</cdr:x>
      <cdr:y>0.45814</cdr:y>
    </cdr:from>
    <cdr:to>
      <cdr:x>0.56881</cdr:x>
      <cdr:y>0.46512</cdr:y>
    </cdr:to>
    <cdr:sp macro="" textlink="">
      <cdr:nvSpPr>
        <cdr:cNvPr id="4" name="Straight Arrow Connector 3"/>
        <cdr:cNvSpPr/>
      </cdr:nvSpPr>
      <cdr:spPr>
        <a:xfrm xmlns:a="http://schemas.openxmlformats.org/drawingml/2006/main" rot="5400000" flipV="1">
          <a:off x="2910843" y="1234441"/>
          <a:ext cx="45719" cy="3581400"/>
        </a:xfrm>
        <a:prstGeom xmlns:a="http://schemas.openxmlformats.org/drawingml/2006/main" prst="straightConnector1">
          <a:avLst/>
        </a:prstGeom>
        <a:noFill xmlns:a="http://schemas.openxmlformats.org/drawingml/2006/main"/>
        <a:ln xmlns:a="http://schemas.openxmlformats.org/drawingml/2006/main" w="38100" cap="flat" cmpd="sng" algn="ctr">
          <a:solidFill>
            <a:sysClr val="windowText" lastClr="000000"/>
          </a:solidFill>
          <a:prstDash val="solid"/>
          <a:tailEnd type="oval"/>
        </a:ln>
        <a:effectLst xmlns:a="http://schemas.openxmlformats.org/drawingml/2006/main">
          <a:outerShdw blurRad="40000" dist="23000" dir="5400000" rotWithShape="0">
            <a:srgbClr val="000000">
              <a:alpha val="35000"/>
            </a:srgbClr>
          </a:outerShdw>
        </a:effectLst>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0.53211</cdr:x>
      <cdr:y>0.38372</cdr:y>
    </cdr:from>
    <cdr:to>
      <cdr:x>0.59633</cdr:x>
      <cdr:y>0.45349</cdr:y>
    </cdr:to>
    <cdr:sp macro="" textlink="">
      <cdr:nvSpPr>
        <cdr:cNvPr id="5" name="TextBox 4"/>
        <cdr:cNvSpPr txBox="1"/>
      </cdr:nvSpPr>
      <cdr:spPr>
        <a:xfrm xmlns:a="http://schemas.openxmlformats.org/drawingml/2006/main">
          <a:off x="4419600" y="2514600"/>
          <a:ext cx="533400" cy="4572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pPr algn="ctr"/>
          <a:r>
            <a:rPr lang="en-US" sz="2400" b="1" dirty="0" smtClean="0">
              <a:latin typeface="Impact" pitchFamily="34" charset="0"/>
            </a:rPr>
            <a:t>A</a:t>
          </a:r>
          <a:endParaRPr lang="en-US" sz="2400" b="1" dirty="0">
            <a:latin typeface="Impact" pitchFamily="34" charset="0"/>
          </a:endParaRPr>
        </a:p>
      </cdr:txBody>
    </cdr:sp>
  </cdr:relSizeAnchor>
  <cdr:relSizeAnchor xmlns:cdr="http://schemas.openxmlformats.org/drawingml/2006/chartDrawing">
    <cdr:from>
      <cdr:x>0.7156</cdr:x>
      <cdr:y>0.56977</cdr:y>
    </cdr:from>
    <cdr:to>
      <cdr:x>0.77982</cdr:x>
      <cdr:y>0.63953</cdr:y>
    </cdr:to>
    <cdr:sp macro="" textlink="">
      <cdr:nvSpPr>
        <cdr:cNvPr id="6" name="TextBox 1"/>
        <cdr:cNvSpPr txBox="1"/>
      </cdr:nvSpPr>
      <cdr:spPr>
        <a:xfrm xmlns:a="http://schemas.openxmlformats.org/drawingml/2006/main">
          <a:off x="5943600" y="3733800"/>
          <a:ext cx="533400" cy="4572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2400" b="1" dirty="0" smtClean="0">
              <a:latin typeface="Impact" pitchFamily="34" charset="0"/>
            </a:rPr>
            <a:t>B</a:t>
          </a:r>
          <a:endParaRPr lang="en-US" sz="2400" b="1" dirty="0">
            <a:latin typeface="Impact"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0.55963</cdr:x>
      <cdr:y>0.46512</cdr:y>
    </cdr:from>
    <cdr:to>
      <cdr:x>0.56881</cdr:x>
      <cdr:y>0.89535</cdr:y>
    </cdr:to>
    <cdr:sp macro="" textlink="">
      <cdr:nvSpPr>
        <cdr:cNvPr id="3" name="Straight Arrow Connector 2"/>
        <cdr:cNvSpPr/>
      </cdr:nvSpPr>
      <cdr:spPr>
        <a:xfrm xmlns:a="http://schemas.openxmlformats.org/drawingml/2006/main" rot="5400000" flipH="1" flipV="1">
          <a:off x="3276600" y="4419601"/>
          <a:ext cx="2819401" cy="76200"/>
        </a:xfrm>
        <a:prstGeom xmlns:a="http://schemas.openxmlformats.org/drawingml/2006/main" prst="straightConnector1">
          <a:avLst/>
        </a:prstGeom>
        <a:ln xmlns:a="http://schemas.openxmlformats.org/drawingml/2006/main">
          <a:tailEnd type="oval"/>
        </a:ln>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0.13762</cdr:x>
      <cdr:y>0.45814</cdr:y>
    </cdr:from>
    <cdr:to>
      <cdr:x>0.56881</cdr:x>
      <cdr:y>0.46512</cdr:y>
    </cdr:to>
    <cdr:sp macro="" textlink="">
      <cdr:nvSpPr>
        <cdr:cNvPr id="4" name="Straight Arrow Connector 3"/>
        <cdr:cNvSpPr/>
      </cdr:nvSpPr>
      <cdr:spPr>
        <a:xfrm xmlns:a="http://schemas.openxmlformats.org/drawingml/2006/main" rot="5400000" flipV="1">
          <a:off x="2910843" y="1234441"/>
          <a:ext cx="45719" cy="3581400"/>
        </a:xfrm>
        <a:prstGeom xmlns:a="http://schemas.openxmlformats.org/drawingml/2006/main" prst="straightConnector1">
          <a:avLst/>
        </a:prstGeom>
        <a:noFill xmlns:a="http://schemas.openxmlformats.org/drawingml/2006/main"/>
        <a:ln xmlns:a="http://schemas.openxmlformats.org/drawingml/2006/main" w="38100" cap="flat" cmpd="sng" algn="ctr">
          <a:solidFill>
            <a:sysClr val="windowText" lastClr="000000"/>
          </a:solidFill>
          <a:prstDash val="solid"/>
          <a:tailEnd type="oval"/>
        </a:ln>
        <a:effectLst xmlns:a="http://schemas.openxmlformats.org/drawingml/2006/main">
          <a:outerShdw blurRad="40000" dist="23000" dir="5400000" rotWithShape="0">
            <a:srgbClr val="000000">
              <a:alpha val="35000"/>
            </a:srgbClr>
          </a:outerShdw>
        </a:effectLst>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0.53211</cdr:x>
      <cdr:y>0.38372</cdr:y>
    </cdr:from>
    <cdr:to>
      <cdr:x>0.59633</cdr:x>
      <cdr:y>0.45349</cdr:y>
    </cdr:to>
    <cdr:sp macro="" textlink="">
      <cdr:nvSpPr>
        <cdr:cNvPr id="5" name="TextBox 4"/>
        <cdr:cNvSpPr txBox="1"/>
      </cdr:nvSpPr>
      <cdr:spPr>
        <a:xfrm xmlns:a="http://schemas.openxmlformats.org/drawingml/2006/main">
          <a:off x="4419600" y="2514600"/>
          <a:ext cx="533400" cy="4572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pPr algn="ctr"/>
          <a:r>
            <a:rPr lang="en-US" sz="2400" b="1" dirty="0" smtClean="0">
              <a:latin typeface="Impact" pitchFamily="34" charset="0"/>
            </a:rPr>
            <a:t>A</a:t>
          </a:r>
          <a:endParaRPr lang="en-US" sz="2400" b="1" dirty="0">
            <a:latin typeface="Impact" pitchFamily="34" charset="0"/>
          </a:endParaRPr>
        </a:p>
      </cdr:txBody>
    </cdr:sp>
  </cdr:relSizeAnchor>
  <cdr:relSizeAnchor xmlns:cdr="http://schemas.openxmlformats.org/drawingml/2006/chartDrawing">
    <cdr:from>
      <cdr:x>0.69725</cdr:x>
      <cdr:y>0.22093</cdr:y>
    </cdr:from>
    <cdr:to>
      <cdr:x>0.76147</cdr:x>
      <cdr:y>0.29069</cdr:y>
    </cdr:to>
    <cdr:sp macro="" textlink="">
      <cdr:nvSpPr>
        <cdr:cNvPr id="6" name="TextBox 1"/>
        <cdr:cNvSpPr txBox="1"/>
      </cdr:nvSpPr>
      <cdr:spPr>
        <a:xfrm xmlns:a="http://schemas.openxmlformats.org/drawingml/2006/main">
          <a:off x="5791200" y="1447800"/>
          <a:ext cx="533399" cy="45715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2400" b="1" dirty="0" smtClean="0">
              <a:latin typeface="Impact" pitchFamily="34" charset="0"/>
            </a:rPr>
            <a:t>B</a:t>
          </a:r>
          <a:endParaRPr lang="en-US" sz="2400" b="1" dirty="0">
            <a:latin typeface="Impact"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E03D94DE-61C9-44F8-AB2B-D944707A23CF}" type="slidenum">
              <a:rPr lang="en-US" smtClean="0"/>
              <a:pPr/>
              <a:t>‹#›</a:t>
            </a:fld>
            <a:endParaRPr lang="en-US"/>
          </a:p>
        </p:txBody>
      </p:sp>
    </p:spTree>
    <p:extLst>
      <p:ext uri="{BB962C8B-B14F-4D97-AF65-F5344CB8AC3E}">
        <p14:creationId xmlns:p14="http://schemas.microsoft.com/office/powerpoint/2010/main" val="6075988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6D146202-9A96-4427-8244-94573200EF10}" type="datetimeFigureOut">
              <a:rPr lang="en-US" smtClean="0"/>
              <a:pPr/>
              <a:t>5/2/2014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AE89B21A-13EC-4961-B356-6B0C10695445}" type="slidenum">
              <a:rPr lang="en-US" smtClean="0"/>
              <a:pPr/>
              <a:t>‹#›</a:t>
            </a:fld>
            <a:endParaRPr lang="en-US"/>
          </a:p>
        </p:txBody>
      </p:sp>
    </p:spTree>
    <p:extLst>
      <p:ext uri="{BB962C8B-B14F-4D97-AF65-F5344CB8AC3E}">
        <p14:creationId xmlns:p14="http://schemas.microsoft.com/office/powerpoint/2010/main" val="4234859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why do people trade?  People trade because they believe that they will be better off by trading than by not trading</a:t>
            </a:r>
          </a:p>
          <a:p>
            <a:endParaRPr lang="en-US" dirty="0" smtClean="0"/>
          </a:p>
          <a:p>
            <a:r>
              <a:rPr lang="en-US" dirty="0" smtClean="0"/>
              <a:t>Imagine</a:t>
            </a:r>
            <a:r>
              <a:rPr lang="en-US" baseline="0" dirty="0" smtClean="0"/>
              <a:t> what life would look like without trade.  We would have to produce all the goods and services we use by ourselves. We would wind up spending all of our time just trying to produce the things necessary for survival.  When we trade we don’t have to produce everything for ourselves.  We can focus our efforts on producing those goods and services we are best suited for.  We then trade with others for the goods and services we need.</a:t>
            </a:r>
          </a:p>
          <a:p>
            <a:endParaRPr lang="en-US" baseline="0" dirty="0" smtClean="0"/>
          </a:p>
          <a:p>
            <a:r>
              <a:rPr lang="en-US" baseline="0" dirty="0" smtClean="0"/>
              <a:t>International trade is very similar to trading domestically.  We produce those goods and services we are best suited at and trade with other nations for the goods and services they are best suited at producing.  </a:t>
            </a:r>
          </a:p>
          <a:p>
            <a:endParaRPr lang="en-US" baseline="0" dirty="0" smtClean="0"/>
          </a:p>
          <a:p>
            <a:r>
              <a:rPr lang="en-US" baseline="0" dirty="0" smtClean="0"/>
              <a:t>So again, we ask “Why Trade”</a:t>
            </a:r>
            <a:endParaRPr lang="en-US" dirty="0"/>
          </a:p>
        </p:txBody>
      </p:sp>
      <p:sp>
        <p:nvSpPr>
          <p:cNvPr id="4" name="Slide Number Placeholder 3"/>
          <p:cNvSpPr>
            <a:spLocks noGrp="1"/>
          </p:cNvSpPr>
          <p:nvPr>
            <p:ph type="sldNum" sz="quarter" idx="10"/>
          </p:nvPr>
        </p:nvSpPr>
        <p:spPr/>
        <p:txBody>
          <a:bodyPr/>
          <a:lstStyle/>
          <a:p>
            <a:pPr>
              <a:defRPr/>
            </a:pPr>
            <a:fld id="{DB95C467-2C71-4486-AE60-1A59D3D148CA}" type="slidenum">
              <a:rPr lang="en-US" smtClean="0"/>
              <a:pPr>
                <a:defRPr/>
              </a:pPr>
              <a:t>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Heckscher-Ohlin</a:t>
            </a:r>
            <a:r>
              <a:rPr lang="en-US" baseline="0" dirty="0" smtClean="0"/>
              <a:t> – countries will export goods that intensively use the resources that the country has in abundance</a:t>
            </a:r>
          </a:p>
          <a:p>
            <a:r>
              <a:rPr lang="en-US" baseline="0" dirty="0" smtClean="0"/>
              <a:t>Leontief paradox – revealed that the U.S. exports skill-intensive production</a:t>
            </a:r>
          </a:p>
          <a:p>
            <a:endParaRPr lang="en-US" dirty="0"/>
          </a:p>
        </p:txBody>
      </p:sp>
      <p:sp>
        <p:nvSpPr>
          <p:cNvPr id="4" name="Slide Number Placeholder 3"/>
          <p:cNvSpPr>
            <a:spLocks noGrp="1"/>
          </p:cNvSpPr>
          <p:nvPr>
            <p:ph type="sldNum" sz="quarter" idx="10"/>
          </p:nvPr>
        </p:nvSpPr>
        <p:spPr/>
        <p:txBody>
          <a:bodyPr/>
          <a:lstStyle/>
          <a:p>
            <a:fld id="{8C306757-6409-4896-82F7-82CFA7702FE6}" type="slidenum">
              <a:rPr lang="en-US" smtClean="0"/>
              <a:pPr/>
              <a:t>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Island</a:t>
            </a:r>
            <a:r>
              <a:rPr lang="en-US" baseline="0" dirty="0" smtClean="0"/>
              <a:t> has only two trees but lots of boats – leads to cheap fish and expensive coconuts in autarky.</a:t>
            </a:r>
          </a:p>
          <a:p>
            <a:endParaRPr lang="en-US" baseline="0" dirty="0" smtClean="0"/>
          </a:p>
          <a:p>
            <a:r>
              <a:rPr lang="en-US" baseline="0" dirty="0" smtClean="0"/>
              <a:t>Trade with a new island with lots of trees and few boats (expensive fish and cheap coconuts).</a:t>
            </a:r>
          </a:p>
          <a:p>
            <a:endParaRPr lang="en-US" baseline="0" dirty="0" smtClean="0"/>
          </a:p>
          <a:p>
            <a:r>
              <a:rPr lang="en-US" baseline="0" dirty="0" smtClean="0"/>
              <a:t>On our island results in cheap fish being exported. This is great for the boat owners, the boats are at sea 7 days a week etc. Good for sailors and fishers, lots of work. New markets cause the price of fish to rise.</a:t>
            </a:r>
          </a:p>
          <a:p>
            <a:endParaRPr lang="en-US" baseline="0" dirty="0" smtClean="0"/>
          </a:p>
          <a:p>
            <a:r>
              <a:rPr lang="en-US" baseline="0" dirty="0" smtClean="0"/>
              <a:t>On the other hand, the expensive coconuts no longer look very attractive. Faced with competition from producers from the other island, coconut production declines. Tree climbers might eventually learn to sail, but not right away. The value of owning coconut trees is diminished.</a:t>
            </a:r>
          </a:p>
        </p:txBody>
      </p:sp>
      <p:sp>
        <p:nvSpPr>
          <p:cNvPr id="4" name="Slide Number Placeholder 3"/>
          <p:cNvSpPr>
            <a:spLocks noGrp="1"/>
          </p:cNvSpPr>
          <p:nvPr>
            <p:ph type="sldNum" sz="quarter" idx="10"/>
          </p:nvPr>
        </p:nvSpPr>
        <p:spPr/>
        <p:txBody>
          <a:bodyPr/>
          <a:lstStyle/>
          <a:p>
            <a:fld id="{C5CACFDA-B7F6-43EC-9C70-7BD31A50C25A}" type="slidenum">
              <a:rPr lang="en-US" smtClean="0"/>
              <a:pPr/>
              <a:t>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Island</a:t>
            </a:r>
            <a:r>
              <a:rPr lang="en-US" baseline="0" dirty="0" smtClean="0"/>
              <a:t> has only two trees but lots of boats – leads to cheap fish and expensive coconuts in autarky.</a:t>
            </a:r>
          </a:p>
          <a:p>
            <a:endParaRPr lang="en-US" baseline="0" dirty="0" smtClean="0"/>
          </a:p>
          <a:p>
            <a:r>
              <a:rPr lang="en-US" baseline="0" dirty="0" smtClean="0"/>
              <a:t>Trade with a new island with lots of trees and few boats (expensive fish and cheap coconuts).</a:t>
            </a:r>
          </a:p>
          <a:p>
            <a:endParaRPr lang="en-US" baseline="0" dirty="0" smtClean="0"/>
          </a:p>
          <a:p>
            <a:r>
              <a:rPr lang="en-US" baseline="0" dirty="0" smtClean="0"/>
              <a:t>On our island results in cheap fish being exported. This is great for the boat owners, the boats are at sea 7 days a week etc. Good for sailors and fishers, lots of work. New markets cause the price of fish to rise.</a:t>
            </a:r>
          </a:p>
          <a:p>
            <a:endParaRPr lang="en-US" baseline="0" dirty="0" smtClean="0"/>
          </a:p>
          <a:p>
            <a:r>
              <a:rPr lang="en-US" baseline="0" dirty="0" smtClean="0"/>
              <a:t>On the other hand, the expensive coconuts no longer look very attractive. Faced with competition from producers from the other island, coconut production declines. Tree climbers might eventually learn to sail, but not right away. The value of owning coconut trees is diminished.</a:t>
            </a:r>
          </a:p>
          <a:p>
            <a:endParaRPr lang="en-US" dirty="0"/>
          </a:p>
        </p:txBody>
      </p:sp>
      <p:sp>
        <p:nvSpPr>
          <p:cNvPr id="4" name="Slide Number Placeholder 3"/>
          <p:cNvSpPr>
            <a:spLocks noGrp="1"/>
          </p:cNvSpPr>
          <p:nvPr>
            <p:ph type="sldNum" sz="quarter" idx="10"/>
          </p:nvPr>
        </p:nvSpPr>
        <p:spPr/>
        <p:txBody>
          <a:bodyPr/>
          <a:lstStyle/>
          <a:p>
            <a:fld id="{C5CACFDA-B7F6-43EC-9C70-7BD31A50C25A}" type="slidenum">
              <a:rPr lang="en-US" smtClean="0"/>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Island</a:t>
            </a:r>
            <a:r>
              <a:rPr lang="en-US" baseline="0" dirty="0" smtClean="0"/>
              <a:t> has only two trees but lots of boats – leads to cheap fish and expensive coconuts in autarky.</a:t>
            </a:r>
          </a:p>
          <a:p>
            <a:endParaRPr lang="en-US" baseline="0" dirty="0" smtClean="0"/>
          </a:p>
          <a:p>
            <a:r>
              <a:rPr lang="en-US" baseline="0" dirty="0" smtClean="0"/>
              <a:t>Trade with a new island with lots of trees and few boats (expensive fish and cheap coconuts).</a:t>
            </a:r>
          </a:p>
          <a:p>
            <a:endParaRPr lang="en-US" baseline="0" dirty="0" smtClean="0"/>
          </a:p>
          <a:p>
            <a:r>
              <a:rPr lang="en-US" baseline="0" dirty="0" smtClean="0"/>
              <a:t>On our island results in cheap fish being exported. This is great for the boat owners, the boats are at sea 7 days a week etc. Good for sailors and fishers, lots of work. New markets cause the price of fish to rise.</a:t>
            </a:r>
          </a:p>
          <a:p>
            <a:endParaRPr lang="en-US" baseline="0" dirty="0" smtClean="0"/>
          </a:p>
          <a:p>
            <a:r>
              <a:rPr lang="en-US" baseline="0" dirty="0" smtClean="0"/>
              <a:t>On the other hand, the expensive coconuts no longer look very attractive. Faced with competition from producers from the other island, coconut production declines. Tree climbers might eventually learn to sail, but not right away. The value of owning coconut trees is diminished.</a:t>
            </a:r>
          </a:p>
          <a:p>
            <a:endParaRPr lang="en-US" dirty="0"/>
          </a:p>
        </p:txBody>
      </p:sp>
      <p:sp>
        <p:nvSpPr>
          <p:cNvPr id="4" name="Slide Number Placeholder 3"/>
          <p:cNvSpPr>
            <a:spLocks noGrp="1"/>
          </p:cNvSpPr>
          <p:nvPr>
            <p:ph type="sldNum" sz="quarter" idx="10"/>
          </p:nvPr>
        </p:nvSpPr>
        <p:spPr/>
        <p:txBody>
          <a:bodyPr/>
          <a:lstStyle/>
          <a:p>
            <a:fld id="{C5CACFDA-B7F6-43EC-9C70-7BD31A50C25A}" type="slidenum">
              <a:rPr lang="en-US" smtClean="0"/>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C306757-6409-4896-82F7-82CFA7702FE6}" type="slidenum">
              <a:rPr lang="en-US" smtClean="0"/>
              <a:pPr/>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C306757-6409-4896-82F7-82CFA7702FE6}" type="slidenum">
              <a:rPr lang="en-US" smtClean="0"/>
              <a:pPr/>
              <a:t>14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C306757-6409-4896-82F7-82CFA7702FE6}" type="slidenum">
              <a:rPr lang="en-US" smtClean="0"/>
              <a:pPr/>
              <a:t>15</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Tariffs</a:t>
            </a:r>
            <a:r>
              <a:rPr lang="en-US" dirty="0"/>
              <a:t> – taxes on imports</a:t>
            </a:r>
          </a:p>
          <a:p>
            <a:r>
              <a:rPr lang="en-US" b="1" dirty="0"/>
              <a:t>Quotas</a:t>
            </a:r>
            <a:r>
              <a:rPr lang="en-US" dirty="0"/>
              <a:t> – limits on the quantity of imports</a:t>
            </a:r>
          </a:p>
          <a:p>
            <a:r>
              <a:rPr lang="en-US" b="1" dirty="0"/>
              <a:t>Voluntary Export Restrictions</a:t>
            </a:r>
            <a:r>
              <a:rPr lang="en-US" dirty="0"/>
              <a:t> – a self-imposed limit on the quantity of exports</a:t>
            </a:r>
          </a:p>
          <a:p>
            <a:r>
              <a:rPr lang="en-US" b="1" dirty="0"/>
              <a:t>Export Subsidies</a:t>
            </a:r>
            <a:r>
              <a:rPr lang="en-US" dirty="0"/>
              <a:t> – government payments to producers of goods for export</a:t>
            </a:r>
          </a:p>
          <a:p>
            <a:endParaRPr lang="en-US" dirty="0"/>
          </a:p>
        </p:txBody>
      </p:sp>
      <p:sp>
        <p:nvSpPr>
          <p:cNvPr id="4" name="Slide Number Placeholder 3"/>
          <p:cNvSpPr>
            <a:spLocks noGrp="1"/>
          </p:cNvSpPr>
          <p:nvPr>
            <p:ph type="sldNum" sz="quarter" idx="10"/>
          </p:nvPr>
        </p:nvSpPr>
        <p:spPr/>
        <p:txBody>
          <a:bodyPr/>
          <a:lstStyle/>
          <a:p>
            <a:fld id="{8C306757-6409-4896-82F7-82CFA7702FE6}"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5/2/2014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182776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5/2/2014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4190025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5/2/2014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3794605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1"/>
            <a:ext cx="8229600" cy="437197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5/2/2014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3282528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5/2/2014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2412674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5/2/2014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373833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5/2/2014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411994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5/2/2014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899527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5/2/2014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1960016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5/2/2014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363231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49F6B03-5A20-3B41-88B5-2337A4783498}" type="datetimeFigureOut">
              <a:rPr lang="en-US" smtClean="0"/>
              <a:pPr/>
              <a:t>5/2/2014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3795935-8310-184E-A783-88A05B472F0B}" type="slidenum">
              <a:rPr lang="en-US" smtClean="0"/>
              <a:pPr/>
              <a:t>‹#›</a:t>
            </a:fld>
            <a:endParaRPr lang="en-US"/>
          </a:p>
        </p:txBody>
      </p:sp>
    </p:spTree>
    <p:extLst>
      <p:ext uri="{BB962C8B-B14F-4D97-AF65-F5344CB8AC3E}">
        <p14:creationId xmlns:p14="http://schemas.microsoft.com/office/powerpoint/2010/main" val="3859192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Economic Summit</a:t>
            </a:r>
            <a:endParaRPr lang="en-US" dirty="0"/>
          </a:p>
        </p:txBody>
      </p:sp>
      <p:sp>
        <p:nvSpPr>
          <p:cNvPr id="3" name="Text Placeholder 2"/>
          <p:cNvSpPr>
            <a:spLocks noGrp="1"/>
          </p:cNvSpPr>
          <p:nvPr>
            <p:ph type="body" idx="1"/>
          </p:nvPr>
        </p:nvSpPr>
        <p:spPr>
          <a:xfrm>
            <a:off x="457200" y="1600201"/>
            <a:ext cx="8229600" cy="421957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descr="EconEdlogo.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505700" y="6019800"/>
            <a:ext cx="1441704" cy="713232"/>
          </a:xfrm>
          <a:prstGeom prst="rect">
            <a:avLst/>
          </a:prstGeom>
        </p:spPr>
      </p:pic>
      <p:cxnSp>
        <p:nvCxnSpPr>
          <p:cNvPr id="5" name="Straight Connector 4"/>
          <p:cNvCxnSpPr/>
          <p:nvPr userDrawn="1"/>
        </p:nvCxnSpPr>
        <p:spPr>
          <a:xfrm>
            <a:off x="457200" y="1181100"/>
            <a:ext cx="82296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pic>
        <p:nvPicPr>
          <p:cNvPr id="6" name="Picture 5" descr="EconBootCamp.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92100" y="5946606"/>
            <a:ext cx="2374900" cy="786425"/>
          </a:xfrm>
          <a:prstGeom prst="rect">
            <a:avLst/>
          </a:prstGeom>
        </p:spPr>
      </p:pic>
    </p:spTree>
    <p:extLst>
      <p:ext uri="{BB962C8B-B14F-4D97-AF65-F5344CB8AC3E}">
        <p14:creationId xmlns:p14="http://schemas.microsoft.com/office/powerpoint/2010/main" val="3740594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1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5.wmf"/><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Session 7</a:t>
            </a:r>
            <a:br>
              <a:rPr lang="en-US" dirty="0" smtClean="0"/>
            </a:br>
            <a:r>
              <a:rPr lang="en-US" dirty="0" smtClean="0"/>
              <a:t>International Trade:</a:t>
            </a:r>
            <a:br>
              <a:rPr lang="en-US" dirty="0" smtClean="0"/>
            </a:br>
            <a:r>
              <a:rPr lang="en-US" sz="3600" i="1" dirty="0" smtClean="0"/>
              <a:t>Comparative Advantage and Trade Barriers</a:t>
            </a:r>
            <a:endParaRPr lang="en-US" i="1" dirty="0"/>
          </a:p>
        </p:txBody>
      </p:sp>
      <p:sp>
        <p:nvSpPr>
          <p:cNvPr id="4" name="Subtitle 3"/>
          <p:cNvSpPr>
            <a:spLocks noGrp="1"/>
          </p:cNvSpPr>
          <p:nvPr>
            <p:ph type="subTitle" idx="1"/>
          </p:nvPr>
        </p:nvSpPr>
        <p:spPr/>
        <p:txBody>
          <a:bodyPr>
            <a:normAutofit/>
          </a:bodyPr>
          <a:lstStyle/>
          <a:p>
            <a:r>
              <a:rPr lang="en-US" sz="1200" b="1" dirty="0">
                <a:solidFill>
                  <a:schemeClr val="tx1"/>
                </a:solidFill>
              </a:rPr>
              <a:t>Disclaimer: The views expressed are those of the presenters and do not necessarily reflect those of the Federal Reserve Bank of Dallas or the Federal Reserve System.</a:t>
            </a:r>
          </a:p>
          <a:p>
            <a:endParaRPr lang="en-US"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62200" y="922020"/>
            <a:ext cx="6477000" cy="5181600"/>
          </a:xfrm>
        </p:spPr>
        <p:txBody>
          <a:bodyPr>
            <a:normAutofit/>
          </a:bodyPr>
          <a:lstStyle/>
          <a:p>
            <a:pPr>
              <a:lnSpc>
                <a:spcPct val="110000"/>
              </a:lnSpc>
              <a:spcBef>
                <a:spcPts val="0"/>
              </a:spcBef>
            </a:pPr>
            <a:r>
              <a:rPr lang="en-US" sz="2800" dirty="0" smtClean="0"/>
              <a:t>Only two trees</a:t>
            </a:r>
            <a:r>
              <a:rPr lang="en-US" sz="2800" b="1" dirty="0" smtClean="0"/>
              <a:t> </a:t>
            </a:r>
            <a:r>
              <a:rPr lang="en-US" sz="2800" b="1" dirty="0" smtClean="0">
                <a:latin typeface="Calibri"/>
              </a:rPr>
              <a:t>→ </a:t>
            </a:r>
            <a:r>
              <a:rPr lang="en-US" sz="2800" dirty="0" smtClean="0">
                <a:latin typeface="Calibri"/>
              </a:rPr>
              <a:t>expensive domestic</a:t>
            </a:r>
            <a:r>
              <a:rPr lang="en-US" sz="2800" dirty="0" smtClean="0"/>
              <a:t> coconuts before trade</a:t>
            </a:r>
          </a:p>
          <a:p>
            <a:pPr>
              <a:lnSpc>
                <a:spcPct val="110000"/>
              </a:lnSpc>
              <a:spcBef>
                <a:spcPts val="0"/>
              </a:spcBef>
            </a:pPr>
            <a:r>
              <a:rPr lang="en-US" sz="2800" dirty="0" smtClean="0"/>
              <a:t>Imported foreign coconuts are cheap</a:t>
            </a:r>
          </a:p>
          <a:p>
            <a:pPr>
              <a:lnSpc>
                <a:spcPct val="110000"/>
              </a:lnSpc>
              <a:spcBef>
                <a:spcPts val="0"/>
              </a:spcBef>
            </a:pPr>
            <a:r>
              <a:rPr lang="en-US" sz="2800" dirty="0" smtClean="0"/>
              <a:t>Domestic price of coconuts </a:t>
            </a:r>
            <a:r>
              <a:rPr lang="en-US" sz="2800" b="1" dirty="0" smtClean="0">
                <a:latin typeface="Calibri"/>
              </a:rPr>
              <a:t>↓</a:t>
            </a:r>
            <a:r>
              <a:rPr lang="en-US" sz="2800" dirty="0" smtClean="0">
                <a:latin typeface="Calibri"/>
              </a:rPr>
              <a:t> </a:t>
            </a:r>
            <a:r>
              <a:rPr lang="en-US" sz="2800" dirty="0" smtClean="0"/>
              <a:t>with trade</a:t>
            </a:r>
          </a:p>
          <a:p>
            <a:pPr>
              <a:lnSpc>
                <a:spcPct val="110000"/>
              </a:lnSpc>
              <a:spcBef>
                <a:spcPts val="0"/>
              </a:spcBef>
            </a:pPr>
            <a:endParaRPr lang="en-US" sz="2800" dirty="0" smtClean="0"/>
          </a:p>
          <a:p>
            <a:pPr>
              <a:lnSpc>
                <a:spcPct val="110000"/>
              </a:lnSpc>
              <a:spcBef>
                <a:spcPts val="0"/>
              </a:spcBef>
            </a:pPr>
            <a:r>
              <a:rPr lang="en-US" sz="2800" dirty="0" smtClean="0"/>
              <a:t>Lots of boats </a:t>
            </a:r>
            <a:r>
              <a:rPr lang="en-US" sz="2800" b="1" dirty="0" smtClean="0">
                <a:latin typeface="Calibri"/>
              </a:rPr>
              <a:t>→</a:t>
            </a:r>
            <a:r>
              <a:rPr lang="en-US" sz="2800" dirty="0" smtClean="0"/>
              <a:t> cheap domestic fish before trade</a:t>
            </a:r>
          </a:p>
          <a:p>
            <a:pPr>
              <a:lnSpc>
                <a:spcPct val="110000"/>
              </a:lnSpc>
              <a:spcBef>
                <a:spcPts val="0"/>
              </a:spcBef>
            </a:pPr>
            <a:r>
              <a:rPr lang="en-US" sz="2800" dirty="0" smtClean="0"/>
              <a:t>New export markets for fish increases demand</a:t>
            </a:r>
          </a:p>
          <a:p>
            <a:pPr>
              <a:lnSpc>
                <a:spcPct val="110000"/>
              </a:lnSpc>
              <a:spcBef>
                <a:spcPts val="0"/>
              </a:spcBef>
            </a:pPr>
            <a:r>
              <a:rPr lang="en-US" sz="2800" dirty="0" smtClean="0"/>
              <a:t>Domestic price of fish </a:t>
            </a:r>
            <a:r>
              <a:rPr lang="en-US" sz="2800" b="1" dirty="0" smtClean="0">
                <a:latin typeface="Calibri"/>
              </a:rPr>
              <a:t>↑</a:t>
            </a:r>
            <a:r>
              <a:rPr lang="en-US" sz="2800" dirty="0" smtClean="0"/>
              <a:t> with trade</a:t>
            </a:r>
          </a:p>
        </p:txBody>
      </p:sp>
      <p:grpSp>
        <p:nvGrpSpPr>
          <p:cNvPr id="2" name="Group 8"/>
          <p:cNvGrpSpPr/>
          <p:nvPr/>
        </p:nvGrpSpPr>
        <p:grpSpPr>
          <a:xfrm>
            <a:off x="457200" y="3665220"/>
            <a:ext cx="1676400" cy="1752600"/>
            <a:chOff x="5562600" y="1752600"/>
            <a:chExt cx="3420999" cy="2288263"/>
          </a:xfrm>
        </p:grpSpPr>
        <p:pic>
          <p:nvPicPr>
            <p:cNvPr id="5" name="Picture 4" descr="c:\Program Files\Microsoft Office\Media\CntCD1\ClipArt3\j0233594.wmf"/>
            <p:cNvPicPr>
              <a:picLocks noChangeAspect="1" noChangeArrowheads="1"/>
            </p:cNvPicPr>
            <p:nvPr/>
          </p:nvPicPr>
          <p:blipFill>
            <a:blip r:embed="rId3" cstate="print">
              <a:duotone>
                <a:prstClr val="black"/>
                <a:schemeClr val="accent1">
                  <a:tint val="45000"/>
                  <a:satMod val="400000"/>
                </a:schemeClr>
              </a:duotone>
            </a:blip>
            <a:srcRect/>
            <a:stretch>
              <a:fillRect/>
            </a:stretch>
          </p:blipFill>
          <p:spPr bwMode="auto">
            <a:xfrm>
              <a:off x="6248400" y="2667000"/>
              <a:ext cx="2735199" cy="1373863"/>
            </a:xfrm>
            <a:prstGeom prst="rect">
              <a:avLst/>
            </a:prstGeom>
            <a:noFill/>
          </p:spPr>
        </p:pic>
        <p:pic>
          <p:nvPicPr>
            <p:cNvPr id="6" name="Picture 4" descr="c:\Program Files\Microsoft Office\Media\CntCD1\ClipArt3\j0233594.wmf"/>
            <p:cNvPicPr>
              <a:picLocks noChangeAspect="1" noChangeArrowheads="1"/>
            </p:cNvPicPr>
            <p:nvPr/>
          </p:nvPicPr>
          <p:blipFill>
            <a:blip r:embed="rId3" cstate="print">
              <a:duotone>
                <a:prstClr val="black"/>
                <a:schemeClr val="accent1">
                  <a:tint val="45000"/>
                  <a:satMod val="400000"/>
                </a:schemeClr>
              </a:duotone>
            </a:blip>
            <a:srcRect/>
            <a:stretch>
              <a:fillRect/>
            </a:stretch>
          </p:blipFill>
          <p:spPr bwMode="auto">
            <a:xfrm>
              <a:off x="5562600" y="1752600"/>
              <a:ext cx="2735199" cy="1373863"/>
            </a:xfrm>
            <a:prstGeom prst="rect">
              <a:avLst/>
            </a:prstGeom>
            <a:noFill/>
          </p:spPr>
        </p:pic>
      </p:grpSp>
      <p:pic>
        <p:nvPicPr>
          <p:cNvPr id="7" name="Picture 3" descr="c:\Program Files\Microsoft Office\Media\CntCD1\ClipArt4\j0246157.wmf"/>
          <p:cNvPicPr>
            <a:picLocks noChangeAspect="1" noChangeArrowheads="1"/>
          </p:cNvPicPr>
          <p:nvPr/>
        </p:nvPicPr>
        <p:blipFill>
          <a:blip r:embed="rId4" cstate="print"/>
          <a:stretch>
            <a:fillRect/>
          </a:stretch>
        </p:blipFill>
        <p:spPr bwMode="auto">
          <a:xfrm flipH="1">
            <a:off x="381000" y="998220"/>
            <a:ext cx="1905000" cy="1887444"/>
          </a:xfrm>
          <a:prstGeom prst="rect">
            <a:avLst/>
          </a:prstGeom>
          <a:noFill/>
          <a:ln>
            <a:noFill/>
          </a:ln>
        </p:spPr>
      </p:pic>
      <p:cxnSp>
        <p:nvCxnSpPr>
          <p:cNvPr id="9" name="Straight Connector 8"/>
          <p:cNvCxnSpPr/>
          <p:nvPr/>
        </p:nvCxnSpPr>
        <p:spPr>
          <a:xfrm>
            <a:off x="381000" y="3131820"/>
            <a:ext cx="83058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229600" cy="5029200"/>
          </a:xfrm>
        </p:spPr>
        <p:txBody>
          <a:bodyPr>
            <a:normAutofit/>
          </a:bodyPr>
          <a:lstStyle/>
          <a:p>
            <a:pPr>
              <a:lnSpc>
                <a:spcPct val="110000"/>
              </a:lnSpc>
            </a:pPr>
            <a:r>
              <a:rPr lang="en-US" sz="2800" b="1" dirty="0" smtClean="0"/>
              <a:t>Who cares about the price of coconuts?</a:t>
            </a:r>
          </a:p>
          <a:p>
            <a:pPr lvl="1">
              <a:lnSpc>
                <a:spcPct val="110000"/>
              </a:lnSpc>
            </a:pPr>
            <a:r>
              <a:rPr lang="en-US" sz="2400" dirty="0" smtClean="0"/>
              <a:t>People who own trees (land)</a:t>
            </a:r>
          </a:p>
          <a:p>
            <a:pPr lvl="1">
              <a:lnSpc>
                <a:spcPct val="110000"/>
              </a:lnSpc>
            </a:pPr>
            <a:r>
              <a:rPr lang="en-US" sz="2400" dirty="0" smtClean="0"/>
              <a:t>People who climb trees (labor)</a:t>
            </a:r>
          </a:p>
          <a:p>
            <a:pPr>
              <a:lnSpc>
                <a:spcPct val="110000"/>
              </a:lnSpc>
            </a:pPr>
            <a:endParaRPr lang="en-US" sz="2800" dirty="0" smtClean="0"/>
          </a:p>
          <a:p>
            <a:pPr>
              <a:lnSpc>
                <a:spcPct val="110000"/>
              </a:lnSpc>
            </a:pPr>
            <a:endParaRPr lang="en-US" sz="2800" dirty="0" smtClean="0"/>
          </a:p>
          <a:p>
            <a:pPr>
              <a:lnSpc>
                <a:spcPct val="110000"/>
              </a:lnSpc>
            </a:pPr>
            <a:endParaRPr lang="en-US" sz="2800" dirty="0" smtClean="0"/>
          </a:p>
          <a:p>
            <a:pPr>
              <a:lnSpc>
                <a:spcPct val="110000"/>
              </a:lnSpc>
            </a:pPr>
            <a:r>
              <a:rPr lang="en-US" sz="2800" b="1" dirty="0" smtClean="0"/>
              <a:t>Who cares about the price of fish?</a:t>
            </a:r>
          </a:p>
          <a:p>
            <a:pPr lvl="1">
              <a:lnSpc>
                <a:spcPct val="110000"/>
              </a:lnSpc>
            </a:pPr>
            <a:r>
              <a:rPr lang="en-US" sz="2400" dirty="0" smtClean="0"/>
              <a:t>People who own boats (capital)</a:t>
            </a:r>
          </a:p>
          <a:p>
            <a:pPr lvl="1">
              <a:lnSpc>
                <a:spcPct val="110000"/>
              </a:lnSpc>
            </a:pPr>
            <a:r>
              <a:rPr lang="en-US" sz="2400" dirty="0" smtClean="0"/>
              <a:t>People who sail and fish (labor)</a:t>
            </a:r>
          </a:p>
        </p:txBody>
      </p:sp>
      <p:grpSp>
        <p:nvGrpSpPr>
          <p:cNvPr id="2" name="Group 8"/>
          <p:cNvGrpSpPr/>
          <p:nvPr/>
        </p:nvGrpSpPr>
        <p:grpSpPr>
          <a:xfrm flipH="1">
            <a:off x="6705600" y="3657600"/>
            <a:ext cx="1752599" cy="1752600"/>
            <a:chOff x="5562600" y="1752600"/>
            <a:chExt cx="3420999" cy="2288263"/>
          </a:xfrm>
        </p:grpSpPr>
        <p:pic>
          <p:nvPicPr>
            <p:cNvPr id="5" name="Picture 4" descr="c:\Program Files\Microsoft Office\Media\CntCD1\ClipArt3\j0233594.wmf"/>
            <p:cNvPicPr>
              <a:picLocks noChangeAspect="1" noChangeArrowheads="1"/>
            </p:cNvPicPr>
            <p:nvPr/>
          </p:nvPicPr>
          <p:blipFill>
            <a:blip r:embed="rId3" cstate="print">
              <a:duotone>
                <a:prstClr val="black"/>
                <a:schemeClr val="accent1">
                  <a:tint val="45000"/>
                  <a:satMod val="400000"/>
                </a:schemeClr>
              </a:duotone>
            </a:blip>
            <a:srcRect/>
            <a:stretch>
              <a:fillRect/>
            </a:stretch>
          </p:blipFill>
          <p:spPr bwMode="auto">
            <a:xfrm>
              <a:off x="6248400" y="2667000"/>
              <a:ext cx="2735199" cy="1373863"/>
            </a:xfrm>
            <a:prstGeom prst="rect">
              <a:avLst/>
            </a:prstGeom>
            <a:noFill/>
          </p:spPr>
        </p:pic>
        <p:pic>
          <p:nvPicPr>
            <p:cNvPr id="6" name="Picture 4" descr="c:\Program Files\Microsoft Office\Media\CntCD1\ClipArt3\j0233594.wmf"/>
            <p:cNvPicPr>
              <a:picLocks noChangeAspect="1" noChangeArrowheads="1"/>
            </p:cNvPicPr>
            <p:nvPr/>
          </p:nvPicPr>
          <p:blipFill>
            <a:blip r:embed="rId3" cstate="print">
              <a:duotone>
                <a:prstClr val="black"/>
                <a:schemeClr val="accent1">
                  <a:tint val="45000"/>
                  <a:satMod val="400000"/>
                </a:schemeClr>
              </a:duotone>
            </a:blip>
            <a:srcRect/>
            <a:stretch>
              <a:fillRect/>
            </a:stretch>
          </p:blipFill>
          <p:spPr bwMode="auto">
            <a:xfrm>
              <a:off x="5562600" y="1752600"/>
              <a:ext cx="2735199" cy="1373863"/>
            </a:xfrm>
            <a:prstGeom prst="rect">
              <a:avLst/>
            </a:prstGeom>
            <a:noFill/>
          </p:spPr>
        </p:pic>
      </p:grpSp>
      <p:pic>
        <p:nvPicPr>
          <p:cNvPr id="7" name="Picture 3" descr="c:\Program Files\Microsoft Office\Media\CntCD1\ClipArt4\j0246157.wmf"/>
          <p:cNvPicPr>
            <a:picLocks noChangeAspect="1" noChangeArrowheads="1"/>
          </p:cNvPicPr>
          <p:nvPr/>
        </p:nvPicPr>
        <p:blipFill>
          <a:blip r:embed="rId4" cstate="print"/>
          <a:stretch>
            <a:fillRect/>
          </a:stretch>
        </p:blipFill>
        <p:spPr bwMode="auto">
          <a:xfrm>
            <a:off x="6172200" y="1524000"/>
            <a:ext cx="1615084" cy="1600200"/>
          </a:xfrm>
          <a:prstGeom prst="rect">
            <a:avLst/>
          </a:prstGeom>
          <a:noFill/>
          <a:ln>
            <a:noFill/>
          </a:ln>
        </p:spPr>
      </p:pic>
      <p:cxnSp>
        <p:nvCxnSpPr>
          <p:cNvPr id="9" name="Straight Connector 8"/>
          <p:cNvCxnSpPr/>
          <p:nvPr/>
        </p:nvCxnSpPr>
        <p:spPr>
          <a:xfrm>
            <a:off x="381000" y="3276600"/>
            <a:ext cx="8382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Who could object?</a:t>
            </a:r>
            <a:endParaRPr lang="en-US" dirty="0"/>
          </a:p>
        </p:txBody>
      </p:sp>
      <p:graphicFrame>
        <p:nvGraphicFramePr>
          <p:cNvPr id="4" name="Content Placeholder 3"/>
          <p:cNvGraphicFramePr>
            <a:graphicFrameLocks noGrp="1"/>
          </p:cNvGraphicFramePr>
          <p:nvPr>
            <p:ph idx="1"/>
          </p:nvPr>
        </p:nvGraphicFramePr>
        <p:xfrm>
          <a:off x="457200" y="1600201"/>
          <a:ext cx="8229600" cy="39890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152400"/>
          <a:ext cx="8305800" cy="6553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1"/>
          <p:cNvSpPr txBox="1"/>
          <p:nvPr/>
        </p:nvSpPr>
        <p:spPr>
          <a:xfrm>
            <a:off x="3314700" y="3897630"/>
            <a:ext cx="533400" cy="4572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400" b="1" dirty="0" smtClean="0">
                <a:latin typeface="Impact" pitchFamily="34" charset="0"/>
              </a:rPr>
              <a:t>C</a:t>
            </a:r>
            <a:endParaRPr lang="en-US" sz="2400" b="1" dirty="0">
              <a:latin typeface="Impact"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Who could object?</a:t>
            </a:r>
            <a:endParaRPr lang="en-US" dirty="0"/>
          </a:p>
        </p:txBody>
      </p:sp>
      <p:graphicFrame>
        <p:nvGraphicFramePr>
          <p:cNvPr id="4" name="Content Placeholder 3"/>
          <p:cNvGraphicFramePr>
            <a:graphicFrameLocks noGrp="1"/>
          </p:cNvGraphicFramePr>
          <p:nvPr>
            <p:ph idx="1"/>
          </p:nvPr>
        </p:nvGraphicFramePr>
        <p:xfrm>
          <a:off x="457200" y="1600201"/>
          <a:ext cx="8229600" cy="41262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304800"/>
          <a:ext cx="8534400" cy="6553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1"/>
          <p:cNvSpPr txBox="1"/>
          <p:nvPr/>
        </p:nvSpPr>
        <p:spPr>
          <a:xfrm>
            <a:off x="3505200" y="1676400"/>
            <a:ext cx="533400" cy="4572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400" b="1" dirty="0" smtClean="0">
                <a:latin typeface="Impact" pitchFamily="34" charset="0"/>
              </a:rPr>
              <a:t>C</a:t>
            </a:r>
            <a:endParaRPr lang="en-US" sz="2400" b="1" dirty="0">
              <a:latin typeface="Impact"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Who could object?</a:t>
            </a:r>
            <a:endParaRPr lang="en-US" dirty="0"/>
          </a:p>
        </p:txBody>
      </p:sp>
      <p:sp>
        <p:nvSpPr>
          <p:cNvPr id="3" name="Content Placeholder 2"/>
          <p:cNvSpPr>
            <a:spLocks noGrp="1"/>
          </p:cNvSpPr>
          <p:nvPr>
            <p:ph idx="1"/>
          </p:nvPr>
        </p:nvSpPr>
        <p:spPr/>
        <p:txBody>
          <a:bodyPr/>
          <a:lstStyle/>
          <a:p>
            <a:r>
              <a:rPr lang="en-US" smtClean="0"/>
              <a:t>The total gains from specialization and trade are greater than the losses</a:t>
            </a:r>
          </a:p>
          <a:p>
            <a:r>
              <a:rPr lang="en-US" smtClean="0"/>
              <a:t>But those gains do not necessarily go to the parties who lost welfare because of the trade</a:t>
            </a:r>
          </a:p>
          <a:p>
            <a:r>
              <a:rPr lang="en-US" smtClean="0"/>
              <a:t>The challenge becomes the willingness of “winners” to compensate “losers”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Barriers to Trade</a:t>
            </a:r>
            <a:endParaRPr lang="en-US" dirty="0"/>
          </a:p>
        </p:txBody>
      </p:sp>
      <p:pic>
        <p:nvPicPr>
          <p:cNvPr id="5" name="Content Placeholder 3" descr="gates.jpg"/>
          <p:cNvPicPr>
            <a:picLocks noGrp="1" noChangeAspect="1"/>
          </p:cNvPicPr>
          <p:nvPr>
            <p:ph idx="1"/>
          </p:nvPr>
        </p:nvPicPr>
        <p:blipFill>
          <a:blip r:embed="rId3" cstate="print"/>
          <a:stretch>
            <a:fillRect/>
          </a:stretch>
        </p:blipFill>
        <p:spPr>
          <a:xfrm>
            <a:off x="2743200" y="1417638"/>
            <a:ext cx="2971800" cy="4438019"/>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p:txBody>
          <a:bodyPr/>
          <a:lstStyle/>
          <a:p>
            <a:r>
              <a:rPr lang="en-US" smtClean="0"/>
              <a:t>Tariff</a:t>
            </a:r>
            <a:endParaRPr lang="en-US"/>
          </a:p>
        </p:txBody>
      </p:sp>
      <p:sp>
        <p:nvSpPr>
          <p:cNvPr id="22531" name="Rectangle 3"/>
          <p:cNvSpPr>
            <a:spLocks noGrp="1" noChangeArrowheads="1"/>
          </p:cNvSpPr>
          <p:nvPr>
            <p:ph idx="1"/>
          </p:nvPr>
        </p:nvSpPr>
        <p:spPr/>
        <p:txBody>
          <a:bodyPr>
            <a:normAutofit/>
          </a:bodyPr>
          <a:lstStyle/>
          <a:p>
            <a:r>
              <a:rPr lang="en-US" dirty="0" smtClean="0"/>
              <a:t>Tax on imported goods or services</a:t>
            </a:r>
          </a:p>
          <a:p>
            <a:r>
              <a:rPr lang="en-US" dirty="0" smtClean="0"/>
              <a:t>Reasons for tariffs</a:t>
            </a:r>
          </a:p>
          <a:p>
            <a:pPr lvl="1"/>
            <a:r>
              <a:rPr lang="en-US" dirty="0" smtClean="0"/>
              <a:t>Raise tax revenues</a:t>
            </a:r>
          </a:p>
          <a:p>
            <a:pPr lvl="1"/>
            <a:r>
              <a:rPr lang="en-US" dirty="0" smtClean="0"/>
              <a:t>Reduce consumption of the imported good or service</a:t>
            </a:r>
          </a:p>
          <a:p>
            <a:r>
              <a:rPr lang="en-US" dirty="0" smtClean="0"/>
              <a:t>Effect – Price of import rises, “cheaper” domestic goods become more attractive</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Grp="1" noChangeArrowheads="1"/>
          </p:cNvSpPr>
          <p:nvPr>
            <p:ph type="title"/>
          </p:nvPr>
        </p:nvSpPr>
        <p:spPr/>
        <p:txBody>
          <a:bodyPr/>
          <a:lstStyle/>
          <a:p>
            <a:r>
              <a:rPr lang="en-US" smtClean="0"/>
              <a:t>Quota</a:t>
            </a:r>
            <a:endParaRPr lang="en-US"/>
          </a:p>
        </p:txBody>
      </p:sp>
      <p:sp>
        <p:nvSpPr>
          <p:cNvPr id="23555" name="Rectangle 3"/>
          <p:cNvSpPr>
            <a:spLocks noGrp="1" noChangeArrowheads="1"/>
          </p:cNvSpPr>
          <p:nvPr>
            <p:ph idx="1"/>
          </p:nvPr>
        </p:nvSpPr>
        <p:spPr/>
        <p:txBody>
          <a:bodyPr>
            <a:normAutofit/>
          </a:bodyPr>
          <a:lstStyle/>
          <a:p>
            <a:r>
              <a:rPr lang="en-US" dirty="0" smtClean="0"/>
              <a:t>Limits the amount of an imported good allowed into the country</a:t>
            </a:r>
          </a:p>
          <a:p>
            <a:r>
              <a:rPr lang="en-US" dirty="0" smtClean="0"/>
              <a:t>Supply is decreased and price increases</a:t>
            </a:r>
          </a:p>
          <a:p>
            <a:r>
              <a:rPr lang="en-US" b="1" i="1" dirty="0" smtClean="0"/>
              <a:t>Voluntary Export Restrictions</a:t>
            </a:r>
            <a:r>
              <a:rPr lang="en-US" i="1" dirty="0" smtClean="0"/>
              <a:t> (VER’s) are similar</a:t>
            </a:r>
            <a:endParaRPr lang="en-US"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TEKS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(3)  Economics. The student understands the reasons for international trade and its importance to the United States and the global economy. The student is expected to:</a:t>
            </a:r>
          </a:p>
          <a:p>
            <a:pPr lvl="1">
              <a:buNone/>
            </a:pPr>
            <a:r>
              <a:rPr lang="en-US" dirty="0" smtClean="0"/>
              <a:t>(A)  explain the concepts of absolute and comparative advantages;</a:t>
            </a:r>
          </a:p>
          <a:p>
            <a:pPr lvl="1">
              <a:buNone/>
            </a:pPr>
            <a:r>
              <a:rPr lang="en-US" dirty="0" smtClean="0"/>
              <a:t>(B)  apply the concept of comparative advantage to explain why and how countries trade; and</a:t>
            </a:r>
          </a:p>
          <a:p>
            <a:pPr lvl="1">
              <a:buNone/>
            </a:pPr>
            <a:r>
              <a:rPr lang="en-US" dirty="0" smtClean="0"/>
              <a:t>(C)  analyze the impact of U.S. imports and exports on the United States and its trading partners.</a:t>
            </a:r>
          </a:p>
          <a:p>
            <a:pPr>
              <a:buNone/>
            </a:pPr>
            <a:r>
              <a:rPr lang="en-US" dirty="0" smtClean="0"/>
              <a:t>(4)  Economics. The student understands the issues of free trade and the effects of trade barriers. The student is expected to:</a:t>
            </a:r>
          </a:p>
          <a:p>
            <a:pPr lvl="1">
              <a:buNone/>
            </a:pPr>
            <a:r>
              <a:rPr lang="en-US" dirty="0" smtClean="0"/>
              <a:t>(A)  compare the effects of free trade and trade barriers on economic activities;</a:t>
            </a:r>
          </a:p>
          <a:p>
            <a:pPr marL="971550" lvl="1" indent="-514350">
              <a:buAutoNum type="alphaUcParenBoth" startAt="2"/>
            </a:pPr>
            <a:r>
              <a:rPr lang="en-US" dirty="0" smtClean="0"/>
              <a:t>evaluate the benefits and costs of participation in international free-trade agreements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p:txBody>
          <a:bodyPr/>
          <a:lstStyle/>
          <a:p>
            <a:r>
              <a:rPr lang="en-US" smtClean="0"/>
              <a:t>Export Subsidy</a:t>
            </a:r>
            <a:endParaRPr lang="en-US"/>
          </a:p>
        </p:txBody>
      </p:sp>
      <p:sp>
        <p:nvSpPr>
          <p:cNvPr id="24579" name="Rectangle 3"/>
          <p:cNvSpPr>
            <a:spLocks noGrp="1" noChangeArrowheads="1"/>
          </p:cNvSpPr>
          <p:nvPr>
            <p:ph idx="1"/>
          </p:nvPr>
        </p:nvSpPr>
        <p:spPr/>
        <p:txBody>
          <a:bodyPr>
            <a:normAutofit fontScale="92500"/>
          </a:bodyPr>
          <a:lstStyle/>
          <a:p>
            <a:r>
              <a:rPr lang="en-US" dirty="0" smtClean="0"/>
              <a:t>Government financial assistance to a firm that allows a firm to sell its product at a reduced price</a:t>
            </a:r>
          </a:p>
          <a:p>
            <a:r>
              <a:rPr lang="en-US" dirty="0" smtClean="0"/>
              <a:t>Benefits and harms</a:t>
            </a:r>
          </a:p>
          <a:p>
            <a:pPr lvl="1"/>
            <a:r>
              <a:rPr lang="en-US" dirty="0" smtClean="0"/>
              <a:t>Consumers (both at home and abroad) benefit from lower prices</a:t>
            </a:r>
          </a:p>
          <a:p>
            <a:pPr lvl="1"/>
            <a:r>
              <a:rPr lang="en-US" dirty="0" smtClean="0"/>
              <a:t>Foreign producers are harmed because of lower world prices</a:t>
            </a:r>
          </a:p>
          <a:p>
            <a:pPr lvl="1"/>
            <a:r>
              <a:rPr lang="en-US" dirty="0" smtClean="0"/>
              <a:t>Taxpayers in the producing country pay the subsidy</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Grp="1" noChangeArrowheads="1"/>
          </p:cNvSpPr>
          <p:nvPr>
            <p:ph type="title"/>
          </p:nvPr>
        </p:nvSpPr>
        <p:spPr/>
        <p:txBody>
          <a:bodyPr/>
          <a:lstStyle/>
          <a:p>
            <a:r>
              <a:rPr lang="en-US" smtClean="0"/>
              <a:t>Product Standards</a:t>
            </a:r>
            <a:endParaRPr lang="en-US"/>
          </a:p>
        </p:txBody>
      </p:sp>
      <p:sp>
        <p:nvSpPr>
          <p:cNvPr id="25603" name="Rectangle 3"/>
          <p:cNvSpPr>
            <a:spLocks noGrp="1" noChangeArrowheads="1"/>
          </p:cNvSpPr>
          <p:nvPr>
            <p:ph idx="1"/>
          </p:nvPr>
        </p:nvSpPr>
        <p:spPr/>
        <p:txBody>
          <a:bodyPr/>
          <a:lstStyle/>
          <a:p>
            <a:r>
              <a:rPr lang="en-US" dirty="0" smtClean="0"/>
              <a:t>A type of “hidden” trade barrier</a:t>
            </a:r>
          </a:p>
          <a:p>
            <a:r>
              <a:rPr lang="en-US" dirty="0" smtClean="0"/>
              <a:t>Types of standards</a:t>
            </a:r>
          </a:p>
          <a:p>
            <a:pPr lvl="1"/>
            <a:r>
              <a:rPr lang="en-US" dirty="0" smtClean="0"/>
              <a:t>Product safety</a:t>
            </a:r>
          </a:p>
          <a:p>
            <a:pPr lvl="1"/>
            <a:r>
              <a:rPr lang="en-US" dirty="0" smtClean="0"/>
              <a:t>Content</a:t>
            </a:r>
          </a:p>
          <a:p>
            <a:pPr lvl="1"/>
            <a:r>
              <a:rPr lang="en-US" dirty="0" smtClean="0"/>
              <a:t>Packaging</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 Agreements</a:t>
            </a:r>
            <a:endParaRPr lang="en-US" dirty="0"/>
          </a:p>
        </p:txBody>
      </p:sp>
      <p:sp>
        <p:nvSpPr>
          <p:cNvPr id="3" name="Content Placeholder 2"/>
          <p:cNvSpPr>
            <a:spLocks noGrp="1"/>
          </p:cNvSpPr>
          <p:nvPr>
            <p:ph idx="1"/>
          </p:nvPr>
        </p:nvSpPr>
        <p:spPr/>
        <p:txBody>
          <a:bodyPr/>
          <a:lstStyle/>
          <a:p>
            <a:r>
              <a:rPr lang="en-US" dirty="0" smtClean="0"/>
              <a:t>General Agreement on Trade and Tariffs (GATT) and World Trade Organization (WTO)</a:t>
            </a:r>
          </a:p>
          <a:p>
            <a:r>
              <a:rPr lang="en-US" dirty="0" smtClean="0"/>
              <a:t>Regional trade agreements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GATT</a:t>
            </a:r>
            <a:endParaRPr lang="en-US" dirty="0" smtClean="0"/>
          </a:p>
        </p:txBody>
      </p:sp>
      <p:sp>
        <p:nvSpPr>
          <p:cNvPr id="3" name="Content Placeholder 2"/>
          <p:cNvSpPr>
            <a:spLocks noGrp="1"/>
          </p:cNvSpPr>
          <p:nvPr>
            <p:ph idx="1"/>
          </p:nvPr>
        </p:nvSpPr>
        <p:spPr/>
        <p:txBody>
          <a:bodyPr/>
          <a:lstStyle/>
          <a:p>
            <a:r>
              <a:rPr lang="en-US" dirty="0" smtClean="0"/>
              <a:t>“Provisional” agreement (1948 – 1994)</a:t>
            </a:r>
          </a:p>
          <a:p>
            <a:r>
              <a:rPr lang="en-US" dirty="0" smtClean="0"/>
              <a:t>Dramatic tariff reductions were negotiated in a series of trade rounds</a:t>
            </a:r>
          </a:p>
          <a:p>
            <a:r>
              <a:rPr lang="en-US" dirty="0" smtClean="0"/>
              <a:t>Grew from 23 to 123 countries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WTO</a:t>
            </a:r>
            <a:endParaRPr lang="en-US" dirty="0"/>
          </a:p>
        </p:txBody>
      </p:sp>
      <p:sp>
        <p:nvSpPr>
          <p:cNvPr id="3" name="Content Placeholder 2"/>
          <p:cNvSpPr>
            <a:spLocks noGrp="1"/>
          </p:cNvSpPr>
          <p:nvPr>
            <p:ph idx="1"/>
          </p:nvPr>
        </p:nvSpPr>
        <p:spPr/>
        <p:txBody>
          <a:bodyPr/>
          <a:lstStyle/>
          <a:p>
            <a:r>
              <a:rPr lang="en-US" smtClean="0"/>
              <a:t>WTO created in the Uruguay trade round </a:t>
            </a:r>
          </a:p>
          <a:p>
            <a:r>
              <a:rPr lang="en-US" smtClean="0"/>
              <a:t>Established in Geneva in 1995</a:t>
            </a:r>
          </a:p>
          <a:p>
            <a:r>
              <a:rPr lang="en-US" smtClean="0"/>
              <a:t>153 member countries</a:t>
            </a:r>
          </a:p>
          <a:p>
            <a:r>
              <a:rPr lang="en-US" smtClean="0"/>
              <a:t>GATT was updated and still forms the legal framework for WTO negotiations on the goods trade</a:t>
            </a:r>
            <a:endParaRPr lang="en-US"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WTO?</a:t>
            </a:r>
            <a:endParaRPr lang="en-US" dirty="0"/>
          </a:p>
        </p:txBody>
      </p:sp>
      <p:sp>
        <p:nvSpPr>
          <p:cNvPr id="3" name="Content Placeholder 2"/>
          <p:cNvSpPr>
            <a:spLocks noGrp="1"/>
          </p:cNvSpPr>
          <p:nvPr>
            <p:ph idx="1"/>
          </p:nvPr>
        </p:nvSpPr>
        <p:spPr/>
        <p:txBody>
          <a:bodyPr/>
          <a:lstStyle/>
          <a:p>
            <a:r>
              <a:rPr lang="en-US" smtClean="0"/>
              <a:t>A negotiating forum</a:t>
            </a:r>
          </a:p>
          <a:p>
            <a:r>
              <a:rPr lang="en-US" smtClean="0"/>
              <a:t>A set of rules (international agreements)</a:t>
            </a:r>
          </a:p>
          <a:p>
            <a:pPr lvl="1"/>
            <a:r>
              <a:rPr lang="en-US" smtClean="0"/>
              <a:t>GATT</a:t>
            </a:r>
          </a:p>
          <a:p>
            <a:pPr lvl="1"/>
            <a:r>
              <a:rPr lang="en-US" smtClean="0"/>
              <a:t>GATS (General Agreement on Trade in Services)</a:t>
            </a:r>
          </a:p>
          <a:p>
            <a:pPr lvl="1"/>
            <a:r>
              <a:rPr lang="en-US" smtClean="0"/>
              <a:t>TRIPS (Agreement on Trade-Related Aspects of Intellectual Property Rights)</a:t>
            </a:r>
          </a:p>
          <a:p>
            <a:r>
              <a:rPr lang="en-US" smtClean="0"/>
              <a:t>A place to settle trade disputes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Regional Trade Agreements</a:t>
            </a:r>
            <a:endParaRPr lang="en-US" dirty="0"/>
          </a:p>
        </p:txBody>
      </p:sp>
      <p:sp>
        <p:nvSpPr>
          <p:cNvPr id="3" name="Content Placeholder 2"/>
          <p:cNvSpPr>
            <a:spLocks noGrp="1"/>
          </p:cNvSpPr>
          <p:nvPr>
            <p:ph idx="1"/>
          </p:nvPr>
        </p:nvSpPr>
        <p:spPr/>
        <p:txBody>
          <a:bodyPr/>
          <a:lstStyle/>
          <a:p>
            <a:r>
              <a:rPr lang="en-US" smtClean="0"/>
              <a:t>Examples include</a:t>
            </a:r>
            <a:endParaRPr lang="en-US" dirty="0" smtClean="0"/>
          </a:p>
          <a:p>
            <a:pPr lvl="1"/>
            <a:r>
              <a:rPr lang="en-US" dirty="0" smtClean="0"/>
              <a:t>North American Free Trade Agreement</a:t>
            </a:r>
          </a:p>
          <a:p>
            <a:pPr lvl="1"/>
            <a:r>
              <a:rPr lang="en-US" dirty="0" smtClean="0"/>
              <a:t>Association of Southeast Asian Nations</a:t>
            </a:r>
          </a:p>
          <a:p>
            <a:pPr lvl="1"/>
            <a:r>
              <a:rPr lang="en-US" dirty="0" smtClean="0"/>
              <a:t>Common Market of the South (MERCOSUR)</a:t>
            </a:r>
          </a:p>
          <a:p>
            <a:pPr lvl="1"/>
            <a:r>
              <a:rPr lang="en-US" dirty="0" smtClean="0"/>
              <a:t>European Union</a:t>
            </a:r>
          </a:p>
          <a:p>
            <a:r>
              <a:rPr lang="en-US" dirty="0" smtClean="0"/>
              <a:t>Regional agreements have been praised and criticized</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4"/>
          <p:cNvSpPr>
            <a:spLocks noGrp="1" noChangeArrowheads="1"/>
          </p:cNvSpPr>
          <p:nvPr>
            <p:ph type="ctrTitle"/>
          </p:nvPr>
        </p:nvSpPr>
        <p:spPr/>
        <p:txBody>
          <a:bodyPr/>
          <a:lstStyle/>
          <a:p>
            <a:r>
              <a:rPr lang="en-US"/>
              <a:t>Questions?</a:t>
            </a:r>
          </a:p>
        </p:txBody>
      </p:sp>
      <p:sp>
        <p:nvSpPr>
          <p:cNvPr id="101381" name="Rectangle 5"/>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Teaching the Terms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Absolute advantage</a:t>
            </a:r>
          </a:p>
          <a:p>
            <a:r>
              <a:rPr lang="en-US" dirty="0" smtClean="0"/>
              <a:t>Comparative advantage</a:t>
            </a:r>
          </a:p>
          <a:p>
            <a:r>
              <a:rPr lang="en-US" dirty="0" smtClean="0"/>
              <a:t>Opportunity cost</a:t>
            </a:r>
          </a:p>
          <a:p>
            <a:r>
              <a:rPr lang="en-US" dirty="0" smtClean="0"/>
              <a:t>Factor endowments</a:t>
            </a:r>
          </a:p>
          <a:p>
            <a:r>
              <a:rPr lang="en-US" dirty="0" smtClean="0"/>
              <a:t>Imports</a:t>
            </a:r>
          </a:p>
          <a:p>
            <a:r>
              <a:rPr lang="en-US" dirty="0" smtClean="0"/>
              <a:t>Exports</a:t>
            </a:r>
          </a:p>
          <a:p>
            <a:r>
              <a:rPr lang="en-US" dirty="0" smtClean="0"/>
              <a:t>Tariffs</a:t>
            </a:r>
          </a:p>
          <a:p>
            <a:r>
              <a:rPr lang="en-US" dirty="0" smtClean="0"/>
              <a:t>Quotas</a:t>
            </a:r>
          </a:p>
          <a:p>
            <a:r>
              <a:rPr lang="en-US" dirty="0" smtClean="0"/>
              <a:t>Subsidies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Pizza and </a:t>
            </a:r>
            <a:r>
              <a:rPr lang="en-US" smtClean="0"/>
              <a:t>Rugs Activity</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Why trade?</a:t>
            </a:r>
            <a:endParaRPr lang="en-US" dirty="0"/>
          </a:p>
        </p:txBody>
      </p:sp>
      <p:sp>
        <p:nvSpPr>
          <p:cNvPr id="3" name="Content Placeholder 2"/>
          <p:cNvSpPr>
            <a:spLocks noGrp="1"/>
          </p:cNvSpPr>
          <p:nvPr>
            <p:ph idx="1"/>
          </p:nvPr>
        </p:nvSpPr>
        <p:spPr/>
        <p:txBody>
          <a:bodyPr/>
          <a:lstStyle/>
          <a:p>
            <a:r>
              <a:rPr lang="en-US" dirty="0" smtClean="0"/>
              <a:t>All trade is voluntary</a:t>
            </a:r>
          </a:p>
          <a:p>
            <a:r>
              <a:rPr lang="en-US" dirty="0" smtClean="0"/>
              <a:t>People trade because they believe that they will be better off by trading</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mtClean="0"/>
              <a:t>Absolute Advantage</a:t>
            </a:r>
          </a:p>
        </p:txBody>
      </p:sp>
      <p:sp>
        <p:nvSpPr>
          <p:cNvPr id="22531" name="Rectangle 3"/>
          <p:cNvSpPr>
            <a:spLocks noGrp="1" noChangeArrowheads="1"/>
          </p:cNvSpPr>
          <p:nvPr>
            <p:ph idx="1"/>
          </p:nvPr>
        </p:nvSpPr>
        <p:spPr/>
        <p:txBody>
          <a:bodyPr>
            <a:normAutofit/>
          </a:bodyPr>
          <a:lstStyle/>
          <a:p>
            <a:pPr>
              <a:buNone/>
            </a:pPr>
            <a:r>
              <a:rPr lang="en-US" dirty="0" smtClean="0"/>
              <a:t>“The natural advantages which one country has over another in producing particular commodities are sometimes so great that it is acknowledged by all the world to be in vain to struggle with them.”</a:t>
            </a:r>
          </a:p>
          <a:p>
            <a:pPr>
              <a:buNone/>
            </a:pPr>
            <a:r>
              <a:rPr lang="en-US" sz="2000" dirty="0" smtClean="0"/>
              <a:t>				Adam Smith in </a:t>
            </a:r>
            <a:r>
              <a:rPr lang="en-US" sz="1800" dirty="0" smtClean="0"/>
              <a:t>“Wealth of Nations” Book IV, Chapter 2</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mtClean="0"/>
              <a:t>Comparative Advantage</a:t>
            </a:r>
          </a:p>
        </p:txBody>
      </p:sp>
      <p:sp>
        <p:nvSpPr>
          <p:cNvPr id="35843" name="Rectangle 3"/>
          <p:cNvSpPr>
            <a:spLocks noGrp="1" noChangeArrowheads="1"/>
          </p:cNvSpPr>
          <p:nvPr>
            <p:ph idx="1"/>
          </p:nvPr>
        </p:nvSpPr>
        <p:spPr/>
        <p:txBody>
          <a:bodyPr>
            <a:normAutofit/>
          </a:bodyPr>
          <a:lstStyle/>
          <a:p>
            <a:pPr eaLnBrk="1" hangingPunct="1"/>
            <a:r>
              <a:rPr lang="en-US" dirty="0" smtClean="0"/>
              <a:t>David Ricardo extended the ideas of Adam Smith </a:t>
            </a:r>
          </a:p>
          <a:p>
            <a:pPr eaLnBrk="1" hangingPunct="1"/>
            <a:r>
              <a:rPr lang="en-US" dirty="0" smtClean="0"/>
              <a:t>Nations could benefit from trade based on comparative advantage, not just absolute advantage</a:t>
            </a:r>
          </a:p>
          <a:p>
            <a:pPr eaLnBrk="1" hangingPunct="1"/>
            <a:r>
              <a:rPr lang="en-US" b="1" dirty="0" smtClean="0"/>
              <a:t>Comparative advantage</a:t>
            </a:r>
            <a:r>
              <a:rPr lang="en-US" dirty="0" smtClean="0"/>
              <a:t> refers to a country’s ability to produce a good at a lower opportunity cost than another country</a:t>
            </a:r>
            <a:endParaRPr lang="en-US" b="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Sources of Comparative Advantage</a:t>
            </a:r>
            <a:endParaRPr lang="en-US" dirty="0"/>
          </a:p>
        </p:txBody>
      </p:sp>
      <p:sp>
        <p:nvSpPr>
          <p:cNvPr id="3" name="Content Placeholder 2"/>
          <p:cNvSpPr>
            <a:spLocks noGrp="1"/>
          </p:cNvSpPr>
          <p:nvPr>
            <p:ph idx="1"/>
          </p:nvPr>
        </p:nvSpPr>
        <p:spPr/>
        <p:txBody>
          <a:bodyPr/>
          <a:lstStyle/>
          <a:p>
            <a:r>
              <a:rPr lang="en-US" smtClean="0"/>
              <a:t>Differences in technology</a:t>
            </a:r>
          </a:p>
          <a:p>
            <a:r>
              <a:rPr lang="en-US" smtClean="0"/>
              <a:t>Differences in climate</a:t>
            </a:r>
          </a:p>
          <a:p>
            <a:r>
              <a:rPr lang="en-US" smtClean="0"/>
              <a:t>Differences in factor endowments</a:t>
            </a:r>
          </a:p>
          <a:p>
            <a:pPr lvl="1"/>
            <a:r>
              <a:rPr lang="en-US" smtClean="0"/>
              <a:t>Factors of production – land, labor and capital</a:t>
            </a:r>
          </a:p>
          <a:p>
            <a:pPr lvl="1"/>
            <a:r>
              <a:rPr lang="en-US" smtClean="0"/>
              <a:t>Factor intensity – the factor that is used intensively in production</a:t>
            </a:r>
          </a:p>
          <a:p>
            <a:pPr lvl="1"/>
            <a:r>
              <a:rPr lang="en-US" smtClean="0"/>
              <a:t>Heckscher-Ohlin model</a:t>
            </a: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descr="c:\Program Files\Microsoft Office\Media\CntCD1\ClipArt2\j0215756.wmf"/>
          <p:cNvPicPr>
            <a:picLocks noGrp="1" noChangeAspect="1" noChangeArrowheads="1"/>
          </p:cNvPicPr>
          <p:nvPr>
            <p:ph idx="4294967295"/>
          </p:nvPr>
        </p:nvPicPr>
        <p:blipFill>
          <a:blip r:embed="rId3" cstate="print">
            <a:clrChange>
              <a:clrFrom>
                <a:srgbClr val="F2D49E"/>
              </a:clrFrom>
              <a:clrTo>
                <a:srgbClr val="F2D49E">
                  <a:alpha val="0"/>
                </a:srgbClr>
              </a:clrTo>
            </a:clrChange>
          </a:blip>
          <a:srcRect l="17498" t="8660" r="19508" b="20661"/>
          <a:stretch>
            <a:fillRect/>
          </a:stretch>
        </p:blipFill>
        <p:spPr bwMode="auto">
          <a:xfrm>
            <a:off x="5435600" y="152400"/>
            <a:ext cx="3708400" cy="2286000"/>
          </a:xfrm>
          <a:prstGeom prst="rect">
            <a:avLst/>
          </a:prstGeom>
          <a:noFill/>
        </p:spPr>
      </p:pic>
      <p:sp>
        <p:nvSpPr>
          <p:cNvPr id="6" name="TextBox 5"/>
          <p:cNvSpPr txBox="1"/>
          <p:nvPr/>
        </p:nvSpPr>
        <p:spPr>
          <a:xfrm>
            <a:off x="228600" y="2438400"/>
            <a:ext cx="8686800" cy="2769989"/>
          </a:xfrm>
          <a:prstGeom prst="rect">
            <a:avLst/>
          </a:prstGeom>
          <a:noFill/>
        </p:spPr>
        <p:txBody>
          <a:bodyPr wrap="square" rtlCol="0">
            <a:spAutoFit/>
          </a:bodyPr>
          <a:lstStyle/>
          <a:p>
            <a:pPr algn="ctr">
              <a:spcAft>
                <a:spcPts val="1800"/>
              </a:spcAft>
            </a:pPr>
            <a:r>
              <a:rPr lang="en-US" sz="2400" dirty="0" smtClean="0"/>
              <a:t>Imagine an island with only two trees but lots of boats. The islanders produce two goods, coconuts and fish.</a:t>
            </a:r>
          </a:p>
          <a:p>
            <a:pPr algn="ctr">
              <a:spcAft>
                <a:spcPts val="1800"/>
              </a:spcAft>
            </a:pPr>
            <a:r>
              <a:rPr lang="en-US" sz="2400" dirty="0" smtClean="0"/>
              <a:t>A nearby island has many trees, but it has very few boats.</a:t>
            </a:r>
          </a:p>
          <a:p>
            <a:pPr algn="ctr">
              <a:spcAft>
                <a:spcPts val="1800"/>
              </a:spcAft>
            </a:pPr>
            <a:r>
              <a:rPr lang="en-US" sz="2400" dirty="0" smtClean="0"/>
              <a:t>Initially, there is no contact between the islands. However, a new navigational device will soon allow shipments between the islands. What will happen?</a:t>
            </a:r>
          </a:p>
        </p:txBody>
      </p:sp>
      <p:grpSp>
        <p:nvGrpSpPr>
          <p:cNvPr id="2" name="Group 8"/>
          <p:cNvGrpSpPr/>
          <p:nvPr/>
        </p:nvGrpSpPr>
        <p:grpSpPr>
          <a:xfrm flipH="1">
            <a:off x="6308611" y="4876799"/>
            <a:ext cx="1600200" cy="1524000"/>
            <a:chOff x="5562600" y="1752600"/>
            <a:chExt cx="3420999" cy="2288263"/>
          </a:xfrm>
        </p:grpSpPr>
        <p:pic>
          <p:nvPicPr>
            <p:cNvPr id="1028" name="Picture 4" descr="c:\Program Files\Microsoft Office\Media\CntCD1\ClipArt3\j0233594.wmf"/>
            <p:cNvPicPr>
              <a:picLocks noChangeAspect="1" noChangeArrowheads="1"/>
            </p:cNvPicPr>
            <p:nvPr/>
          </p:nvPicPr>
          <p:blipFill>
            <a:blip r:embed="rId4" cstate="print">
              <a:duotone>
                <a:prstClr val="black"/>
                <a:schemeClr val="accent1">
                  <a:tint val="45000"/>
                  <a:satMod val="400000"/>
                </a:schemeClr>
              </a:duotone>
            </a:blip>
            <a:srcRect/>
            <a:stretch>
              <a:fillRect/>
            </a:stretch>
          </p:blipFill>
          <p:spPr bwMode="auto">
            <a:xfrm>
              <a:off x="6248400" y="2667000"/>
              <a:ext cx="2735199" cy="1373863"/>
            </a:xfrm>
            <a:prstGeom prst="rect">
              <a:avLst/>
            </a:prstGeom>
            <a:noFill/>
          </p:spPr>
        </p:pic>
        <p:pic>
          <p:nvPicPr>
            <p:cNvPr id="8" name="Picture 4" descr="c:\Program Files\Microsoft Office\Media\CntCD1\ClipArt3\j0233594.wmf"/>
            <p:cNvPicPr>
              <a:picLocks noChangeAspect="1" noChangeArrowheads="1"/>
            </p:cNvPicPr>
            <p:nvPr/>
          </p:nvPicPr>
          <p:blipFill>
            <a:blip r:embed="rId4" cstate="print">
              <a:duotone>
                <a:prstClr val="black"/>
                <a:schemeClr val="accent1">
                  <a:tint val="45000"/>
                  <a:satMod val="400000"/>
                </a:schemeClr>
              </a:duotone>
            </a:blip>
            <a:srcRect/>
            <a:stretch>
              <a:fillRect/>
            </a:stretch>
          </p:blipFill>
          <p:spPr bwMode="auto">
            <a:xfrm>
              <a:off x="5562600" y="1752600"/>
              <a:ext cx="2735199" cy="1373863"/>
            </a:xfrm>
            <a:prstGeom prst="rect">
              <a:avLst/>
            </a:prstGeom>
            <a:noFill/>
          </p:spPr>
        </p:pic>
      </p:grpSp>
      <p:pic>
        <p:nvPicPr>
          <p:cNvPr id="1027" name="Picture 3" descr="c:\Program Files\Microsoft Office\Media\CntCD1\ClipArt4\j0246157.wmf"/>
          <p:cNvPicPr>
            <a:picLocks noChangeAspect="1" noChangeArrowheads="1"/>
          </p:cNvPicPr>
          <p:nvPr/>
        </p:nvPicPr>
        <p:blipFill>
          <a:blip r:embed="rId5" cstate="print"/>
          <a:stretch>
            <a:fillRect/>
          </a:stretch>
        </p:blipFill>
        <p:spPr bwMode="auto">
          <a:xfrm flipH="1">
            <a:off x="914400" y="4876799"/>
            <a:ext cx="1524000" cy="1509955"/>
          </a:xfrm>
          <a:prstGeom prst="rect">
            <a:avLst/>
          </a:prstGeom>
          <a:noFill/>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1537</Words>
  <Application>Microsoft Office PowerPoint</Application>
  <PresentationFormat>On-screen Show (4:3)</PresentationFormat>
  <Paragraphs>180</Paragraphs>
  <Slides>27</Slides>
  <Notes>9</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Session 7 International Trade: Comparative Advantage and Trade Barriers</vt:lpstr>
      <vt:lpstr>TEKS</vt:lpstr>
      <vt:lpstr>Teaching the Terms</vt:lpstr>
      <vt:lpstr>Pizza and Rugs Activity</vt:lpstr>
      <vt:lpstr>Why trade?</vt:lpstr>
      <vt:lpstr>Absolute Advantage</vt:lpstr>
      <vt:lpstr>Comparative Advantage</vt:lpstr>
      <vt:lpstr>Sources of Comparative Advantage</vt:lpstr>
      <vt:lpstr>PowerPoint Presentation</vt:lpstr>
      <vt:lpstr>PowerPoint Presentation</vt:lpstr>
      <vt:lpstr>PowerPoint Presentation</vt:lpstr>
      <vt:lpstr>Who could object?</vt:lpstr>
      <vt:lpstr>PowerPoint Presentation</vt:lpstr>
      <vt:lpstr>Who could object?</vt:lpstr>
      <vt:lpstr>PowerPoint Presentation</vt:lpstr>
      <vt:lpstr>Who could object?</vt:lpstr>
      <vt:lpstr>Barriers to Trade</vt:lpstr>
      <vt:lpstr>Tariff</vt:lpstr>
      <vt:lpstr>Quota</vt:lpstr>
      <vt:lpstr>Export Subsidy</vt:lpstr>
      <vt:lpstr>Product Standards</vt:lpstr>
      <vt:lpstr>Trade Agreements</vt:lpstr>
      <vt:lpstr>GATT</vt:lpstr>
      <vt:lpstr>WTO</vt:lpstr>
      <vt:lpstr>What is the WTO?</vt:lpstr>
      <vt:lpstr>Regional Trade Agreements</vt:lpstr>
      <vt:lpstr>Questions?</vt:lpstr>
    </vt:vector>
  </TitlesOfParts>
  <Company>Federal Reserve Bank of Dallas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Samantha Coplen</dc:creator>
  <cp:lastModifiedBy>Wallace, Sharon</cp:lastModifiedBy>
  <cp:revision>15</cp:revision>
  <dcterms:created xsi:type="dcterms:W3CDTF">2012-04-20T19:52:48Z</dcterms:created>
  <dcterms:modified xsi:type="dcterms:W3CDTF">2014-05-02T19:52:07Z</dcterms:modified>
</cp:coreProperties>
</file>