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0" r:id="rId2"/>
    <p:sldId id="261" r:id="rId3"/>
    <p:sldId id="275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82609" autoAdjust="0"/>
  </p:normalViewPr>
  <p:slideViewPr>
    <p:cSldViewPr snapToGrid="0" snapToObjects="1">
      <p:cViewPr varScale="1">
        <p:scale>
          <a:sx n="93" d="100"/>
          <a:sy n="93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-327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5D4742-83A8-433B-AC1E-1F650823F8FD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C240701-90AF-4394-AA82-D478D0A41779}">
      <dgm:prSet phldrT="[Text]"/>
      <dgm:spPr/>
      <dgm:t>
        <a:bodyPr/>
        <a:lstStyle/>
        <a:p>
          <a:r>
            <a:rPr lang="en-US" dirty="0" smtClean="0"/>
            <a:t>Value of</a:t>
          </a:r>
          <a:endParaRPr lang="en-US" dirty="0"/>
        </a:p>
      </dgm:t>
    </dgm:pt>
    <dgm:pt modelId="{66E136F5-CE84-4A6F-A8FA-7DC03406D605}" type="parTrans" cxnId="{DC24124D-9376-4EE5-908D-ACE772DFDF98}">
      <dgm:prSet/>
      <dgm:spPr/>
      <dgm:t>
        <a:bodyPr/>
        <a:lstStyle/>
        <a:p>
          <a:endParaRPr lang="en-US"/>
        </a:p>
      </dgm:t>
    </dgm:pt>
    <dgm:pt modelId="{D7DF58C1-00C6-4A2A-8E8D-3B0A004CADD4}" type="sibTrans" cxnId="{DC24124D-9376-4EE5-908D-ACE772DFDF98}">
      <dgm:prSet/>
      <dgm:spPr/>
      <dgm:t>
        <a:bodyPr/>
        <a:lstStyle/>
        <a:p>
          <a:endParaRPr lang="en-US"/>
        </a:p>
      </dgm:t>
    </dgm:pt>
    <dgm:pt modelId="{3F665D23-8935-4A2D-A70A-96CC2D495C90}">
      <dgm:prSet phldrT="[Text]"/>
      <dgm:spPr/>
      <dgm:t>
        <a:bodyPr/>
        <a:lstStyle/>
        <a:p>
          <a:r>
            <a:rPr lang="en-US" dirty="0" smtClean="0"/>
            <a:t>$1 = </a:t>
          </a:r>
          <a:r>
            <a:rPr lang="en-US" dirty="0" smtClean="0">
              <a:cs typeface="Arial" charset="0"/>
            </a:rPr>
            <a:t>€1.00 (or €1 = $1.00)</a:t>
          </a:r>
          <a:endParaRPr lang="en-US" dirty="0"/>
        </a:p>
      </dgm:t>
    </dgm:pt>
    <dgm:pt modelId="{181DE9DE-449D-4193-A5CB-F9EEDAD40609}" type="parTrans" cxnId="{F89696BF-C21F-49DC-8A6A-89161FDA6568}">
      <dgm:prSet/>
      <dgm:spPr/>
      <dgm:t>
        <a:bodyPr/>
        <a:lstStyle/>
        <a:p>
          <a:endParaRPr lang="en-US"/>
        </a:p>
      </dgm:t>
    </dgm:pt>
    <dgm:pt modelId="{2B4F9D95-ABB5-441C-8FF3-DC6F25C6B551}" type="sibTrans" cxnId="{F89696BF-C21F-49DC-8A6A-89161FDA6568}">
      <dgm:prSet/>
      <dgm:spPr/>
      <dgm:t>
        <a:bodyPr/>
        <a:lstStyle/>
        <a:p>
          <a:endParaRPr lang="en-US"/>
        </a:p>
      </dgm:t>
    </dgm:pt>
    <dgm:pt modelId="{2DD425F6-E921-407B-9C6E-32C1AA9A28F8}">
      <dgm:prSet phldrT="[Text]"/>
      <dgm:spPr/>
      <dgm:t>
        <a:bodyPr/>
        <a:lstStyle/>
        <a:p>
          <a:r>
            <a:rPr lang="en-US" dirty="0" smtClean="0"/>
            <a:t>U.S. dollar</a:t>
          </a:r>
          <a:endParaRPr lang="en-US" dirty="0"/>
        </a:p>
      </dgm:t>
    </dgm:pt>
    <dgm:pt modelId="{68C67F63-0FB0-4DB9-8808-F0E4BC0848F6}" type="parTrans" cxnId="{C5838091-1026-4F29-9097-B7EBBCC9F277}">
      <dgm:prSet/>
      <dgm:spPr/>
      <dgm:t>
        <a:bodyPr/>
        <a:lstStyle/>
        <a:p>
          <a:endParaRPr lang="en-US"/>
        </a:p>
      </dgm:t>
    </dgm:pt>
    <dgm:pt modelId="{50C44F22-FE05-42EE-A114-B04667ACD3B1}" type="sibTrans" cxnId="{C5838091-1026-4F29-9097-B7EBBCC9F277}">
      <dgm:prSet/>
      <dgm:spPr/>
      <dgm:t>
        <a:bodyPr/>
        <a:lstStyle/>
        <a:p>
          <a:endParaRPr lang="en-US"/>
        </a:p>
      </dgm:t>
    </dgm:pt>
    <dgm:pt modelId="{04FABCFD-05D5-4EC7-A7E2-5FADEC4C210C}">
      <dgm:prSet/>
      <dgm:spPr/>
      <dgm:t>
        <a:bodyPr/>
        <a:lstStyle/>
        <a:p>
          <a:r>
            <a:rPr lang="en-US" dirty="0" smtClean="0"/>
            <a:t>$1 = </a:t>
          </a:r>
          <a:r>
            <a:rPr lang="en-US" dirty="0" smtClean="0">
              <a:cs typeface="Arial" charset="0"/>
            </a:rPr>
            <a:t>€0.67 (or €1 = $1.50)</a:t>
          </a:r>
          <a:endParaRPr lang="en-US" dirty="0"/>
        </a:p>
      </dgm:t>
    </dgm:pt>
    <dgm:pt modelId="{F4AE700F-6414-4170-9084-E68D46AB07CF}" type="parTrans" cxnId="{AADC5A80-A94B-4D33-A964-EC580E543CBB}">
      <dgm:prSet/>
      <dgm:spPr/>
      <dgm:t>
        <a:bodyPr/>
        <a:lstStyle/>
        <a:p>
          <a:endParaRPr lang="en-US"/>
        </a:p>
      </dgm:t>
    </dgm:pt>
    <dgm:pt modelId="{BE754938-880D-41A3-9D85-49371306316F}" type="sibTrans" cxnId="{AADC5A80-A94B-4D33-A964-EC580E543CBB}">
      <dgm:prSet/>
      <dgm:spPr/>
      <dgm:t>
        <a:bodyPr/>
        <a:lstStyle/>
        <a:p>
          <a:endParaRPr lang="en-US"/>
        </a:p>
      </dgm:t>
    </dgm:pt>
    <dgm:pt modelId="{4962ABF1-498B-46F8-B5B8-10BA4F52F90B}">
      <dgm:prSet phldrT="[Text]"/>
      <dgm:spPr/>
      <dgm:t>
        <a:bodyPr/>
        <a:lstStyle/>
        <a:p>
          <a:r>
            <a:rPr lang="en-US" dirty="0" smtClean="0"/>
            <a:t>Falling</a:t>
          </a:r>
          <a:endParaRPr lang="en-US" dirty="0"/>
        </a:p>
      </dgm:t>
    </dgm:pt>
    <dgm:pt modelId="{813246BE-55B2-4C6C-BBDE-89284E5963D6}" type="parTrans" cxnId="{9EA7F91D-4211-484B-8BC6-588EA469BDEC}">
      <dgm:prSet/>
      <dgm:spPr/>
      <dgm:t>
        <a:bodyPr/>
        <a:lstStyle/>
        <a:p>
          <a:endParaRPr lang="en-US"/>
        </a:p>
      </dgm:t>
    </dgm:pt>
    <dgm:pt modelId="{A2255E31-1F01-45CD-AAE4-885B5283559C}" type="sibTrans" cxnId="{9EA7F91D-4211-484B-8BC6-588EA469BDEC}">
      <dgm:prSet/>
      <dgm:spPr/>
      <dgm:t>
        <a:bodyPr/>
        <a:lstStyle/>
        <a:p>
          <a:endParaRPr lang="en-US"/>
        </a:p>
      </dgm:t>
    </dgm:pt>
    <dgm:pt modelId="{7F36D9B2-8DE2-46CB-9DCD-4B6B0A438774}">
      <dgm:prSet/>
      <dgm:spPr/>
      <dgm:t>
        <a:bodyPr/>
        <a:lstStyle/>
        <a:p>
          <a:r>
            <a:rPr lang="en-US" dirty="0" smtClean="0"/>
            <a:t>$1 = </a:t>
          </a:r>
          <a:r>
            <a:rPr lang="en-US" dirty="0" smtClean="0">
              <a:cs typeface="Arial" charset="0"/>
            </a:rPr>
            <a:t>€0.50 (or €1 = $2.00)</a:t>
          </a:r>
          <a:endParaRPr lang="en-US" dirty="0"/>
        </a:p>
      </dgm:t>
    </dgm:pt>
    <dgm:pt modelId="{DC123F4B-E676-4CF3-A1FE-49294B7DA011}" type="parTrans" cxnId="{DB4E6C78-6A7E-4282-A2E7-52C074DBF544}">
      <dgm:prSet/>
      <dgm:spPr/>
      <dgm:t>
        <a:bodyPr/>
        <a:lstStyle/>
        <a:p>
          <a:endParaRPr lang="en-US"/>
        </a:p>
      </dgm:t>
    </dgm:pt>
    <dgm:pt modelId="{390BFCDD-6A00-402C-A58F-4FFBBC7DF794}" type="sibTrans" cxnId="{DB4E6C78-6A7E-4282-A2E7-52C074DBF544}">
      <dgm:prSet/>
      <dgm:spPr/>
      <dgm:t>
        <a:bodyPr/>
        <a:lstStyle/>
        <a:p>
          <a:endParaRPr lang="en-US"/>
        </a:p>
      </dgm:t>
    </dgm:pt>
    <dgm:pt modelId="{3A7E1567-5B8B-4480-894F-3E52DB0A0DB0}" type="pres">
      <dgm:prSet presAssocID="{C35D4742-83A8-433B-AC1E-1F650823F8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7CE812-0041-4A2E-AC53-D58172868CD8}" type="pres">
      <dgm:prSet presAssocID="{7C240701-90AF-4394-AA82-D478D0A41779}" presName="composite" presStyleCnt="0"/>
      <dgm:spPr/>
      <dgm:t>
        <a:bodyPr/>
        <a:lstStyle/>
        <a:p>
          <a:endParaRPr lang="en-US"/>
        </a:p>
      </dgm:t>
    </dgm:pt>
    <dgm:pt modelId="{15B231ED-64DD-4C3E-A7CF-1812D1960AFB}" type="pres">
      <dgm:prSet presAssocID="{7C240701-90AF-4394-AA82-D478D0A41779}" presName="parentText" presStyleLbl="alignNode1" presStyleIdx="0" presStyleCnt="3" custLinFactNeighborY="-1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97BEF-1D80-40AC-A0B6-B7928125D40F}" type="pres">
      <dgm:prSet presAssocID="{7C240701-90AF-4394-AA82-D478D0A4177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8CCA7-6B14-49B3-906C-60CBEAE7A19E}" type="pres">
      <dgm:prSet presAssocID="{D7DF58C1-00C6-4A2A-8E8D-3B0A004CADD4}" presName="sp" presStyleCnt="0"/>
      <dgm:spPr/>
      <dgm:t>
        <a:bodyPr/>
        <a:lstStyle/>
        <a:p>
          <a:endParaRPr lang="en-US"/>
        </a:p>
      </dgm:t>
    </dgm:pt>
    <dgm:pt modelId="{39B8B773-ACF8-40E2-9112-7612C5BB8DA6}" type="pres">
      <dgm:prSet presAssocID="{2DD425F6-E921-407B-9C6E-32C1AA9A28F8}" presName="composite" presStyleCnt="0"/>
      <dgm:spPr/>
      <dgm:t>
        <a:bodyPr/>
        <a:lstStyle/>
        <a:p>
          <a:endParaRPr lang="en-US"/>
        </a:p>
      </dgm:t>
    </dgm:pt>
    <dgm:pt modelId="{222F8A6F-3322-440A-8380-77AABA9749FA}" type="pres">
      <dgm:prSet presAssocID="{2DD425F6-E921-407B-9C6E-32C1AA9A28F8}" presName="parentText" presStyleLbl="alignNode1" presStyleIdx="1" presStyleCnt="3" custLinFactNeighborY="-1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31325C-BF88-4D67-91A6-D522A0FB7072}" type="pres">
      <dgm:prSet presAssocID="{2DD425F6-E921-407B-9C6E-32C1AA9A28F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309A16-E7F0-4FD0-BA26-0230B4F99BB7}" type="pres">
      <dgm:prSet presAssocID="{50C44F22-FE05-42EE-A114-B04667ACD3B1}" presName="sp" presStyleCnt="0"/>
      <dgm:spPr/>
      <dgm:t>
        <a:bodyPr/>
        <a:lstStyle/>
        <a:p>
          <a:endParaRPr lang="en-US"/>
        </a:p>
      </dgm:t>
    </dgm:pt>
    <dgm:pt modelId="{48D0E6AA-780B-416D-AFF0-C1FBC632FEA0}" type="pres">
      <dgm:prSet presAssocID="{4962ABF1-498B-46F8-B5B8-10BA4F52F90B}" presName="composite" presStyleCnt="0"/>
      <dgm:spPr/>
      <dgm:t>
        <a:bodyPr/>
        <a:lstStyle/>
        <a:p>
          <a:endParaRPr lang="en-US"/>
        </a:p>
      </dgm:t>
    </dgm:pt>
    <dgm:pt modelId="{A2AFEB00-15CD-4576-8F7D-9EA01627CA75}" type="pres">
      <dgm:prSet presAssocID="{4962ABF1-498B-46F8-B5B8-10BA4F52F90B}" presName="parentText" presStyleLbl="alignNode1" presStyleIdx="2" presStyleCnt="3" custLinFactNeighborY="-1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91005-69BB-4A5B-92B4-79F79FDB8D29}" type="pres">
      <dgm:prSet presAssocID="{4962ABF1-498B-46F8-B5B8-10BA4F52F90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F85FD5-8AE1-4FEC-A3B9-9C1E6D6DA7D7}" type="presOf" srcId="{3F665D23-8935-4A2D-A70A-96CC2D495C90}" destId="{6C697BEF-1D80-40AC-A0B6-B7928125D40F}" srcOrd="0" destOrd="0" presId="urn:microsoft.com/office/officeart/2005/8/layout/chevron2"/>
    <dgm:cxn modelId="{6783D353-B264-43DD-A8BA-77D1C01D9790}" type="presOf" srcId="{7C240701-90AF-4394-AA82-D478D0A41779}" destId="{15B231ED-64DD-4C3E-A7CF-1812D1960AFB}" srcOrd="0" destOrd="0" presId="urn:microsoft.com/office/officeart/2005/8/layout/chevron2"/>
    <dgm:cxn modelId="{588CF7D7-FD13-46A4-8C50-8BE63CFA441B}" type="presOf" srcId="{4962ABF1-498B-46F8-B5B8-10BA4F52F90B}" destId="{A2AFEB00-15CD-4576-8F7D-9EA01627CA75}" srcOrd="0" destOrd="0" presId="urn:microsoft.com/office/officeart/2005/8/layout/chevron2"/>
    <dgm:cxn modelId="{7B79DB2B-6EF5-4FE6-BE1A-C98F2B757B98}" type="presOf" srcId="{7F36D9B2-8DE2-46CB-9DCD-4B6B0A438774}" destId="{21191005-69BB-4A5B-92B4-79F79FDB8D29}" srcOrd="0" destOrd="0" presId="urn:microsoft.com/office/officeart/2005/8/layout/chevron2"/>
    <dgm:cxn modelId="{9EA7F91D-4211-484B-8BC6-588EA469BDEC}" srcId="{C35D4742-83A8-433B-AC1E-1F650823F8FD}" destId="{4962ABF1-498B-46F8-B5B8-10BA4F52F90B}" srcOrd="2" destOrd="0" parTransId="{813246BE-55B2-4C6C-BBDE-89284E5963D6}" sibTransId="{A2255E31-1F01-45CD-AAE4-885B5283559C}"/>
    <dgm:cxn modelId="{F89696BF-C21F-49DC-8A6A-89161FDA6568}" srcId="{7C240701-90AF-4394-AA82-D478D0A41779}" destId="{3F665D23-8935-4A2D-A70A-96CC2D495C90}" srcOrd="0" destOrd="0" parTransId="{181DE9DE-449D-4193-A5CB-F9EEDAD40609}" sibTransId="{2B4F9D95-ABB5-441C-8FF3-DC6F25C6B551}"/>
    <dgm:cxn modelId="{DB4E6C78-6A7E-4282-A2E7-52C074DBF544}" srcId="{4962ABF1-498B-46F8-B5B8-10BA4F52F90B}" destId="{7F36D9B2-8DE2-46CB-9DCD-4B6B0A438774}" srcOrd="0" destOrd="0" parTransId="{DC123F4B-E676-4CF3-A1FE-49294B7DA011}" sibTransId="{390BFCDD-6A00-402C-A58F-4FFBBC7DF794}"/>
    <dgm:cxn modelId="{DC24124D-9376-4EE5-908D-ACE772DFDF98}" srcId="{C35D4742-83A8-433B-AC1E-1F650823F8FD}" destId="{7C240701-90AF-4394-AA82-D478D0A41779}" srcOrd="0" destOrd="0" parTransId="{66E136F5-CE84-4A6F-A8FA-7DC03406D605}" sibTransId="{D7DF58C1-00C6-4A2A-8E8D-3B0A004CADD4}"/>
    <dgm:cxn modelId="{58C8614B-A412-4C20-8726-28A7B08D5980}" type="presOf" srcId="{2DD425F6-E921-407B-9C6E-32C1AA9A28F8}" destId="{222F8A6F-3322-440A-8380-77AABA9749FA}" srcOrd="0" destOrd="0" presId="urn:microsoft.com/office/officeart/2005/8/layout/chevron2"/>
    <dgm:cxn modelId="{AADC5A80-A94B-4D33-A964-EC580E543CBB}" srcId="{2DD425F6-E921-407B-9C6E-32C1AA9A28F8}" destId="{04FABCFD-05D5-4EC7-A7E2-5FADEC4C210C}" srcOrd="0" destOrd="0" parTransId="{F4AE700F-6414-4170-9084-E68D46AB07CF}" sibTransId="{BE754938-880D-41A3-9D85-49371306316F}"/>
    <dgm:cxn modelId="{5B587B06-0C54-43D5-AD9C-21A0A31D5BED}" type="presOf" srcId="{04FABCFD-05D5-4EC7-A7E2-5FADEC4C210C}" destId="{CF31325C-BF88-4D67-91A6-D522A0FB7072}" srcOrd="0" destOrd="0" presId="urn:microsoft.com/office/officeart/2005/8/layout/chevron2"/>
    <dgm:cxn modelId="{66F72616-E038-4466-A793-D5869E1E050F}" type="presOf" srcId="{C35D4742-83A8-433B-AC1E-1F650823F8FD}" destId="{3A7E1567-5B8B-4480-894F-3E52DB0A0DB0}" srcOrd="0" destOrd="0" presId="urn:microsoft.com/office/officeart/2005/8/layout/chevron2"/>
    <dgm:cxn modelId="{C5838091-1026-4F29-9097-B7EBBCC9F277}" srcId="{C35D4742-83A8-433B-AC1E-1F650823F8FD}" destId="{2DD425F6-E921-407B-9C6E-32C1AA9A28F8}" srcOrd="1" destOrd="0" parTransId="{68C67F63-0FB0-4DB9-8808-F0E4BC0848F6}" sibTransId="{50C44F22-FE05-42EE-A114-B04667ACD3B1}"/>
    <dgm:cxn modelId="{2A7A6B1C-EE7E-4BAB-9575-12B8A5A3FAE0}" type="presParOf" srcId="{3A7E1567-5B8B-4480-894F-3E52DB0A0DB0}" destId="{CB7CE812-0041-4A2E-AC53-D58172868CD8}" srcOrd="0" destOrd="0" presId="urn:microsoft.com/office/officeart/2005/8/layout/chevron2"/>
    <dgm:cxn modelId="{FF13CD6C-CC0D-4F2A-866E-09805BB4AC1A}" type="presParOf" srcId="{CB7CE812-0041-4A2E-AC53-D58172868CD8}" destId="{15B231ED-64DD-4C3E-A7CF-1812D1960AFB}" srcOrd="0" destOrd="0" presId="urn:microsoft.com/office/officeart/2005/8/layout/chevron2"/>
    <dgm:cxn modelId="{522014FA-8CB2-462E-91B6-FF55D457664B}" type="presParOf" srcId="{CB7CE812-0041-4A2E-AC53-D58172868CD8}" destId="{6C697BEF-1D80-40AC-A0B6-B7928125D40F}" srcOrd="1" destOrd="0" presId="urn:microsoft.com/office/officeart/2005/8/layout/chevron2"/>
    <dgm:cxn modelId="{E0D4EF09-CA84-4F84-8ED1-321A6952B724}" type="presParOf" srcId="{3A7E1567-5B8B-4480-894F-3E52DB0A0DB0}" destId="{4CB8CCA7-6B14-49B3-906C-60CBEAE7A19E}" srcOrd="1" destOrd="0" presId="urn:microsoft.com/office/officeart/2005/8/layout/chevron2"/>
    <dgm:cxn modelId="{5844C8D1-7275-4122-AAF0-1643E023C22A}" type="presParOf" srcId="{3A7E1567-5B8B-4480-894F-3E52DB0A0DB0}" destId="{39B8B773-ACF8-40E2-9112-7612C5BB8DA6}" srcOrd="2" destOrd="0" presId="urn:microsoft.com/office/officeart/2005/8/layout/chevron2"/>
    <dgm:cxn modelId="{EA4CD9FE-ED98-4124-8257-ABE31B30B22A}" type="presParOf" srcId="{39B8B773-ACF8-40E2-9112-7612C5BB8DA6}" destId="{222F8A6F-3322-440A-8380-77AABA9749FA}" srcOrd="0" destOrd="0" presId="urn:microsoft.com/office/officeart/2005/8/layout/chevron2"/>
    <dgm:cxn modelId="{096332D7-65ED-4D0B-9E13-975269E887DB}" type="presParOf" srcId="{39B8B773-ACF8-40E2-9112-7612C5BB8DA6}" destId="{CF31325C-BF88-4D67-91A6-D522A0FB7072}" srcOrd="1" destOrd="0" presId="urn:microsoft.com/office/officeart/2005/8/layout/chevron2"/>
    <dgm:cxn modelId="{4207AF2B-B7FE-485C-B3BE-206EDC677FAB}" type="presParOf" srcId="{3A7E1567-5B8B-4480-894F-3E52DB0A0DB0}" destId="{58309A16-E7F0-4FD0-BA26-0230B4F99BB7}" srcOrd="3" destOrd="0" presId="urn:microsoft.com/office/officeart/2005/8/layout/chevron2"/>
    <dgm:cxn modelId="{1DA504D4-F5E0-4439-B886-785EDA06F806}" type="presParOf" srcId="{3A7E1567-5B8B-4480-894F-3E52DB0A0DB0}" destId="{48D0E6AA-780B-416D-AFF0-C1FBC632FEA0}" srcOrd="4" destOrd="0" presId="urn:microsoft.com/office/officeart/2005/8/layout/chevron2"/>
    <dgm:cxn modelId="{91050B4E-575A-4B41-A8C4-E2CDB06CF714}" type="presParOf" srcId="{48D0E6AA-780B-416D-AFF0-C1FBC632FEA0}" destId="{A2AFEB00-15CD-4576-8F7D-9EA01627CA75}" srcOrd="0" destOrd="0" presId="urn:microsoft.com/office/officeart/2005/8/layout/chevron2"/>
    <dgm:cxn modelId="{97049D9B-5BF0-454B-9648-D8D8538E02BA}" type="presParOf" srcId="{48D0E6AA-780B-416D-AFF0-C1FBC632FEA0}" destId="{21191005-69BB-4A5B-92B4-79F79FDB8D2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5D4742-83A8-433B-AC1E-1F650823F8FD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72B2776-8273-4DEF-9926-4E9BC940A6C8}">
      <dgm:prSet phldrT="[Text]"/>
      <dgm:spPr/>
      <dgm:t>
        <a:bodyPr/>
        <a:lstStyle/>
        <a:p>
          <a:r>
            <a:rPr lang="en-US" dirty="0" smtClean="0"/>
            <a:t>Value of</a:t>
          </a:r>
          <a:endParaRPr lang="en-US" dirty="0"/>
        </a:p>
      </dgm:t>
    </dgm:pt>
    <dgm:pt modelId="{2953D051-229C-4024-95C1-B5001E0CBA18}" type="parTrans" cxnId="{65BB95CC-AFE6-4EB6-888C-AC4F358B0CEA}">
      <dgm:prSet/>
      <dgm:spPr/>
      <dgm:t>
        <a:bodyPr/>
        <a:lstStyle/>
        <a:p>
          <a:endParaRPr lang="en-US"/>
        </a:p>
      </dgm:t>
    </dgm:pt>
    <dgm:pt modelId="{D1EF035B-2424-45C3-A090-0E790EE59702}" type="sibTrans" cxnId="{65BB95CC-AFE6-4EB6-888C-AC4F358B0CEA}">
      <dgm:prSet/>
      <dgm:spPr/>
      <dgm:t>
        <a:bodyPr/>
        <a:lstStyle/>
        <a:p>
          <a:endParaRPr lang="en-US"/>
        </a:p>
      </dgm:t>
    </dgm:pt>
    <dgm:pt modelId="{9204DFA1-C57D-4014-931F-51F4C05EC80A}">
      <dgm:prSet phldrT="[Text]"/>
      <dgm:spPr/>
      <dgm:t>
        <a:bodyPr/>
        <a:lstStyle/>
        <a:p>
          <a:r>
            <a:rPr lang="en-US" dirty="0" smtClean="0">
              <a:cs typeface="Arial" charset="0"/>
            </a:rPr>
            <a:t>Euro</a:t>
          </a:r>
          <a:endParaRPr lang="en-US" dirty="0"/>
        </a:p>
      </dgm:t>
    </dgm:pt>
    <dgm:pt modelId="{C2B084BB-2F2E-4165-B584-95C42ADEA20D}" type="parTrans" cxnId="{1438E3A9-F907-4AC5-8CFB-2FA5FF6154C8}">
      <dgm:prSet/>
      <dgm:spPr/>
      <dgm:t>
        <a:bodyPr/>
        <a:lstStyle/>
        <a:p>
          <a:endParaRPr lang="en-US"/>
        </a:p>
      </dgm:t>
    </dgm:pt>
    <dgm:pt modelId="{948C44AA-855E-4F1B-952C-39A9F8069741}" type="sibTrans" cxnId="{1438E3A9-F907-4AC5-8CFB-2FA5FF6154C8}">
      <dgm:prSet/>
      <dgm:spPr/>
      <dgm:t>
        <a:bodyPr/>
        <a:lstStyle/>
        <a:p>
          <a:endParaRPr lang="en-US"/>
        </a:p>
      </dgm:t>
    </dgm:pt>
    <dgm:pt modelId="{A3DFC963-40BF-4448-8A97-C51F8DEB91AE}">
      <dgm:prSet phldrT="[Text]"/>
      <dgm:spPr/>
      <dgm:t>
        <a:bodyPr/>
        <a:lstStyle/>
        <a:p>
          <a:r>
            <a:rPr lang="en-US" dirty="0" smtClean="0">
              <a:cs typeface="Arial" charset="0"/>
            </a:rPr>
            <a:t>Falling</a:t>
          </a:r>
          <a:endParaRPr lang="en-US" dirty="0"/>
        </a:p>
      </dgm:t>
    </dgm:pt>
    <dgm:pt modelId="{0EEB5AA4-EABC-4C48-A7BB-E2F6CD333E9B}" type="parTrans" cxnId="{60FC4415-4B92-4990-A8F4-A3EC5DE96439}">
      <dgm:prSet/>
      <dgm:spPr/>
      <dgm:t>
        <a:bodyPr/>
        <a:lstStyle/>
        <a:p>
          <a:endParaRPr lang="en-US"/>
        </a:p>
      </dgm:t>
    </dgm:pt>
    <dgm:pt modelId="{3B203EAE-DEF2-4959-A29A-F1CFCB961858}" type="sibTrans" cxnId="{60FC4415-4B92-4990-A8F4-A3EC5DE96439}">
      <dgm:prSet/>
      <dgm:spPr/>
      <dgm:t>
        <a:bodyPr/>
        <a:lstStyle/>
        <a:p>
          <a:endParaRPr lang="en-US"/>
        </a:p>
      </dgm:t>
    </dgm:pt>
    <dgm:pt modelId="{5305DD74-8843-474D-86CF-1424AF2ACEF1}">
      <dgm:prSet phldrT="[Text]"/>
      <dgm:spPr/>
      <dgm:t>
        <a:bodyPr/>
        <a:lstStyle/>
        <a:p>
          <a:r>
            <a:rPr lang="en-US" dirty="0" smtClean="0">
              <a:cs typeface="Arial" charset="0"/>
            </a:rPr>
            <a:t>€1 = $2.00 (</a:t>
          </a:r>
          <a:r>
            <a:rPr lang="en-US" dirty="0" smtClean="0"/>
            <a:t>$1 = </a:t>
          </a:r>
          <a:r>
            <a:rPr lang="en-US" dirty="0" smtClean="0">
              <a:cs typeface="Arial" charset="0"/>
            </a:rPr>
            <a:t>€0.50)</a:t>
          </a:r>
          <a:endParaRPr lang="en-US" dirty="0"/>
        </a:p>
      </dgm:t>
    </dgm:pt>
    <dgm:pt modelId="{5F874ED5-5556-47CD-AC20-F25EE2B696BC}" type="parTrans" cxnId="{E958659B-B2D3-4E68-A042-423D1FCE3C51}">
      <dgm:prSet/>
      <dgm:spPr/>
      <dgm:t>
        <a:bodyPr/>
        <a:lstStyle/>
        <a:p>
          <a:endParaRPr lang="en-US"/>
        </a:p>
      </dgm:t>
    </dgm:pt>
    <dgm:pt modelId="{B88DA1E4-7992-4349-9EC1-6CE82E113CE7}" type="sibTrans" cxnId="{E958659B-B2D3-4E68-A042-423D1FCE3C51}">
      <dgm:prSet/>
      <dgm:spPr/>
      <dgm:t>
        <a:bodyPr/>
        <a:lstStyle/>
        <a:p>
          <a:endParaRPr lang="en-US"/>
        </a:p>
      </dgm:t>
    </dgm:pt>
    <dgm:pt modelId="{111BFAEA-2FD5-4476-B05F-33A72643E87A}">
      <dgm:prSet phldrT="[Text]"/>
      <dgm:spPr/>
      <dgm:t>
        <a:bodyPr/>
        <a:lstStyle/>
        <a:p>
          <a:r>
            <a:rPr lang="en-US" dirty="0" smtClean="0">
              <a:cs typeface="Arial" charset="0"/>
            </a:rPr>
            <a:t>€1 = $1.50 (</a:t>
          </a:r>
          <a:r>
            <a:rPr lang="en-US" dirty="0" smtClean="0"/>
            <a:t>$1 = </a:t>
          </a:r>
          <a:r>
            <a:rPr lang="en-US" dirty="0" smtClean="0">
              <a:cs typeface="Arial" charset="0"/>
            </a:rPr>
            <a:t>€0.67)</a:t>
          </a:r>
          <a:endParaRPr lang="en-US" dirty="0"/>
        </a:p>
      </dgm:t>
    </dgm:pt>
    <dgm:pt modelId="{D075E976-9051-4951-A321-089305B458F9}" type="parTrans" cxnId="{0ECBAC4E-EC69-4A76-B9BB-0F08A7159270}">
      <dgm:prSet/>
      <dgm:spPr/>
      <dgm:t>
        <a:bodyPr/>
        <a:lstStyle/>
        <a:p>
          <a:endParaRPr lang="en-US"/>
        </a:p>
      </dgm:t>
    </dgm:pt>
    <dgm:pt modelId="{9B3739B1-83DD-4145-80E9-4A9F7D7B276D}" type="sibTrans" cxnId="{0ECBAC4E-EC69-4A76-B9BB-0F08A7159270}">
      <dgm:prSet/>
      <dgm:spPr/>
      <dgm:t>
        <a:bodyPr/>
        <a:lstStyle/>
        <a:p>
          <a:endParaRPr lang="en-US"/>
        </a:p>
      </dgm:t>
    </dgm:pt>
    <dgm:pt modelId="{CA700269-E7FF-4BAD-BF52-BE7A33CF9E54}">
      <dgm:prSet phldrT="[Text]"/>
      <dgm:spPr/>
      <dgm:t>
        <a:bodyPr/>
        <a:lstStyle/>
        <a:p>
          <a:r>
            <a:rPr lang="en-US" dirty="0" smtClean="0">
              <a:cs typeface="Arial" charset="0"/>
            </a:rPr>
            <a:t>€1 = $1.00 (</a:t>
          </a:r>
          <a:r>
            <a:rPr lang="en-US" dirty="0" smtClean="0"/>
            <a:t>$1 = </a:t>
          </a:r>
          <a:r>
            <a:rPr lang="en-US" dirty="0" smtClean="0">
              <a:cs typeface="Arial" charset="0"/>
            </a:rPr>
            <a:t>€1.00)</a:t>
          </a:r>
          <a:endParaRPr lang="en-US" dirty="0"/>
        </a:p>
      </dgm:t>
    </dgm:pt>
    <dgm:pt modelId="{8C78FF8A-2E9D-46DD-89F2-8A71EA863A0C}" type="parTrans" cxnId="{E62B86FC-41A9-4212-9F21-D8979A739BFE}">
      <dgm:prSet/>
      <dgm:spPr/>
      <dgm:t>
        <a:bodyPr/>
        <a:lstStyle/>
        <a:p>
          <a:endParaRPr lang="en-US"/>
        </a:p>
      </dgm:t>
    </dgm:pt>
    <dgm:pt modelId="{4E4717BD-F574-490E-9E55-9DC1E3425010}" type="sibTrans" cxnId="{E62B86FC-41A9-4212-9F21-D8979A739BFE}">
      <dgm:prSet/>
      <dgm:spPr/>
      <dgm:t>
        <a:bodyPr/>
        <a:lstStyle/>
        <a:p>
          <a:endParaRPr lang="en-US"/>
        </a:p>
      </dgm:t>
    </dgm:pt>
    <dgm:pt modelId="{3A7E1567-5B8B-4480-894F-3E52DB0A0DB0}" type="pres">
      <dgm:prSet presAssocID="{C35D4742-83A8-433B-AC1E-1F650823F8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E8471B-D76F-4F23-8BCF-AE65D2CE3227}" type="pres">
      <dgm:prSet presAssocID="{072B2776-8273-4DEF-9926-4E9BC940A6C8}" presName="composite" presStyleCnt="0"/>
      <dgm:spPr/>
      <dgm:t>
        <a:bodyPr/>
        <a:lstStyle/>
        <a:p>
          <a:endParaRPr lang="en-US"/>
        </a:p>
      </dgm:t>
    </dgm:pt>
    <dgm:pt modelId="{72EAA53D-E6CE-4179-BC2B-8D6A1919F2B6}" type="pres">
      <dgm:prSet presAssocID="{072B2776-8273-4DEF-9926-4E9BC940A6C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52A90-F508-4882-B810-7707DC966044}" type="pres">
      <dgm:prSet presAssocID="{072B2776-8273-4DEF-9926-4E9BC940A6C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0B5266-DB50-46B0-8A69-1812B421CA81}" type="pres">
      <dgm:prSet presAssocID="{D1EF035B-2424-45C3-A090-0E790EE59702}" presName="sp" presStyleCnt="0"/>
      <dgm:spPr/>
      <dgm:t>
        <a:bodyPr/>
        <a:lstStyle/>
        <a:p>
          <a:endParaRPr lang="en-US"/>
        </a:p>
      </dgm:t>
    </dgm:pt>
    <dgm:pt modelId="{28AE93C5-3DE0-4451-A445-C5497287EFB7}" type="pres">
      <dgm:prSet presAssocID="{9204DFA1-C57D-4014-931F-51F4C05EC80A}" presName="composite" presStyleCnt="0"/>
      <dgm:spPr/>
      <dgm:t>
        <a:bodyPr/>
        <a:lstStyle/>
        <a:p>
          <a:endParaRPr lang="en-US"/>
        </a:p>
      </dgm:t>
    </dgm:pt>
    <dgm:pt modelId="{732289A2-B4C0-40E7-AEE7-25F058118E5D}" type="pres">
      <dgm:prSet presAssocID="{9204DFA1-C57D-4014-931F-51F4C05EC80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BCB74D-2BA7-40B7-9BC5-304D4EB806D8}" type="pres">
      <dgm:prSet presAssocID="{9204DFA1-C57D-4014-931F-51F4C05EC80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11D98E-D724-4F30-A919-CB5E47074281}" type="pres">
      <dgm:prSet presAssocID="{948C44AA-855E-4F1B-952C-39A9F8069741}" presName="sp" presStyleCnt="0"/>
      <dgm:spPr/>
      <dgm:t>
        <a:bodyPr/>
        <a:lstStyle/>
        <a:p>
          <a:endParaRPr lang="en-US"/>
        </a:p>
      </dgm:t>
    </dgm:pt>
    <dgm:pt modelId="{9F05B68A-C591-4D46-9285-9F77CCF2B044}" type="pres">
      <dgm:prSet presAssocID="{A3DFC963-40BF-4448-8A97-C51F8DEB91AE}" presName="composite" presStyleCnt="0"/>
      <dgm:spPr/>
      <dgm:t>
        <a:bodyPr/>
        <a:lstStyle/>
        <a:p>
          <a:endParaRPr lang="en-US"/>
        </a:p>
      </dgm:t>
    </dgm:pt>
    <dgm:pt modelId="{50E5228B-0559-40E0-BB9D-E067BE547F48}" type="pres">
      <dgm:prSet presAssocID="{A3DFC963-40BF-4448-8A97-C51F8DEB91A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119FD-7B98-4000-AAA5-3B0CEB64665D}" type="pres">
      <dgm:prSet presAssocID="{A3DFC963-40BF-4448-8A97-C51F8DEB91A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CBAC4E-EC69-4A76-B9BB-0F08A7159270}" srcId="{9204DFA1-C57D-4014-931F-51F4C05EC80A}" destId="{111BFAEA-2FD5-4476-B05F-33A72643E87A}" srcOrd="0" destOrd="0" parTransId="{D075E976-9051-4951-A321-089305B458F9}" sibTransId="{9B3739B1-83DD-4145-80E9-4A9F7D7B276D}"/>
    <dgm:cxn modelId="{6C2173F3-7637-44D2-98BC-53155C1EC9BA}" type="presOf" srcId="{9204DFA1-C57D-4014-931F-51F4C05EC80A}" destId="{732289A2-B4C0-40E7-AEE7-25F058118E5D}" srcOrd="0" destOrd="0" presId="urn:microsoft.com/office/officeart/2005/8/layout/chevron2"/>
    <dgm:cxn modelId="{5111BBC4-93B6-4BAE-8910-B22FBBA309EE}" type="presOf" srcId="{072B2776-8273-4DEF-9926-4E9BC940A6C8}" destId="{72EAA53D-E6CE-4179-BC2B-8D6A1919F2B6}" srcOrd="0" destOrd="0" presId="urn:microsoft.com/office/officeart/2005/8/layout/chevron2"/>
    <dgm:cxn modelId="{3067E3E3-B2F3-49F5-B477-48514DD9B259}" type="presOf" srcId="{111BFAEA-2FD5-4476-B05F-33A72643E87A}" destId="{B9BCB74D-2BA7-40B7-9BC5-304D4EB806D8}" srcOrd="0" destOrd="0" presId="urn:microsoft.com/office/officeart/2005/8/layout/chevron2"/>
    <dgm:cxn modelId="{65BB95CC-AFE6-4EB6-888C-AC4F358B0CEA}" srcId="{C35D4742-83A8-433B-AC1E-1F650823F8FD}" destId="{072B2776-8273-4DEF-9926-4E9BC940A6C8}" srcOrd="0" destOrd="0" parTransId="{2953D051-229C-4024-95C1-B5001E0CBA18}" sibTransId="{D1EF035B-2424-45C3-A090-0E790EE59702}"/>
    <dgm:cxn modelId="{179FB6E7-3F08-435A-90DC-643ED45DE5B2}" type="presOf" srcId="{A3DFC963-40BF-4448-8A97-C51F8DEB91AE}" destId="{50E5228B-0559-40E0-BB9D-E067BE547F48}" srcOrd="0" destOrd="0" presId="urn:microsoft.com/office/officeart/2005/8/layout/chevron2"/>
    <dgm:cxn modelId="{CBECD283-1891-40D9-888C-D03904311A5C}" type="presOf" srcId="{C35D4742-83A8-433B-AC1E-1F650823F8FD}" destId="{3A7E1567-5B8B-4480-894F-3E52DB0A0DB0}" srcOrd="0" destOrd="0" presId="urn:microsoft.com/office/officeart/2005/8/layout/chevron2"/>
    <dgm:cxn modelId="{1E5DB8DD-608F-43C2-8B4C-98E4775FBCE1}" type="presOf" srcId="{5305DD74-8843-474D-86CF-1424AF2ACEF1}" destId="{FFC52A90-F508-4882-B810-7707DC966044}" srcOrd="0" destOrd="0" presId="urn:microsoft.com/office/officeart/2005/8/layout/chevron2"/>
    <dgm:cxn modelId="{E958659B-B2D3-4E68-A042-423D1FCE3C51}" srcId="{072B2776-8273-4DEF-9926-4E9BC940A6C8}" destId="{5305DD74-8843-474D-86CF-1424AF2ACEF1}" srcOrd="0" destOrd="0" parTransId="{5F874ED5-5556-47CD-AC20-F25EE2B696BC}" sibTransId="{B88DA1E4-7992-4349-9EC1-6CE82E113CE7}"/>
    <dgm:cxn modelId="{E62B86FC-41A9-4212-9F21-D8979A739BFE}" srcId="{A3DFC963-40BF-4448-8A97-C51F8DEB91AE}" destId="{CA700269-E7FF-4BAD-BF52-BE7A33CF9E54}" srcOrd="0" destOrd="0" parTransId="{8C78FF8A-2E9D-46DD-89F2-8A71EA863A0C}" sibTransId="{4E4717BD-F574-490E-9E55-9DC1E3425010}"/>
    <dgm:cxn modelId="{1438E3A9-F907-4AC5-8CFB-2FA5FF6154C8}" srcId="{C35D4742-83A8-433B-AC1E-1F650823F8FD}" destId="{9204DFA1-C57D-4014-931F-51F4C05EC80A}" srcOrd="1" destOrd="0" parTransId="{C2B084BB-2F2E-4165-B584-95C42ADEA20D}" sibTransId="{948C44AA-855E-4F1B-952C-39A9F8069741}"/>
    <dgm:cxn modelId="{83C2443A-237E-430E-84F1-3483FD2536BB}" type="presOf" srcId="{CA700269-E7FF-4BAD-BF52-BE7A33CF9E54}" destId="{22D119FD-7B98-4000-AAA5-3B0CEB64665D}" srcOrd="0" destOrd="0" presId="urn:microsoft.com/office/officeart/2005/8/layout/chevron2"/>
    <dgm:cxn modelId="{60FC4415-4B92-4990-A8F4-A3EC5DE96439}" srcId="{C35D4742-83A8-433B-AC1E-1F650823F8FD}" destId="{A3DFC963-40BF-4448-8A97-C51F8DEB91AE}" srcOrd="2" destOrd="0" parTransId="{0EEB5AA4-EABC-4C48-A7BB-E2F6CD333E9B}" sibTransId="{3B203EAE-DEF2-4959-A29A-F1CFCB961858}"/>
    <dgm:cxn modelId="{2A8A8ABA-4FF8-4922-9C47-F17B61B77D52}" type="presParOf" srcId="{3A7E1567-5B8B-4480-894F-3E52DB0A0DB0}" destId="{C2E8471B-D76F-4F23-8BCF-AE65D2CE3227}" srcOrd="0" destOrd="0" presId="urn:microsoft.com/office/officeart/2005/8/layout/chevron2"/>
    <dgm:cxn modelId="{6A87D662-4758-469D-AA68-089E8E97707C}" type="presParOf" srcId="{C2E8471B-D76F-4F23-8BCF-AE65D2CE3227}" destId="{72EAA53D-E6CE-4179-BC2B-8D6A1919F2B6}" srcOrd="0" destOrd="0" presId="urn:microsoft.com/office/officeart/2005/8/layout/chevron2"/>
    <dgm:cxn modelId="{5EACF7A6-AB9E-4A32-9287-D25DB69BBEED}" type="presParOf" srcId="{C2E8471B-D76F-4F23-8BCF-AE65D2CE3227}" destId="{FFC52A90-F508-4882-B810-7707DC966044}" srcOrd="1" destOrd="0" presId="urn:microsoft.com/office/officeart/2005/8/layout/chevron2"/>
    <dgm:cxn modelId="{77685480-2D90-4434-863A-01D8AB85F94F}" type="presParOf" srcId="{3A7E1567-5B8B-4480-894F-3E52DB0A0DB0}" destId="{090B5266-DB50-46B0-8A69-1812B421CA81}" srcOrd="1" destOrd="0" presId="urn:microsoft.com/office/officeart/2005/8/layout/chevron2"/>
    <dgm:cxn modelId="{05E2D743-C845-4B05-A3E8-60664220764F}" type="presParOf" srcId="{3A7E1567-5B8B-4480-894F-3E52DB0A0DB0}" destId="{28AE93C5-3DE0-4451-A445-C5497287EFB7}" srcOrd="2" destOrd="0" presId="urn:microsoft.com/office/officeart/2005/8/layout/chevron2"/>
    <dgm:cxn modelId="{8BC08EE8-E00D-43D7-9E06-536952A723C9}" type="presParOf" srcId="{28AE93C5-3DE0-4451-A445-C5497287EFB7}" destId="{732289A2-B4C0-40E7-AEE7-25F058118E5D}" srcOrd="0" destOrd="0" presId="urn:microsoft.com/office/officeart/2005/8/layout/chevron2"/>
    <dgm:cxn modelId="{AE5061B9-B6AE-4DC2-927A-C74BB9BF24A9}" type="presParOf" srcId="{28AE93C5-3DE0-4451-A445-C5497287EFB7}" destId="{B9BCB74D-2BA7-40B7-9BC5-304D4EB806D8}" srcOrd="1" destOrd="0" presId="urn:microsoft.com/office/officeart/2005/8/layout/chevron2"/>
    <dgm:cxn modelId="{6C3C8BD8-E0ED-4180-ADB9-0D0651ED562E}" type="presParOf" srcId="{3A7E1567-5B8B-4480-894F-3E52DB0A0DB0}" destId="{9011D98E-D724-4F30-A919-CB5E47074281}" srcOrd="3" destOrd="0" presId="urn:microsoft.com/office/officeart/2005/8/layout/chevron2"/>
    <dgm:cxn modelId="{B858C670-86CD-4D35-877F-92C12AC6C3E8}" type="presParOf" srcId="{3A7E1567-5B8B-4480-894F-3E52DB0A0DB0}" destId="{9F05B68A-C591-4D46-9285-9F77CCF2B044}" srcOrd="4" destOrd="0" presId="urn:microsoft.com/office/officeart/2005/8/layout/chevron2"/>
    <dgm:cxn modelId="{D8559D22-BEDE-42A9-914B-259081620E76}" type="presParOf" srcId="{9F05B68A-C591-4D46-9285-9F77CCF2B044}" destId="{50E5228B-0559-40E0-BB9D-E067BE547F48}" srcOrd="0" destOrd="0" presId="urn:microsoft.com/office/officeart/2005/8/layout/chevron2"/>
    <dgm:cxn modelId="{F3131378-8394-4420-A36C-2A2351A24A7B}" type="presParOf" srcId="{9F05B68A-C591-4D46-9285-9F77CCF2B044}" destId="{22D119FD-7B98-4000-AAA5-3B0CEB6466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36328B-0B03-4313-8827-F16D61B39968}" type="doc">
      <dgm:prSet loTypeId="urn:microsoft.com/office/officeart/2005/8/layout/arrow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D641DE-7524-41E5-8014-F44C7EF43421}">
      <dgm:prSet phldrT="[Text]"/>
      <dgm:spPr/>
      <dgm:t>
        <a:bodyPr/>
        <a:lstStyle/>
        <a:p>
          <a:r>
            <a:rPr lang="en-US" dirty="0" smtClean="0"/>
            <a:t>Increasing supply of dollars</a:t>
          </a:r>
          <a:endParaRPr lang="en-US" dirty="0"/>
        </a:p>
      </dgm:t>
    </dgm:pt>
    <dgm:pt modelId="{A636AEBE-18A7-44A9-B3CD-C02A59A57AE5}" type="parTrans" cxnId="{7F8D3B23-0947-4901-AEA8-7C4A056DBBA6}">
      <dgm:prSet/>
      <dgm:spPr/>
      <dgm:t>
        <a:bodyPr/>
        <a:lstStyle/>
        <a:p>
          <a:endParaRPr lang="en-US"/>
        </a:p>
      </dgm:t>
    </dgm:pt>
    <dgm:pt modelId="{E058DE72-4301-44CC-BBBC-66FC50107391}" type="sibTrans" cxnId="{7F8D3B23-0947-4901-AEA8-7C4A056DBBA6}">
      <dgm:prSet/>
      <dgm:spPr/>
      <dgm:t>
        <a:bodyPr/>
        <a:lstStyle/>
        <a:p>
          <a:endParaRPr lang="en-US"/>
        </a:p>
      </dgm:t>
    </dgm:pt>
    <dgm:pt modelId="{67574C9D-B11D-49EE-B3B2-7CF425D7B08C}">
      <dgm:prSet phldrT="[Text]"/>
      <dgm:spPr/>
      <dgm:t>
        <a:bodyPr/>
        <a:lstStyle/>
        <a:p>
          <a:r>
            <a:rPr lang="en-US" dirty="0" smtClean="0"/>
            <a:t>Leads to a falling price (value)</a:t>
          </a:r>
          <a:endParaRPr lang="en-US" dirty="0"/>
        </a:p>
      </dgm:t>
    </dgm:pt>
    <dgm:pt modelId="{D8168793-A836-4DDB-8018-8E771FB7B602}" type="parTrans" cxnId="{84623665-FC43-4309-AFC6-4A6A13167584}">
      <dgm:prSet/>
      <dgm:spPr/>
      <dgm:t>
        <a:bodyPr/>
        <a:lstStyle/>
        <a:p>
          <a:endParaRPr lang="en-US"/>
        </a:p>
      </dgm:t>
    </dgm:pt>
    <dgm:pt modelId="{08EAA4CF-3828-4EAE-8F4D-2CC81D762640}" type="sibTrans" cxnId="{84623665-FC43-4309-AFC6-4A6A13167584}">
      <dgm:prSet/>
      <dgm:spPr/>
      <dgm:t>
        <a:bodyPr/>
        <a:lstStyle/>
        <a:p>
          <a:endParaRPr lang="en-US"/>
        </a:p>
      </dgm:t>
    </dgm:pt>
    <dgm:pt modelId="{6F1B23FD-2B1F-4F16-A357-9C12D2AE7CB0}" type="pres">
      <dgm:prSet presAssocID="{4D36328B-0B03-4313-8827-F16D61B399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0147D4-8741-4832-8319-DFE633F0329A}" type="pres">
      <dgm:prSet presAssocID="{61D641DE-7524-41E5-8014-F44C7EF43421}" presName="upArrow" presStyleLbl="node1" presStyleIdx="0" presStyleCnt="2"/>
      <dgm:spPr/>
    </dgm:pt>
    <dgm:pt modelId="{15102FF0-DD5A-4111-BA5E-3EE8C7CD5B4A}" type="pres">
      <dgm:prSet presAssocID="{61D641DE-7524-41E5-8014-F44C7EF43421}" presName="upArrowText" presStyleLbl="revTx" presStyleIdx="0" presStyleCnt="2" custScaleX="123588" custScaleY="101613" custLinFactNeighborX="108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4CE9F-19AD-486A-98E6-68DC693608F8}" type="pres">
      <dgm:prSet presAssocID="{67574C9D-B11D-49EE-B3B2-7CF425D7B08C}" presName="downArrow" presStyleLbl="node1" presStyleIdx="1" presStyleCnt="2"/>
      <dgm:spPr/>
    </dgm:pt>
    <dgm:pt modelId="{49BF2164-1459-4639-A68B-E1512F4FE362}" type="pres">
      <dgm:prSet presAssocID="{67574C9D-B11D-49EE-B3B2-7CF425D7B08C}" presName="downArrowText" presStyleLbl="revTx" presStyleIdx="1" presStyleCnt="2" custScaleX="126541" custLinFactNeighborX="91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550497-9443-4261-A278-5285E59FA1B1}" type="presOf" srcId="{67574C9D-B11D-49EE-B3B2-7CF425D7B08C}" destId="{49BF2164-1459-4639-A68B-E1512F4FE362}" srcOrd="0" destOrd="0" presId="urn:microsoft.com/office/officeart/2005/8/layout/arrow4"/>
    <dgm:cxn modelId="{7F8D3B23-0947-4901-AEA8-7C4A056DBBA6}" srcId="{4D36328B-0B03-4313-8827-F16D61B39968}" destId="{61D641DE-7524-41E5-8014-F44C7EF43421}" srcOrd="0" destOrd="0" parTransId="{A636AEBE-18A7-44A9-B3CD-C02A59A57AE5}" sibTransId="{E058DE72-4301-44CC-BBBC-66FC50107391}"/>
    <dgm:cxn modelId="{84623665-FC43-4309-AFC6-4A6A13167584}" srcId="{4D36328B-0B03-4313-8827-F16D61B39968}" destId="{67574C9D-B11D-49EE-B3B2-7CF425D7B08C}" srcOrd="1" destOrd="0" parTransId="{D8168793-A836-4DDB-8018-8E771FB7B602}" sibTransId="{08EAA4CF-3828-4EAE-8F4D-2CC81D762640}"/>
    <dgm:cxn modelId="{B44972FF-25CD-43B1-944D-D3A20328E965}" type="presOf" srcId="{4D36328B-0B03-4313-8827-F16D61B39968}" destId="{6F1B23FD-2B1F-4F16-A357-9C12D2AE7CB0}" srcOrd="0" destOrd="0" presId="urn:microsoft.com/office/officeart/2005/8/layout/arrow4"/>
    <dgm:cxn modelId="{37B2C979-AA10-4117-9EB1-033CE108FBE4}" type="presOf" srcId="{61D641DE-7524-41E5-8014-F44C7EF43421}" destId="{15102FF0-DD5A-4111-BA5E-3EE8C7CD5B4A}" srcOrd="0" destOrd="0" presId="urn:microsoft.com/office/officeart/2005/8/layout/arrow4"/>
    <dgm:cxn modelId="{F2EA541B-CFEE-4F10-A2FF-5EB8DEF1F3AE}" type="presParOf" srcId="{6F1B23FD-2B1F-4F16-A357-9C12D2AE7CB0}" destId="{5A0147D4-8741-4832-8319-DFE633F0329A}" srcOrd="0" destOrd="0" presId="urn:microsoft.com/office/officeart/2005/8/layout/arrow4"/>
    <dgm:cxn modelId="{A424E36C-BC90-4209-9522-EDC44B59A2B7}" type="presParOf" srcId="{6F1B23FD-2B1F-4F16-A357-9C12D2AE7CB0}" destId="{15102FF0-DD5A-4111-BA5E-3EE8C7CD5B4A}" srcOrd="1" destOrd="0" presId="urn:microsoft.com/office/officeart/2005/8/layout/arrow4"/>
    <dgm:cxn modelId="{93FD7582-7E5C-4174-B832-C121F99DA545}" type="presParOf" srcId="{6F1B23FD-2B1F-4F16-A357-9C12D2AE7CB0}" destId="{1854CE9F-19AD-486A-98E6-68DC693608F8}" srcOrd="2" destOrd="0" presId="urn:microsoft.com/office/officeart/2005/8/layout/arrow4"/>
    <dgm:cxn modelId="{F0319555-5479-44D3-87DA-41779B54C29D}" type="presParOf" srcId="{6F1B23FD-2B1F-4F16-A357-9C12D2AE7CB0}" destId="{49BF2164-1459-4639-A68B-E1512F4FE36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36328B-0B03-4313-8827-F16D61B39968}" type="doc">
      <dgm:prSet loTypeId="urn:microsoft.com/office/officeart/2005/8/layout/arrow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D641DE-7524-41E5-8014-F44C7EF43421}">
      <dgm:prSet phldrT="[Text]"/>
      <dgm:spPr/>
      <dgm:t>
        <a:bodyPr/>
        <a:lstStyle/>
        <a:p>
          <a:r>
            <a:rPr lang="en-US" dirty="0" smtClean="0"/>
            <a:t>Increasing demand for dollars</a:t>
          </a:r>
          <a:endParaRPr lang="en-US" dirty="0"/>
        </a:p>
      </dgm:t>
    </dgm:pt>
    <dgm:pt modelId="{A636AEBE-18A7-44A9-B3CD-C02A59A57AE5}" type="parTrans" cxnId="{7F8D3B23-0947-4901-AEA8-7C4A056DBBA6}">
      <dgm:prSet/>
      <dgm:spPr/>
      <dgm:t>
        <a:bodyPr/>
        <a:lstStyle/>
        <a:p>
          <a:endParaRPr lang="en-US"/>
        </a:p>
      </dgm:t>
    </dgm:pt>
    <dgm:pt modelId="{E058DE72-4301-44CC-BBBC-66FC50107391}" type="sibTrans" cxnId="{7F8D3B23-0947-4901-AEA8-7C4A056DBBA6}">
      <dgm:prSet/>
      <dgm:spPr/>
      <dgm:t>
        <a:bodyPr/>
        <a:lstStyle/>
        <a:p>
          <a:endParaRPr lang="en-US"/>
        </a:p>
      </dgm:t>
    </dgm:pt>
    <dgm:pt modelId="{67574C9D-B11D-49EE-B3B2-7CF425D7B08C}">
      <dgm:prSet phldrT="[Text]"/>
      <dgm:spPr/>
      <dgm:t>
        <a:bodyPr/>
        <a:lstStyle/>
        <a:p>
          <a:r>
            <a:rPr lang="en-US" dirty="0" smtClean="0"/>
            <a:t>Leads to a rising price (value)</a:t>
          </a:r>
          <a:endParaRPr lang="en-US" dirty="0"/>
        </a:p>
      </dgm:t>
    </dgm:pt>
    <dgm:pt modelId="{D8168793-A836-4DDB-8018-8E771FB7B602}" type="parTrans" cxnId="{84623665-FC43-4309-AFC6-4A6A13167584}">
      <dgm:prSet/>
      <dgm:spPr/>
      <dgm:t>
        <a:bodyPr/>
        <a:lstStyle/>
        <a:p>
          <a:endParaRPr lang="en-US"/>
        </a:p>
      </dgm:t>
    </dgm:pt>
    <dgm:pt modelId="{08EAA4CF-3828-4EAE-8F4D-2CC81D762640}" type="sibTrans" cxnId="{84623665-FC43-4309-AFC6-4A6A13167584}">
      <dgm:prSet/>
      <dgm:spPr/>
      <dgm:t>
        <a:bodyPr/>
        <a:lstStyle/>
        <a:p>
          <a:endParaRPr lang="en-US"/>
        </a:p>
      </dgm:t>
    </dgm:pt>
    <dgm:pt modelId="{6F1B23FD-2B1F-4F16-A357-9C12D2AE7CB0}" type="pres">
      <dgm:prSet presAssocID="{4D36328B-0B03-4313-8827-F16D61B399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0147D4-8741-4832-8319-DFE633F0329A}" type="pres">
      <dgm:prSet presAssocID="{61D641DE-7524-41E5-8014-F44C7EF43421}" presName="upArrow" presStyleLbl="node1" presStyleIdx="0" presStyleCnt="2"/>
      <dgm:spPr/>
    </dgm:pt>
    <dgm:pt modelId="{15102FF0-DD5A-4111-BA5E-3EE8C7CD5B4A}" type="pres">
      <dgm:prSet presAssocID="{61D641DE-7524-41E5-8014-F44C7EF43421}" presName="upArrowText" presStyleLbl="revTx" presStyleIdx="0" presStyleCnt="2" custScaleX="123588" custScaleY="101613" custLinFactNeighborX="108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4CE9F-19AD-486A-98E6-68DC693608F8}" type="pres">
      <dgm:prSet presAssocID="{67574C9D-B11D-49EE-B3B2-7CF425D7B08C}" presName="downArrow" presStyleLbl="node1" presStyleIdx="1" presStyleCnt="2"/>
      <dgm:spPr>
        <a:prstGeom prst="upArrow">
          <a:avLst/>
        </a:prstGeom>
      </dgm:spPr>
    </dgm:pt>
    <dgm:pt modelId="{49BF2164-1459-4639-A68B-E1512F4FE362}" type="pres">
      <dgm:prSet presAssocID="{67574C9D-B11D-49EE-B3B2-7CF425D7B08C}" presName="downArrowText" presStyleLbl="revTx" presStyleIdx="1" presStyleCnt="2" custScaleX="126541" custLinFactNeighborX="91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5F4A89-70F5-406C-9AFD-BF343AEA907C}" type="presOf" srcId="{67574C9D-B11D-49EE-B3B2-7CF425D7B08C}" destId="{49BF2164-1459-4639-A68B-E1512F4FE362}" srcOrd="0" destOrd="0" presId="urn:microsoft.com/office/officeart/2005/8/layout/arrow4"/>
    <dgm:cxn modelId="{AF601BA2-085E-4E05-946F-EF95FA427273}" type="presOf" srcId="{61D641DE-7524-41E5-8014-F44C7EF43421}" destId="{15102FF0-DD5A-4111-BA5E-3EE8C7CD5B4A}" srcOrd="0" destOrd="0" presId="urn:microsoft.com/office/officeart/2005/8/layout/arrow4"/>
    <dgm:cxn modelId="{7F8D3B23-0947-4901-AEA8-7C4A056DBBA6}" srcId="{4D36328B-0B03-4313-8827-F16D61B39968}" destId="{61D641DE-7524-41E5-8014-F44C7EF43421}" srcOrd="0" destOrd="0" parTransId="{A636AEBE-18A7-44A9-B3CD-C02A59A57AE5}" sibTransId="{E058DE72-4301-44CC-BBBC-66FC50107391}"/>
    <dgm:cxn modelId="{84623665-FC43-4309-AFC6-4A6A13167584}" srcId="{4D36328B-0B03-4313-8827-F16D61B39968}" destId="{67574C9D-B11D-49EE-B3B2-7CF425D7B08C}" srcOrd="1" destOrd="0" parTransId="{D8168793-A836-4DDB-8018-8E771FB7B602}" sibTransId="{08EAA4CF-3828-4EAE-8F4D-2CC81D762640}"/>
    <dgm:cxn modelId="{DE2C46E4-56D8-4865-BD00-5D80B9055905}" type="presOf" srcId="{4D36328B-0B03-4313-8827-F16D61B39968}" destId="{6F1B23FD-2B1F-4F16-A357-9C12D2AE7CB0}" srcOrd="0" destOrd="0" presId="urn:microsoft.com/office/officeart/2005/8/layout/arrow4"/>
    <dgm:cxn modelId="{BA45B330-194B-4335-967C-932CC30FA336}" type="presParOf" srcId="{6F1B23FD-2B1F-4F16-A357-9C12D2AE7CB0}" destId="{5A0147D4-8741-4832-8319-DFE633F0329A}" srcOrd="0" destOrd="0" presId="urn:microsoft.com/office/officeart/2005/8/layout/arrow4"/>
    <dgm:cxn modelId="{C19100A9-334D-4111-974D-EDCC4B43688A}" type="presParOf" srcId="{6F1B23FD-2B1F-4F16-A357-9C12D2AE7CB0}" destId="{15102FF0-DD5A-4111-BA5E-3EE8C7CD5B4A}" srcOrd="1" destOrd="0" presId="urn:microsoft.com/office/officeart/2005/8/layout/arrow4"/>
    <dgm:cxn modelId="{BE2505EC-CCFC-416D-94FD-95B227E4F2F7}" type="presParOf" srcId="{6F1B23FD-2B1F-4F16-A357-9C12D2AE7CB0}" destId="{1854CE9F-19AD-486A-98E6-68DC693608F8}" srcOrd="2" destOrd="0" presId="urn:microsoft.com/office/officeart/2005/8/layout/arrow4"/>
    <dgm:cxn modelId="{A72EDD28-D37A-431D-B44A-331B3648629E}" type="presParOf" srcId="{6F1B23FD-2B1F-4F16-A357-9C12D2AE7CB0}" destId="{49BF2164-1459-4639-A68B-E1512F4FE36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0AB7FE-81B6-43F6-A2FC-96C2BFB71642}" type="doc">
      <dgm:prSet loTypeId="urn:microsoft.com/office/officeart/2005/8/layout/arrow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DDE23F-2B1A-4478-AFC6-2CFB8668E36A}">
      <dgm:prSet phldrT="[Text]"/>
      <dgm:spPr/>
      <dgm:t>
        <a:bodyPr/>
        <a:lstStyle/>
        <a:p>
          <a:r>
            <a:rPr lang="en-US" dirty="0" smtClean="0"/>
            <a:t>U.S. can buy foreign goods more cheaply and </a:t>
          </a:r>
          <a:r>
            <a:rPr lang="en-US" b="1" i="1" dirty="0" smtClean="0"/>
            <a:t>U.S. imports will increase</a:t>
          </a:r>
          <a:endParaRPr lang="en-US" b="1" i="1" dirty="0"/>
        </a:p>
      </dgm:t>
    </dgm:pt>
    <dgm:pt modelId="{4894D22B-6BC1-41B5-ACCF-9FFA87E61E4D}" type="parTrans" cxnId="{42EE7D85-E2AE-4B56-9063-FFEA5CEB8BBE}">
      <dgm:prSet/>
      <dgm:spPr/>
      <dgm:t>
        <a:bodyPr/>
        <a:lstStyle/>
        <a:p>
          <a:endParaRPr lang="en-US"/>
        </a:p>
      </dgm:t>
    </dgm:pt>
    <dgm:pt modelId="{EACA2A91-9962-4AC3-A9FB-E4A874629E21}" type="sibTrans" cxnId="{42EE7D85-E2AE-4B56-9063-FFEA5CEB8BBE}">
      <dgm:prSet/>
      <dgm:spPr/>
      <dgm:t>
        <a:bodyPr/>
        <a:lstStyle/>
        <a:p>
          <a:endParaRPr lang="en-US"/>
        </a:p>
      </dgm:t>
    </dgm:pt>
    <dgm:pt modelId="{40B7D7A3-9500-481F-AAA5-EF2746ED7186}">
      <dgm:prSet phldrT="[Text]"/>
      <dgm:spPr/>
      <dgm:t>
        <a:bodyPr/>
        <a:lstStyle/>
        <a:p>
          <a:r>
            <a:rPr lang="en-US" dirty="0" smtClean="0"/>
            <a:t>Foreigners find U.S. goods more expensive and </a:t>
          </a:r>
          <a:r>
            <a:rPr lang="en-US" b="1" i="1" dirty="0" smtClean="0"/>
            <a:t>U.S. exports fall</a:t>
          </a:r>
          <a:endParaRPr lang="en-US" b="1" i="1" dirty="0"/>
        </a:p>
      </dgm:t>
    </dgm:pt>
    <dgm:pt modelId="{1F23A2B2-F8F6-4C5B-98A4-87210410A395}" type="parTrans" cxnId="{45A0AD4B-078B-4F80-A77F-BD114E6358C8}">
      <dgm:prSet/>
      <dgm:spPr/>
      <dgm:t>
        <a:bodyPr/>
        <a:lstStyle/>
        <a:p>
          <a:endParaRPr lang="en-US"/>
        </a:p>
      </dgm:t>
    </dgm:pt>
    <dgm:pt modelId="{9D35FBDA-FF8C-4421-BE9E-8B3CB4263B70}" type="sibTrans" cxnId="{45A0AD4B-078B-4F80-A77F-BD114E6358C8}">
      <dgm:prSet/>
      <dgm:spPr/>
      <dgm:t>
        <a:bodyPr/>
        <a:lstStyle/>
        <a:p>
          <a:endParaRPr lang="en-US"/>
        </a:p>
      </dgm:t>
    </dgm:pt>
    <dgm:pt modelId="{41C00432-1E35-491B-928D-B6376D983B49}" type="pres">
      <dgm:prSet presAssocID="{440AB7FE-81B6-43F6-A2FC-96C2BFB7164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4ECAAA-3F63-4D81-840A-EAF7A7A409CC}" type="pres">
      <dgm:prSet presAssocID="{34DDE23F-2B1A-4478-AFC6-2CFB8668E36A}" presName="upArrow" presStyleLbl="node1" presStyleIdx="0" presStyleCnt="2"/>
      <dgm:spPr/>
      <dgm:t>
        <a:bodyPr/>
        <a:lstStyle/>
        <a:p>
          <a:endParaRPr lang="en-US"/>
        </a:p>
      </dgm:t>
    </dgm:pt>
    <dgm:pt modelId="{CB8091BC-3EC2-4D8E-ABA3-2E77F287AF6B}" type="pres">
      <dgm:prSet presAssocID="{34DDE23F-2B1A-4478-AFC6-2CFB8668E36A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523BB-073D-46B7-89F0-AC44D861C88F}" type="pres">
      <dgm:prSet presAssocID="{40B7D7A3-9500-481F-AAA5-EF2746ED7186}" presName="downArrow" presStyleLbl="node1" presStyleIdx="1" presStyleCnt="2"/>
      <dgm:spPr/>
      <dgm:t>
        <a:bodyPr/>
        <a:lstStyle/>
        <a:p>
          <a:endParaRPr lang="en-US"/>
        </a:p>
      </dgm:t>
    </dgm:pt>
    <dgm:pt modelId="{C29E13D0-22B3-4094-B039-920558D5802F}" type="pres">
      <dgm:prSet presAssocID="{40B7D7A3-9500-481F-AAA5-EF2746ED7186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A0AD4B-078B-4F80-A77F-BD114E6358C8}" srcId="{440AB7FE-81B6-43F6-A2FC-96C2BFB71642}" destId="{40B7D7A3-9500-481F-AAA5-EF2746ED7186}" srcOrd="1" destOrd="0" parTransId="{1F23A2B2-F8F6-4C5B-98A4-87210410A395}" sibTransId="{9D35FBDA-FF8C-4421-BE9E-8B3CB4263B70}"/>
    <dgm:cxn modelId="{58930F40-9569-49F7-B914-F614D1E013DF}" type="presOf" srcId="{440AB7FE-81B6-43F6-A2FC-96C2BFB71642}" destId="{41C00432-1E35-491B-928D-B6376D983B49}" srcOrd="0" destOrd="0" presId="urn:microsoft.com/office/officeart/2005/8/layout/arrow4"/>
    <dgm:cxn modelId="{9A7865AD-D3BC-4045-BB28-91DB9012750F}" type="presOf" srcId="{34DDE23F-2B1A-4478-AFC6-2CFB8668E36A}" destId="{CB8091BC-3EC2-4D8E-ABA3-2E77F287AF6B}" srcOrd="0" destOrd="0" presId="urn:microsoft.com/office/officeart/2005/8/layout/arrow4"/>
    <dgm:cxn modelId="{42EE7D85-E2AE-4B56-9063-FFEA5CEB8BBE}" srcId="{440AB7FE-81B6-43F6-A2FC-96C2BFB71642}" destId="{34DDE23F-2B1A-4478-AFC6-2CFB8668E36A}" srcOrd="0" destOrd="0" parTransId="{4894D22B-6BC1-41B5-ACCF-9FFA87E61E4D}" sibTransId="{EACA2A91-9962-4AC3-A9FB-E4A874629E21}"/>
    <dgm:cxn modelId="{57FEDF1F-8041-479D-B18B-E5942EB11036}" type="presOf" srcId="{40B7D7A3-9500-481F-AAA5-EF2746ED7186}" destId="{C29E13D0-22B3-4094-B039-920558D5802F}" srcOrd="0" destOrd="0" presId="urn:microsoft.com/office/officeart/2005/8/layout/arrow4"/>
    <dgm:cxn modelId="{880A7BFD-7FB7-41EB-AD11-3D7515581006}" type="presParOf" srcId="{41C00432-1E35-491B-928D-B6376D983B49}" destId="{AC4ECAAA-3F63-4D81-840A-EAF7A7A409CC}" srcOrd="0" destOrd="0" presId="urn:microsoft.com/office/officeart/2005/8/layout/arrow4"/>
    <dgm:cxn modelId="{3E6BD084-45A5-461D-B63D-008DAFDF070C}" type="presParOf" srcId="{41C00432-1E35-491B-928D-B6376D983B49}" destId="{CB8091BC-3EC2-4D8E-ABA3-2E77F287AF6B}" srcOrd="1" destOrd="0" presId="urn:microsoft.com/office/officeart/2005/8/layout/arrow4"/>
    <dgm:cxn modelId="{964023E3-B726-41C5-9BFB-D9E55B048395}" type="presParOf" srcId="{41C00432-1E35-491B-928D-B6376D983B49}" destId="{B0B523BB-073D-46B7-89F0-AC44D861C88F}" srcOrd="2" destOrd="0" presId="urn:microsoft.com/office/officeart/2005/8/layout/arrow4"/>
    <dgm:cxn modelId="{A2AB54B7-CC1E-4D17-985B-96D3AC9407F4}" type="presParOf" srcId="{41C00432-1E35-491B-928D-B6376D983B49}" destId="{C29E13D0-22B3-4094-B039-920558D5802F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0AB7FE-81B6-43F6-A2FC-96C2BFB71642}" type="doc">
      <dgm:prSet loTypeId="urn:microsoft.com/office/officeart/2005/8/layout/arrow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DDE23F-2B1A-4478-AFC6-2CFB8668E36A}">
      <dgm:prSet phldrT="[Text]"/>
      <dgm:spPr/>
      <dgm:t>
        <a:bodyPr/>
        <a:lstStyle/>
        <a:p>
          <a:r>
            <a:rPr lang="en-US" dirty="0" smtClean="0"/>
            <a:t>Foreigners can buy American goods more cheaply and </a:t>
          </a:r>
          <a:r>
            <a:rPr lang="en-US" b="1" i="1" dirty="0" smtClean="0"/>
            <a:t>U.S. exports will increase</a:t>
          </a:r>
          <a:endParaRPr lang="en-US" b="1" i="1" dirty="0"/>
        </a:p>
      </dgm:t>
    </dgm:pt>
    <dgm:pt modelId="{4894D22B-6BC1-41B5-ACCF-9FFA87E61E4D}" type="parTrans" cxnId="{42EE7D85-E2AE-4B56-9063-FFEA5CEB8BBE}">
      <dgm:prSet/>
      <dgm:spPr/>
      <dgm:t>
        <a:bodyPr/>
        <a:lstStyle/>
        <a:p>
          <a:endParaRPr lang="en-US"/>
        </a:p>
      </dgm:t>
    </dgm:pt>
    <dgm:pt modelId="{EACA2A91-9962-4AC3-A9FB-E4A874629E21}" type="sibTrans" cxnId="{42EE7D85-E2AE-4B56-9063-FFEA5CEB8BBE}">
      <dgm:prSet/>
      <dgm:spPr/>
      <dgm:t>
        <a:bodyPr/>
        <a:lstStyle/>
        <a:p>
          <a:endParaRPr lang="en-US"/>
        </a:p>
      </dgm:t>
    </dgm:pt>
    <dgm:pt modelId="{40B7D7A3-9500-481F-AAA5-EF2746ED7186}">
      <dgm:prSet phldrT="[Text]"/>
      <dgm:spPr/>
      <dgm:t>
        <a:bodyPr/>
        <a:lstStyle/>
        <a:p>
          <a:r>
            <a:rPr lang="en-US" dirty="0" smtClean="0"/>
            <a:t>Foreigner goods become more expensive for U.S. residents and </a:t>
          </a:r>
          <a:r>
            <a:rPr lang="en-US" b="1" i="1" dirty="0" smtClean="0"/>
            <a:t>U.S. imports fall</a:t>
          </a:r>
          <a:endParaRPr lang="en-US" b="1" i="1" dirty="0"/>
        </a:p>
      </dgm:t>
    </dgm:pt>
    <dgm:pt modelId="{1F23A2B2-F8F6-4C5B-98A4-87210410A395}" type="parTrans" cxnId="{45A0AD4B-078B-4F80-A77F-BD114E6358C8}">
      <dgm:prSet/>
      <dgm:spPr/>
      <dgm:t>
        <a:bodyPr/>
        <a:lstStyle/>
        <a:p>
          <a:endParaRPr lang="en-US"/>
        </a:p>
      </dgm:t>
    </dgm:pt>
    <dgm:pt modelId="{9D35FBDA-FF8C-4421-BE9E-8B3CB4263B70}" type="sibTrans" cxnId="{45A0AD4B-078B-4F80-A77F-BD114E6358C8}">
      <dgm:prSet/>
      <dgm:spPr/>
      <dgm:t>
        <a:bodyPr/>
        <a:lstStyle/>
        <a:p>
          <a:endParaRPr lang="en-US"/>
        </a:p>
      </dgm:t>
    </dgm:pt>
    <dgm:pt modelId="{41C00432-1E35-491B-928D-B6376D983B49}" type="pres">
      <dgm:prSet presAssocID="{440AB7FE-81B6-43F6-A2FC-96C2BFB7164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4ECAAA-3F63-4D81-840A-EAF7A7A409CC}" type="pres">
      <dgm:prSet presAssocID="{34DDE23F-2B1A-4478-AFC6-2CFB8668E36A}" presName="upArrow" presStyleLbl="node1" presStyleIdx="0" presStyleCnt="2"/>
      <dgm:spPr/>
      <dgm:t>
        <a:bodyPr/>
        <a:lstStyle/>
        <a:p>
          <a:endParaRPr lang="en-US"/>
        </a:p>
      </dgm:t>
    </dgm:pt>
    <dgm:pt modelId="{CB8091BC-3EC2-4D8E-ABA3-2E77F287AF6B}" type="pres">
      <dgm:prSet presAssocID="{34DDE23F-2B1A-4478-AFC6-2CFB8668E36A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523BB-073D-46B7-89F0-AC44D861C88F}" type="pres">
      <dgm:prSet presAssocID="{40B7D7A3-9500-481F-AAA5-EF2746ED7186}" presName="downArrow" presStyleLbl="node1" presStyleIdx="1" presStyleCnt="2"/>
      <dgm:spPr/>
      <dgm:t>
        <a:bodyPr/>
        <a:lstStyle/>
        <a:p>
          <a:endParaRPr lang="en-US"/>
        </a:p>
      </dgm:t>
    </dgm:pt>
    <dgm:pt modelId="{C29E13D0-22B3-4094-B039-920558D5802F}" type="pres">
      <dgm:prSet presAssocID="{40B7D7A3-9500-481F-AAA5-EF2746ED7186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A0AD4B-078B-4F80-A77F-BD114E6358C8}" srcId="{440AB7FE-81B6-43F6-A2FC-96C2BFB71642}" destId="{40B7D7A3-9500-481F-AAA5-EF2746ED7186}" srcOrd="1" destOrd="0" parTransId="{1F23A2B2-F8F6-4C5B-98A4-87210410A395}" sibTransId="{9D35FBDA-FF8C-4421-BE9E-8B3CB4263B70}"/>
    <dgm:cxn modelId="{B491A73E-F7D6-4A39-A626-4072C96D1B5F}" type="presOf" srcId="{34DDE23F-2B1A-4478-AFC6-2CFB8668E36A}" destId="{CB8091BC-3EC2-4D8E-ABA3-2E77F287AF6B}" srcOrd="0" destOrd="0" presId="urn:microsoft.com/office/officeart/2005/8/layout/arrow4"/>
    <dgm:cxn modelId="{67453ED0-36C6-46C2-938E-1CD44CE543E2}" type="presOf" srcId="{440AB7FE-81B6-43F6-A2FC-96C2BFB71642}" destId="{41C00432-1E35-491B-928D-B6376D983B49}" srcOrd="0" destOrd="0" presId="urn:microsoft.com/office/officeart/2005/8/layout/arrow4"/>
    <dgm:cxn modelId="{185551AC-A945-43B3-9038-F071EDEF1676}" type="presOf" srcId="{40B7D7A3-9500-481F-AAA5-EF2746ED7186}" destId="{C29E13D0-22B3-4094-B039-920558D5802F}" srcOrd="0" destOrd="0" presId="urn:microsoft.com/office/officeart/2005/8/layout/arrow4"/>
    <dgm:cxn modelId="{42EE7D85-E2AE-4B56-9063-FFEA5CEB8BBE}" srcId="{440AB7FE-81B6-43F6-A2FC-96C2BFB71642}" destId="{34DDE23F-2B1A-4478-AFC6-2CFB8668E36A}" srcOrd="0" destOrd="0" parTransId="{4894D22B-6BC1-41B5-ACCF-9FFA87E61E4D}" sibTransId="{EACA2A91-9962-4AC3-A9FB-E4A874629E21}"/>
    <dgm:cxn modelId="{63436E8A-D1E7-4DB6-8C09-DF2B1173B93D}" type="presParOf" srcId="{41C00432-1E35-491B-928D-B6376D983B49}" destId="{AC4ECAAA-3F63-4D81-840A-EAF7A7A409CC}" srcOrd="0" destOrd="0" presId="urn:microsoft.com/office/officeart/2005/8/layout/arrow4"/>
    <dgm:cxn modelId="{28FDB50D-9A82-4754-8A8C-872A88E8CC06}" type="presParOf" srcId="{41C00432-1E35-491B-928D-B6376D983B49}" destId="{CB8091BC-3EC2-4D8E-ABA3-2E77F287AF6B}" srcOrd="1" destOrd="0" presId="urn:microsoft.com/office/officeart/2005/8/layout/arrow4"/>
    <dgm:cxn modelId="{119AE9D4-440F-47D0-AD12-252AC9D7B2C7}" type="presParOf" srcId="{41C00432-1E35-491B-928D-B6376D983B49}" destId="{B0B523BB-073D-46B7-89F0-AC44D861C88F}" srcOrd="2" destOrd="0" presId="urn:microsoft.com/office/officeart/2005/8/layout/arrow4"/>
    <dgm:cxn modelId="{3FE4166F-947F-48EA-AC60-D714E0056CEE}" type="presParOf" srcId="{41C00432-1E35-491B-928D-B6376D983B49}" destId="{C29E13D0-22B3-4094-B039-920558D5802F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231ED-64DD-4C3E-A7CF-1812D1960AFB}">
      <dsp:nvSpPr>
        <dsp:cNvPr id="0" name=""/>
        <dsp:cNvSpPr/>
      </dsp:nvSpPr>
      <dsp:spPr>
        <a:xfrm rot="5400000">
          <a:off x="-230687" y="230692"/>
          <a:ext cx="1537916" cy="107654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Value of</a:t>
          </a:r>
          <a:endParaRPr lang="en-US" sz="1900" kern="1200" dirty="0"/>
        </a:p>
      </dsp:txBody>
      <dsp:txXfrm rot="-5400000">
        <a:off x="1" y="538276"/>
        <a:ext cx="1076541" cy="461375"/>
      </dsp:txXfrm>
    </dsp:sp>
    <dsp:sp modelId="{6C697BEF-1D80-40AC-A0B6-B7928125D40F}">
      <dsp:nvSpPr>
        <dsp:cNvPr id="0" name=""/>
        <dsp:cNvSpPr/>
      </dsp:nvSpPr>
      <dsp:spPr>
        <a:xfrm rot="5400000">
          <a:off x="4153247" y="-3074855"/>
          <a:ext cx="999645" cy="7153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smtClean="0"/>
            <a:t>$1 = </a:t>
          </a:r>
          <a:r>
            <a:rPr lang="en-US" sz="4800" kern="1200" dirty="0" smtClean="0">
              <a:cs typeface="Arial" charset="0"/>
            </a:rPr>
            <a:t>€1.00 (or €1 = $1.00)</a:t>
          </a:r>
          <a:endParaRPr lang="en-US" sz="4800" kern="1200" dirty="0"/>
        </a:p>
      </dsp:txBody>
      <dsp:txXfrm rot="-5400000">
        <a:off x="1076541" y="50650"/>
        <a:ext cx="7104259" cy="902047"/>
      </dsp:txXfrm>
    </dsp:sp>
    <dsp:sp modelId="{222F8A6F-3322-440A-8380-77AABA9749FA}">
      <dsp:nvSpPr>
        <dsp:cNvPr id="0" name=""/>
        <dsp:cNvSpPr/>
      </dsp:nvSpPr>
      <dsp:spPr>
        <a:xfrm rot="5400000">
          <a:off x="-230687" y="1573745"/>
          <a:ext cx="1537916" cy="1076541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U.S. dollar</a:t>
          </a:r>
          <a:endParaRPr lang="en-US" sz="1900" kern="1200" dirty="0"/>
        </a:p>
      </dsp:txBody>
      <dsp:txXfrm rot="-5400000">
        <a:off x="1" y="1881329"/>
        <a:ext cx="1076541" cy="461375"/>
      </dsp:txXfrm>
    </dsp:sp>
    <dsp:sp modelId="{CF31325C-BF88-4D67-91A6-D522A0FB7072}">
      <dsp:nvSpPr>
        <dsp:cNvPr id="0" name=""/>
        <dsp:cNvSpPr/>
      </dsp:nvSpPr>
      <dsp:spPr>
        <a:xfrm rot="5400000">
          <a:off x="4153247" y="-1731803"/>
          <a:ext cx="999645" cy="7153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smtClean="0"/>
            <a:t>$1 = </a:t>
          </a:r>
          <a:r>
            <a:rPr lang="en-US" sz="4800" kern="1200" dirty="0" smtClean="0">
              <a:cs typeface="Arial" charset="0"/>
            </a:rPr>
            <a:t>€0.67 (or €1 = $1.50)</a:t>
          </a:r>
          <a:endParaRPr lang="en-US" sz="4800" kern="1200" dirty="0"/>
        </a:p>
      </dsp:txBody>
      <dsp:txXfrm rot="-5400000">
        <a:off x="1076541" y="1393702"/>
        <a:ext cx="7104259" cy="902047"/>
      </dsp:txXfrm>
    </dsp:sp>
    <dsp:sp modelId="{A2AFEB00-15CD-4576-8F7D-9EA01627CA75}">
      <dsp:nvSpPr>
        <dsp:cNvPr id="0" name=""/>
        <dsp:cNvSpPr/>
      </dsp:nvSpPr>
      <dsp:spPr>
        <a:xfrm rot="5400000">
          <a:off x="-230687" y="2916797"/>
          <a:ext cx="1537916" cy="1076541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Falling</a:t>
          </a:r>
          <a:endParaRPr lang="en-US" sz="1900" kern="1200" dirty="0"/>
        </a:p>
      </dsp:txBody>
      <dsp:txXfrm rot="-5400000">
        <a:off x="1" y="3224381"/>
        <a:ext cx="1076541" cy="461375"/>
      </dsp:txXfrm>
    </dsp:sp>
    <dsp:sp modelId="{21191005-69BB-4A5B-92B4-79F79FDB8D29}">
      <dsp:nvSpPr>
        <dsp:cNvPr id="0" name=""/>
        <dsp:cNvSpPr/>
      </dsp:nvSpPr>
      <dsp:spPr>
        <a:xfrm rot="5400000">
          <a:off x="4153247" y="-388750"/>
          <a:ext cx="999645" cy="7153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800" kern="1200" dirty="0" smtClean="0"/>
            <a:t>$1 = </a:t>
          </a:r>
          <a:r>
            <a:rPr lang="en-US" sz="4800" kern="1200" dirty="0" smtClean="0">
              <a:cs typeface="Arial" charset="0"/>
            </a:rPr>
            <a:t>€0.50 (or €1 = $2.00)</a:t>
          </a:r>
          <a:endParaRPr lang="en-US" sz="4800" kern="1200" dirty="0"/>
        </a:p>
      </dsp:txBody>
      <dsp:txXfrm rot="-5400000">
        <a:off x="1076541" y="2736755"/>
        <a:ext cx="7104259" cy="9020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AA53D-E6CE-4179-BC2B-8D6A1919F2B6}">
      <dsp:nvSpPr>
        <dsp:cNvPr id="0" name=""/>
        <dsp:cNvSpPr/>
      </dsp:nvSpPr>
      <dsp:spPr>
        <a:xfrm rot="5400000">
          <a:off x="-237918" y="239064"/>
          <a:ext cx="1586121" cy="111028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Value of</a:t>
          </a:r>
          <a:endParaRPr lang="en-US" sz="2500" kern="1200" dirty="0"/>
        </a:p>
      </dsp:txBody>
      <dsp:txXfrm rot="-5400000">
        <a:off x="1" y="556289"/>
        <a:ext cx="1110285" cy="475836"/>
      </dsp:txXfrm>
    </dsp:sp>
    <dsp:sp modelId="{FFC52A90-F508-4882-B810-7707DC966044}">
      <dsp:nvSpPr>
        <dsp:cNvPr id="0" name=""/>
        <dsp:cNvSpPr/>
      </dsp:nvSpPr>
      <dsp:spPr>
        <a:xfrm rot="5400000">
          <a:off x="4154453" y="-3043022"/>
          <a:ext cx="1030979" cy="7119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936" tIns="33655" rIns="33655" bIns="33655" numCol="1" spcCol="1270" anchor="ctr" anchorCtr="0">
          <a:noAutofit/>
        </a:bodyPr>
        <a:lstStyle/>
        <a:p>
          <a:pPr marL="285750" lvl="1" indent="-28575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300" kern="1200" dirty="0" smtClean="0">
              <a:cs typeface="Arial" charset="0"/>
            </a:rPr>
            <a:t>€1 = $2.00 (</a:t>
          </a:r>
          <a:r>
            <a:rPr lang="en-US" sz="5300" kern="1200" dirty="0" smtClean="0"/>
            <a:t>$1 = </a:t>
          </a:r>
          <a:r>
            <a:rPr lang="en-US" sz="5300" kern="1200" dirty="0" smtClean="0">
              <a:cs typeface="Arial" charset="0"/>
            </a:rPr>
            <a:t>€0.50)</a:t>
          </a:r>
          <a:endParaRPr lang="en-US" sz="5300" kern="1200" dirty="0"/>
        </a:p>
      </dsp:txBody>
      <dsp:txXfrm rot="-5400000">
        <a:off x="1110286" y="51473"/>
        <a:ext cx="7068986" cy="930323"/>
      </dsp:txXfrm>
    </dsp:sp>
    <dsp:sp modelId="{732289A2-B4C0-40E7-AEE7-25F058118E5D}">
      <dsp:nvSpPr>
        <dsp:cNvPr id="0" name=""/>
        <dsp:cNvSpPr/>
      </dsp:nvSpPr>
      <dsp:spPr>
        <a:xfrm rot="5400000">
          <a:off x="-237918" y="1630844"/>
          <a:ext cx="1586121" cy="1110285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cs typeface="Arial" charset="0"/>
            </a:rPr>
            <a:t>Euro</a:t>
          </a:r>
          <a:endParaRPr lang="en-US" sz="2500" kern="1200" dirty="0"/>
        </a:p>
      </dsp:txBody>
      <dsp:txXfrm rot="-5400000">
        <a:off x="1" y="1948069"/>
        <a:ext cx="1110285" cy="475836"/>
      </dsp:txXfrm>
    </dsp:sp>
    <dsp:sp modelId="{B9BCB74D-2BA7-40B7-9BC5-304D4EB806D8}">
      <dsp:nvSpPr>
        <dsp:cNvPr id="0" name=""/>
        <dsp:cNvSpPr/>
      </dsp:nvSpPr>
      <dsp:spPr>
        <a:xfrm rot="5400000">
          <a:off x="4154453" y="-1651241"/>
          <a:ext cx="1030979" cy="7119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936" tIns="33655" rIns="33655" bIns="33655" numCol="1" spcCol="1270" anchor="ctr" anchorCtr="0">
          <a:noAutofit/>
        </a:bodyPr>
        <a:lstStyle/>
        <a:p>
          <a:pPr marL="285750" lvl="1" indent="-28575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300" kern="1200" dirty="0" smtClean="0">
              <a:cs typeface="Arial" charset="0"/>
            </a:rPr>
            <a:t>€1 = $1.50 (</a:t>
          </a:r>
          <a:r>
            <a:rPr lang="en-US" sz="5300" kern="1200" dirty="0" smtClean="0"/>
            <a:t>$1 = </a:t>
          </a:r>
          <a:r>
            <a:rPr lang="en-US" sz="5300" kern="1200" dirty="0" smtClean="0">
              <a:cs typeface="Arial" charset="0"/>
            </a:rPr>
            <a:t>€0.67)</a:t>
          </a:r>
          <a:endParaRPr lang="en-US" sz="5300" kern="1200" dirty="0"/>
        </a:p>
      </dsp:txBody>
      <dsp:txXfrm rot="-5400000">
        <a:off x="1110286" y="1443254"/>
        <a:ext cx="7068986" cy="930323"/>
      </dsp:txXfrm>
    </dsp:sp>
    <dsp:sp modelId="{50E5228B-0559-40E0-BB9D-E067BE547F48}">
      <dsp:nvSpPr>
        <dsp:cNvPr id="0" name=""/>
        <dsp:cNvSpPr/>
      </dsp:nvSpPr>
      <dsp:spPr>
        <a:xfrm rot="5400000">
          <a:off x="-237918" y="3022625"/>
          <a:ext cx="1586121" cy="1110285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cs typeface="Arial" charset="0"/>
            </a:rPr>
            <a:t>Falling</a:t>
          </a:r>
          <a:endParaRPr lang="en-US" sz="2500" kern="1200" dirty="0"/>
        </a:p>
      </dsp:txBody>
      <dsp:txXfrm rot="-5400000">
        <a:off x="1" y="3339850"/>
        <a:ext cx="1110285" cy="475836"/>
      </dsp:txXfrm>
    </dsp:sp>
    <dsp:sp modelId="{22D119FD-7B98-4000-AAA5-3B0CEB64665D}">
      <dsp:nvSpPr>
        <dsp:cNvPr id="0" name=""/>
        <dsp:cNvSpPr/>
      </dsp:nvSpPr>
      <dsp:spPr>
        <a:xfrm rot="5400000">
          <a:off x="4154453" y="-259460"/>
          <a:ext cx="1030979" cy="7119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936" tIns="33655" rIns="33655" bIns="33655" numCol="1" spcCol="1270" anchor="ctr" anchorCtr="0">
          <a:noAutofit/>
        </a:bodyPr>
        <a:lstStyle/>
        <a:p>
          <a:pPr marL="285750" lvl="1" indent="-28575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5300" kern="1200" dirty="0" smtClean="0">
              <a:cs typeface="Arial" charset="0"/>
            </a:rPr>
            <a:t>€1 = $1.00 (</a:t>
          </a:r>
          <a:r>
            <a:rPr lang="en-US" sz="5300" kern="1200" dirty="0" smtClean="0"/>
            <a:t>$1 = </a:t>
          </a:r>
          <a:r>
            <a:rPr lang="en-US" sz="5300" kern="1200" dirty="0" smtClean="0">
              <a:cs typeface="Arial" charset="0"/>
            </a:rPr>
            <a:t>€1.00)</a:t>
          </a:r>
          <a:endParaRPr lang="en-US" sz="5300" kern="1200" dirty="0"/>
        </a:p>
      </dsp:txBody>
      <dsp:txXfrm rot="-5400000">
        <a:off x="1110286" y="2835035"/>
        <a:ext cx="7068986" cy="930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147D4-8741-4832-8319-DFE633F0329A}">
      <dsp:nvSpPr>
        <dsp:cNvPr id="0" name=""/>
        <dsp:cNvSpPr/>
      </dsp:nvSpPr>
      <dsp:spPr>
        <a:xfrm>
          <a:off x="415773" y="4572"/>
          <a:ext cx="1511807" cy="1133856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102FF0-DD5A-4111-BA5E-3EE8C7CD5B4A}">
      <dsp:nvSpPr>
        <dsp:cNvPr id="0" name=""/>
        <dsp:cNvSpPr/>
      </dsp:nvSpPr>
      <dsp:spPr>
        <a:xfrm>
          <a:off x="1930629" y="-4572"/>
          <a:ext cx="5379222" cy="115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Increasing supply of dollars</a:t>
          </a:r>
          <a:endParaRPr lang="en-US" sz="3200" kern="1200" dirty="0"/>
        </a:p>
      </dsp:txBody>
      <dsp:txXfrm>
        <a:off x="1930629" y="-4572"/>
        <a:ext cx="5379222" cy="1152145"/>
      </dsp:txXfrm>
    </dsp:sp>
    <dsp:sp modelId="{1854CE9F-19AD-486A-98E6-68DC693608F8}">
      <dsp:nvSpPr>
        <dsp:cNvPr id="0" name=""/>
        <dsp:cNvSpPr/>
      </dsp:nvSpPr>
      <dsp:spPr>
        <a:xfrm>
          <a:off x="869315" y="1232916"/>
          <a:ext cx="1511807" cy="1133856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BF2164-1459-4639-A68B-E1512F4FE362}">
      <dsp:nvSpPr>
        <dsp:cNvPr id="0" name=""/>
        <dsp:cNvSpPr/>
      </dsp:nvSpPr>
      <dsp:spPr>
        <a:xfrm>
          <a:off x="2247175" y="1232916"/>
          <a:ext cx="5507752" cy="1133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Leads to a falling price (value)</a:t>
          </a:r>
          <a:endParaRPr lang="en-US" sz="3200" kern="1200" dirty="0"/>
        </a:p>
      </dsp:txBody>
      <dsp:txXfrm>
        <a:off x="2247175" y="1232916"/>
        <a:ext cx="5507752" cy="1133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147D4-8741-4832-8319-DFE633F0329A}">
      <dsp:nvSpPr>
        <dsp:cNvPr id="0" name=""/>
        <dsp:cNvSpPr/>
      </dsp:nvSpPr>
      <dsp:spPr>
        <a:xfrm>
          <a:off x="415773" y="4572"/>
          <a:ext cx="1511807" cy="1133856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102FF0-DD5A-4111-BA5E-3EE8C7CD5B4A}">
      <dsp:nvSpPr>
        <dsp:cNvPr id="0" name=""/>
        <dsp:cNvSpPr/>
      </dsp:nvSpPr>
      <dsp:spPr>
        <a:xfrm>
          <a:off x="1930629" y="-4572"/>
          <a:ext cx="5379222" cy="1152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Increasing demand for dollars</a:t>
          </a:r>
          <a:endParaRPr lang="en-US" sz="3200" kern="1200" dirty="0"/>
        </a:p>
      </dsp:txBody>
      <dsp:txXfrm>
        <a:off x="1930629" y="-4572"/>
        <a:ext cx="5379222" cy="1152145"/>
      </dsp:txXfrm>
    </dsp:sp>
    <dsp:sp modelId="{1854CE9F-19AD-486A-98E6-68DC693608F8}">
      <dsp:nvSpPr>
        <dsp:cNvPr id="0" name=""/>
        <dsp:cNvSpPr/>
      </dsp:nvSpPr>
      <dsp:spPr>
        <a:xfrm>
          <a:off x="869315" y="1232916"/>
          <a:ext cx="1511807" cy="1133856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BF2164-1459-4639-A68B-E1512F4FE362}">
      <dsp:nvSpPr>
        <dsp:cNvPr id="0" name=""/>
        <dsp:cNvSpPr/>
      </dsp:nvSpPr>
      <dsp:spPr>
        <a:xfrm>
          <a:off x="2247175" y="1232916"/>
          <a:ext cx="5507752" cy="1133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Leads to a rising price (value)</a:t>
          </a:r>
          <a:endParaRPr lang="en-US" sz="3200" kern="1200" dirty="0"/>
        </a:p>
      </dsp:txBody>
      <dsp:txXfrm>
        <a:off x="2247175" y="1232916"/>
        <a:ext cx="5507752" cy="11338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ECAAA-3F63-4D81-840A-EAF7A7A409CC}">
      <dsp:nvSpPr>
        <dsp:cNvPr id="0" name=""/>
        <dsp:cNvSpPr/>
      </dsp:nvSpPr>
      <dsp:spPr>
        <a:xfrm>
          <a:off x="4023" y="0"/>
          <a:ext cx="2414016" cy="2340864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8091BC-3EC2-4D8E-ABA3-2E77F287AF6B}">
      <dsp:nvSpPr>
        <dsp:cNvPr id="0" name=""/>
        <dsp:cNvSpPr/>
      </dsp:nvSpPr>
      <dsp:spPr>
        <a:xfrm>
          <a:off x="2490459" y="0"/>
          <a:ext cx="4096512" cy="2340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0" rIns="241808" bIns="241808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U.S. can buy foreign goods more cheaply and </a:t>
          </a:r>
          <a:r>
            <a:rPr lang="en-US" sz="3400" b="1" i="1" kern="1200" dirty="0" smtClean="0"/>
            <a:t>U.S. imports will increase</a:t>
          </a:r>
          <a:endParaRPr lang="en-US" sz="3400" b="1" i="1" kern="1200" dirty="0"/>
        </a:p>
      </dsp:txBody>
      <dsp:txXfrm>
        <a:off x="2490459" y="0"/>
        <a:ext cx="4096512" cy="2340864"/>
      </dsp:txXfrm>
    </dsp:sp>
    <dsp:sp modelId="{B0B523BB-073D-46B7-89F0-AC44D861C88F}">
      <dsp:nvSpPr>
        <dsp:cNvPr id="0" name=""/>
        <dsp:cNvSpPr/>
      </dsp:nvSpPr>
      <dsp:spPr>
        <a:xfrm>
          <a:off x="728228" y="2535936"/>
          <a:ext cx="2414016" cy="2340864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9E13D0-22B3-4094-B039-920558D5802F}">
      <dsp:nvSpPr>
        <dsp:cNvPr id="0" name=""/>
        <dsp:cNvSpPr/>
      </dsp:nvSpPr>
      <dsp:spPr>
        <a:xfrm>
          <a:off x="3214664" y="2535936"/>
          <a:ext cx="4096512" cy="2340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0" rIns="241808" bIns="241808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Foreigners find U.S. goods more expensive and </a:t>
          </a:r>
          <a:r>
            <a:rPr lang="en-US" sz="3400" b="1" i="1" kern="1200" dirty="0" smtClean="0"/>
            <a:t>U.S. exports fall</a:t>
          </a:r>
          <a:endParaRPr lang="en-US" sz="3400" b="1" i="1" kern="1200" dirty="0"/>
        </a:p>
      </dsp:txBody>
      <dsp:txXfrm>
        <a:off x="3214664" y="2535936"/>
        <a:ext cx="4096512" cy="23408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ECAAA-3F63-4D81-840A-EAF7A7A409CC}">
      <dsp:nvSpPr>
        <dsp:cNvPr id="0" name=""/>
        <dsp:cNvSpPr/>
      </dsp:nvSpPr>
      <dsp:spPr>
        <a:xfrm>
          <a:off x="4023" y="0"/>
          <a:ext cx="2414016" cy="2340864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8091BC-3EC2-4D8E-ABA3-2E77F287AF6B}">
      <dsp:nvSpPr>
        <dsp:cNvPr id="0" name=""/>
        <dsp:cNvSpPr/>
      </dsp:nvSpPr>
      <dsp:spPr>
        <a:xfrm>
          <a:off x="2490459" y="0"/>
          <a:ext cx="4096512" cy="2340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0" rIns="213360" bIns="21336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Foreigners can buy American goods more cheaply and </a:t>
          </a:r>
          <a:r>
            <a:rPr lang="en-US" sz="3000" b="1" i="1" kern="1200" dirty="0" smtClean="0"/>
            <a:t>U.S. exports will increase</a:t>
          </a:r>
          <a:endParaRPr lang="en-US" sz="3000" b="1" i="1" kern="1200" dirty="0"/>
        </a:p>
      </dsp:txBody>
      <dsp:txXfrm>
        <a:off x="2490459" y="0"/>
        <a:ext cx="4096512" cy="2340864"/>
      </dsp:txXfrm>
    </dsp:sp>
    <dsp:sp modelId="{B0B523BB-073D-46B7-89F0-AC44D861C88F}">
      <dsp:nvSpPr>
        <dsp:cNvPr id="0" name=""/>
        <dsp:cNvSpPr/>
      </dsp:nvSpPr>
      <dsp:spPr>
        <a:xfrm>
          <a:off x="728228" y="2535936"/>
          <a:ext cx="2414016" cy="2340864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9E13D0-22B3-4094-B039-920558D5802F}">
      <dsp:nvSpPr>
        <dsp:cNvPr id="0" name=""/>
        <dsp:cNvSpPr/>
      </dsp:nvSpPr>
      <dsp:spPr>
        <a:xfrm>
          <a:off x="3214664" y="2535936"/>
          <a:ext cx="4096512" cy="2340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0" rIns="213360" bIns="21336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Foreigner goods become more expensive for U.S. residents and </a:t>
          </a:r>
          <a:r>
            <a:rPr lang="en-US" sz="3000" b="1" i="1" kern="1200" dirty="0" smtClean="0"/>
            <a:t>U.S. imports fall</a:t>
          </a:r>
          <a:endParaRPr lang="en-US" sz="3000" b="1" i="1" kern="1200" dirty="0"/>
        </a:p>
      </dsp:txBody>
      <dsp:txXfrm>
        <a:off x="3214664" y="2535936"/>
        <a:ext cx="4096512" cy="2340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334A3A9-8FAF-48D7-B981-737B97A87C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7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B6BDB3D-5447-4EF0-89AA-5C4CCEE6EB50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94390D-6D0B-41E9-9BFD-93207D003E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ACFDA-B7F6-43EC-9C70-7BD31A50C2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ACFDA-B7F6-43EC-9C70-7BD31A50C2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ACFDA-B7F6-43EC-9C70-7BD31A50C2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ACFDA-B7F6-43EC-9C70-7BD31A50C2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719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Economic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6019800"/>
            <a:ext cx="1441704" cy="7132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conBootCam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946606"/>
            <a:ext cx="2374900" cy="7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8</a:t>
            </a:r>
            <a:br>
              <a:rPr lang="en-US" dirty="0" smtClean="0"/>
            </a:br>
            <a:r>
              <a:rPr lang="en-US" dirty="0" smtClean="0"/>
              <a:t>Exchange Rates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Disclaimer: The views expressed are those of the presenters and do not necessarily reflect those of the Federal Reserve Bank of Dallas or the Federal Reserve System.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015149" y="381000"/>
            <a:ext cx="5434243" cy="3886200"/>
            <a:chOff x="469" y="1071"/>
            <a:chExt cx="3377" cy="2908"/>
          </a:xfrm>
        </p:grpSpPr>
        <p:sp>
          <p:nvSpPr>
            <p:cNvPr id="48131" name="Line 3"/>
            <p:cNvSpPr>
              <a:spLocks noChangeShapeType="1"/>
            </p:cNvSpPr>
            <p:nvPr/>
          </p:nvSpPr>
          <p:spPr bwMode="auto">
            <a:xfrm>
              <a:off x="908" y="1071"/>
              <a:ext cx="0" cy="25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32" name="Line 4"/>
            <p:cNvSpPr>
              <a:spLocks noChangeShapeType="1"/>
            </p:cNvSpPr>
            <p:nvPr/>
          </p:nvSpPr>
          <p:spPr bwMode="auto">
            <a:xfrm>
              <a:off x="908" y="3578"/>
              <a:ext cx="2938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33" name="Line 5"/>
            <p:cNvSpPr>
              <a:spLocks noChangeShapeType="1"/>
            </p:cNvSpPr>
            <p:nvPr/>
          </p:nvSpPr>
          <p:spPr bwMode="auto">
            <a:xfrm>
              <a:off x="1053" y="1242"/>
              <a:ext cx="2368" cy="19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34" name="Line 6"/>
            <p:cNvSpPr>
              <a:spLocks noChangeShapeType="1"/>
            </p:cNvSpPr>
            <p:nvPr/>
          </p:nvSpPr>
          <p:spPr bwMode="auto">
            <a:xfrm flipV="1">
              <a:off x="1147" y="1419"/>
              <a:ext cx="1623" cy="18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35" name="Line 7"/>
            <p:cNvSpPr>
              <a:spLocks noChangeShapeType="1"/>
            </p:cNvSpPr>
            <p:nvPr/>
          </p:nvSpPr>
          <p:spPr bwMode="auto">
            <a:xfrm flipH="1" flipV="1">
              <a:off x="911" y="2154"/>
              <a:ext cx="12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36" name="Line 8"/>
            <p:cNvSpPr>
              <a:spLocks noChangeShapeType="1"/>
            </p:cNvSpPr>
            <p:nvPr/>
          </p:nvSpPr>
          <p:spPr bwMode="auto">
            <a:xfrm>
              <a:off x="2142" y="2154"/>
              <a:ext cx="0" cy="14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37" name="Text Box 9"/>
            <p:cNvSpPr txBox="1">
              <a:spLocks noChangeArrowheads="1"/>
            </p:cNvSpPr>
            <p:nvPr/>
          </p:nvSpPr>
          <p:spPr bwMode="auto">
            <a:xfrm rot="16200000">
              <a:off x="-433" y="2270"/>
              <a:ext cx="216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Number of Euros per Dollar</a:t>
              </a:r>
            </a:p>
          </p:txBody>
        </p:sp>
        <p:sp>
          <p:nvSpPr>
            <p:cNvPr id="48138" name="Text Box 10"/>
            <p:cNvSpPr txBox="1">
              <a:spLocks noChangeArrowheads="1"/>
            </p:cNvSpPr>
            <p:nvPr/>
          </p:nvSpPr>
          <p:spPr bwMode="auto">
            <a:xfrm>
              <a:off x="1372" y="3748"/>
              <a:ext cx="214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Quantity of Dollars Traded</a:t>
              </a:r>
            </a:p>
          </p:txBody>
        </p:sp>
        <p:sp>
          <p:nvSpPr>
            <p:cNvPr id="48139" name="Text Box 11"/>
            <p:cNvSpPr txBox="1">
              <a:spLocks noChangeArrowheads="1"/>
            </p:cNvSpPr>
            <p:nvPr/>
          </p:nvSpPr>
          <p:spPr bwMode="auto">
            <a:xfrm>
              <a:off x="2880" y="1264"/>
              <a:ext cx="408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48140" name="Text Box 12"/>
            <p:cNvSpPr txBox="1">
              <a:spLocks noChangeArrowheads="1"/>
            </p:cNvSpPr>
            <p:nvPr/>
          </p:nvSpPr>
          <p:spPr bwMode="auto">
            <a:xfrm>
              <a:off x="3468" y="3124"/>
              <a:ext cx="26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D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48141" name="Text Box 13"/>
            <p:cNvSpPr txBox="1">
              <a:spLocks noChangeArrowheads="1"/>
            </p:cNvSpPr>
            <p:nvPr/>
          </p:nvSpPr>
          <p:spPr bwMode="auto">
            <a:xfrm>
              <a:off x="476" y="1992"/>
              <a:ext cx="461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dirty="0" smtClean="0"/>
                <a:t>1</a:t>
              </a:r>
              <a:endParaRPr lang="en-US" baseline="-25000" dirty="0"/>
            </a:p>
          </p:txBody>
        </p:sp>
        <p:sp>
          <p:nvSpPr>
            <p:cNvPr id="48145" name="Line 17"/>
            <p:cNvSpPr>
              <a:spLocks noChangeShapeType="1"/>
            </p:cNvSpPr>
            <p:nvPr/>
          </p:nvSpPr>
          <p:spPr bwMode="auto">
            <a:xfrm flipV="1">
              <a:off x="1738" y="1617"/>
              <a:ext cx="1623" cy="18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46" name="Line 18"/>
            <p:cNvSpPr>
              <a:spLocks noChangeShapeType="1"/>
            </p:cNvSpPr>
            <p:nvPr/>
          </p:nvSpPr>
          <p:spPr bwMode="auto">
            <a:xfrm flipH="1">
              <a:off x="911" y="2496"/>
              <a:ext cx="164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47" name="Text Box 19"/>
            <p:cNvSpPr txBox="1">
              <a:spLocks noChangeArrowheads="1"/>
            </p:cNvSpPr>
            <p:nvPr/>
          </p:nvSpPr>
          <p:spPr bwMode="auto">
            <a:xfrm>
              <a:off x="3391" y="1462"/>
              <a:ext cx="408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/>
                <a:t>S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48148" name="Text Box 20"/>
            <p:cNvSpPr txBox="1">
              <a:spLocks noChangeArrowheads="1"/>
            </p:cNvSpPr>
            <p:nvPr/>
          </p:nvSpPr>
          <p:spPr bwMode="auto">
            <a:xfrm>
              <a:off x="469" y="2325"/>
              <a:ext cx="461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dirty="0" smtClean="0"/>
                <a:t>2</a:t>
              </a:r>
              <a:endParaRPr lang="en-US" baseline="-25000" dirty="0"/>
            </a:p>
          </p:txBody>
        </p:sp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>
              <a:off x="2568" y="2496"/>
              <a:ext cx="0" cy="10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2" name="Diagram 21"/>
          <p:cNvGraphicFramePr/>
          <p:nvPr/>
        </p:nvGraphicFramePr>
        <p:xfrm>
          <a:off x="668350" y="4343400"/>
          <a:ext cx="77724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4554550" y="3657600"/>
            <a:ext cx="2959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5260512" y="3669268"/>
            <a:ext cx="28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2754635" y="381000"/>
            <a:ext cx="0" cy="33503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2754635" y="3731311"/>
            <a:ext cx="4727808" cy="2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2987968" y="609521"/>
            <a:ext cx="3810568" cy="266741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V="1">
            <a:off x="3139233" y="990599"/>
            <a:ext cx="3581968" cy="227832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 flipV="1">
            <a:off x="2758801" y="2057400"/>
            <a:ext cx="228571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5044801" y="2057401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 rot="16200000">
            <a:off x="891480" y="1951813"/>
            <a:ext cx="2887922" cy="37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Number of Euros per Dollar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501301" y="3958496"/>
            <a:ext cx="3448499" cy="30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Quantity of Dollars Traded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6689963" y="762000"/>
            <a:ext cx="488438" cy="36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751965" y="3136358"/>
            <a:ext cx="426436" cy="36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454000" y="1828800"/>
            <a:ext cx="347301" cy="36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 flipV="1">
            <a:off x="4435201" y="609600"/>
            <a:ext cx="297180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2758801" y="1600200"/>
            <a:ext cx="3023294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7407001" y="2602958"/>
            <a:ext cx="457200" cy="36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2454000" y="1383758"/>
            <a:ext cx="336037" cy="36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/>
              <a:t>2</a:t>
            </a:r>
            <a:endParaRPr lang="en-US" baseline="-25000" dirty="0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5806801" y="16002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2" name="Diagram 21"/>
          <p:cNvGraphicFramePr/>
          <p:nvPr/>
        </p:nvGraphicFramePr>
        <p:xfrm>
          <a:off x="701401" y="4343400"/>
          <a:ext cx="77724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4901299" y="3657600"/>
            <a:ext cx="2959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5654401" y="3669268"/>
            <a:ext cx="28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stronger U.S. dollar means …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1600200"/>
          <a:ext cx="7315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weaker U.S. dollar means …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1600200"/>
          <a:ext cx="7315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Exchange Rates in the Long Run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Law of one price</a:t>
            </a:r>
          </a:p>
          <a:p>
            <a:pPr lvl="1">
              <a:buFont typeface="Wingdings" pitchFamily="2" charset="2"/>
              <a:buNone/>
            </a:pPr>
            <a:r>
              <a:rPr lang="en-US" i="1"/>
              <a:t>	Identical items should sell for the same price</a:t>
            </a:r>
          </a:p>
          <a:p>
            <a:r>
              <a:rPr lang="en-US"/>
              <a:t>Purchasing power parity (PPP)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</a:t>
            </a:r>
            <a:r>
              <a:rPr lang="en-US" i="1"/>
              <a:t>One unit of domestic currency will buy the same basket of goods anywhere in the world</a:t>
            </a:r>
          </a:p>
          <a:p>
            <a:r>
              <a:rPr lang="en-US"/>
              <a:t>PPP implies that the real exchange rate will always be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Exchange </a:t>
            </a:r>
            <a:r>
              <a:rPr lang="en-US" dirty="0" smtClean="0"/>
              <a:t>Rates in the Long Run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Real exchange rate</a:t>
            </a:r>
          </a:p>
          <a:p>
            <a:pPr lvl="1">
              <a:buFont typeface="Wingdings" pitchFamily="2" charset="2"/>
              <a:buNone/>
            </a:pPr>
            <a:r>
              <a:rPr lang="en-US" i="1"/>
              <a:t>	Rate at which the goods and services of one country can be exchanged for the goods and services of another country</a:t>
            </a:r>
          </a:p>
          <a:p>
            <a:endParaRPr lang="en-US"/>
          </a:p>
          <a:p>
            <a:r>
              <a:rPr lang="en-US"/>
              <a:t>Real exchange rate = </a:t>
            </a:r>
          </a:p>
        </p:txBody>
      </p:sp>
      <p:grpSp>
        <p:nvGrpSpPr>
          <p:cNvPr id="2" name="Group 5"/>
          <p:cNvGrpSpPr/>
          <p:nvPr/>
        </p:nvGrpSpPr>
        <p:grpSpPr>
          <a:xfrm>
            <a:off x="4419600" y="3733800"/>
            <a:ext cx="3455988" cy="779462"/>
            <a:chOff x="5003800" y="4437063"/>
            <a:chExt cx="3455988" cy="779462"/>
          </a:xfrm>
        </p:grpSpPr>
        <p:sp>
          <p:nvSpPr>
            <p:cNvPr id="45060" name="Text Box 4"/>
            <p:cNvSpPr txBox="1">
              <a:spLocks noChangeArrowheads="1"/>
            </p:cNvSpPr>
            <p:nvPr/>
          </p:nvSpPr>
          <p:spPr bwMode="auto">
            <a:xfrm>
              <a:off x="5003800" y="4437063"/>
              <a:ext cx="3455988" cy="779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Dollar price of domestic goods</a:t>
              </a:r>
            </a:p>
            <a:p>
              <a:pPr algn="ctr">
                <a:spcBef>
                  <a:spcPct val="50000"/>
                </a:spcBef>
              </a:pPr>
              <a:r>
                <a:rPr lang="en-US" dirty="0"/>
                <a:t>Dollar price of foreign goods</a:t>
              </a:r>
            </a:p>
          </p:txBody>
        </p:sp>
        <p:sp>
          <p:nvSpPr>
            <p:cNvPr id="45061" name="Line 5"/>
            <p:cNvSpPr>
              <a:spLocks noChangeShapeType="1"/>
            </p:cNvSpPr>
            <p:nvPr/>
          </p:nvSpPr>
          <p:spPr bwMode="auto">
            <a:xfrm>
              <a:off x="5003800" y="4868863"/>
              <a:ext cx="3382963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Both" startAt="3"/>
            </a:pPr>
            <a:r>
              <a:rPr lang="en-US" sz="3000" dirty="0" smtClean="0"/>
              <a:t>Economics. The student understands the reasons for international trade and its importance to the United States and the global economy. The student is expected to:</a:t>
            </a:r>
          </a:p>
          <a:p>
            <a:pPr marL="971550" lvl="1" indent="-514350">
              <a:buNone/>
            </a:pPr>
            <a:r>
              <a:rPr lang="en-US" sz="3000" dirty="0" smtClean="0"/>
              <a:t>(C)  analyze the impact of U.S. imports and exports on the United States and its trading partners.</a:t>
            </a:r>
          </a:p>
          <a:p>
            <a:pPr marL="514350" indent="-514350">
              <a:buAutoNum type="arabicParenBoth" startAt="4"/>
            </a:pPr>
            <a:r>
              <a:rPr lang="en-US" sz="3000" dirty="0" smtClean="0"/>
              <a:t>Economics. The student understands the issues of free trade and the effects of trade barriers. The student is expected to:</a:t>
            </a:r>
          </a:p>
          <a:p>
            <a:pPr marL="971550" lvl="1" indent="-514350">
              <a:buNone/>
            </a:pPr>
            <a:r>
              <a:rPr lang="en-US" sz="3000" dirty="0" smtClean="0"/>
              <a:t>(C)  analyze the effects of changes in exchange rates on imports and exports.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</a:t>
            </a:r>
            <a:r>
              <a:rPr lang="en-US" smtClean="0"/>
              <a:t>the Terms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Exchange rates</a:t>
            </a:r>
          </a:p>
          <a:p>
            <a:r>
              <a:rPr lang="en-US" dirty="0" smtClean="0"/>
              <a:t>Appreciate</a:t>
            </a:r>
          </a:p>
          <a:p>
            <a:r>
              <a:rPr lang="en-US" dirty="0" smtClean="0"/>
              <a:t>Depreciate</a:t>
            </a:r>
          </a:p>
          <a:p>
            <a:r>
              <a:rPr lang="en-US" dirty="0" smtClean="0"/>
              <a:t>Purchasing power parity</a:t>
            </a:r>
          </a:p>
          <a:p>
            <a:r>
              <a:rPr lang="en-US" dirty="0" smtClean="0"/>
              <a:t>Nominal</a:t>
            </a:r>
            <a:r>
              <a:rPr lang="en-US" dirty="0"/>
              <a:t>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Real values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Exchange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Derived demand</a:t>
            </a:r>
          </a:p>
          <a:p>
            <a:r>
              <a:rPr lang="en-US" dirty="0" smtClean="0"/>
              <a:t>Currencies are bought and sold</a:t>
            </a:r>
          </a:p>
          <a:p>
            <a:r>
              <a:rPr lang="en-US" dirty="0" smtClean="0"/>
              <a:t>Largest financial market in the world</a:t>
            </a:r>
          </a:p>
          <a:p>
            <a:r>
              <a:rPr lang="en-US" dirty="0" smtClean="0"/>
              <a:t>Operates 24 hours a day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Nominal Exchange Rates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Rate at which the currency of one country can be exchanged for the currency of another country</a:t>
            </a:r>
          </a:p>
          <a:p>
            <a:r>
              <a:rPr lang="en-US" dirty="0" smtClean="0"/>
              <a:t>Depreciate = Weaken = Lose value</a:t>
            </a:r>
          </a:p>
          <a:p>
            <a:r>
              <a:rPr lang="en-US" dirty="0" smtClean="0"/>
              <a:t>Appreciate = Strengthen = Gain value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Exchange Rates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exchange </a:t>
            </a:r>
            <a:r>
              <a:rPr lang="en-US" dirty="0"/>
              <a:t>rate is the reciprocal of another </a:t>
            </a:r>
            <a:r>
              <a:rPr lang="en-US" dirty="0" smtClean="0"/>
              <a:t>exchange rate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>
                <a:cs typeface="Arial" charset="0"/>
              </a:rPr>
              <a:t>€1 = $2.00, then </a:t>
            </a:r>
            <a:r>
              <a:rPr lang="en-US" dirty="0"/>
              <a:t>$1 = </a:t>
            </a:r>
            <a:r>
              <a:rPr lang="en-US" dirty="0">
                <a:cs typeface="Arial" charset="0"/>
              </a:rPr>
              <a:t>€0.50</a:t>
            </a:r>
          </a:p>
          <a:p>
            <a:r>
              <a:rPr lang="en-US" dirty="0">
                <a:cs typeface="Arial" charset="0"/>
              </a:rPr>
              <a:t>As </a:t>
            </a:r>
            <a:r>
              <a:rPr lang="en-US" dirty="0" smtClean="0">
                <a:cs typeface="Arial" charset="0"/>
              </a:rPr>
              <a:t>the exchange rate fluctuates, the value (or strength) of each currency is affected</a:t>
            </a:r>
          </a:p>
          <a:p>
            <a:r>
              <a:rPr lang="en-US" dirty="0" smtClean="0">
                <a:cs typeface="Arial" charset="0"/>
              </a:rPr>
              <a:t>When one currency strengthens, the other weakens</a:t>
            </a:r>
            <a:endParaRPr lang="en-US" dirty="0">
              <a:cs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Weakening Dollar / Strengthening Euro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90030"/>
          <a:ext cx="8229600" cy="4227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Weakening Euro / Strengthening Dollar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Exchange Rates in the Short Run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Model with supply and demand graph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Quantity of dollars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Price of a dollar in a foreign currency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Factors affecting supply </a:t>
            </a:r>
            <a:r>
              <a:rPr lang="en-US" sz="2800" dirty="0"/>
              <a:t>of </a:t>
            </a:r>
            <a:r>
              <a:rPr lang="en-US" sz="2800" dirty="0" smtClean="0"/>
              <a:t>dollars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American purchase of goods </a:t>
            </a:r>
            <a:r>
              <a:rPr lang="en-US" sz="2400" dirty="0"/>
              <a:t>and services produced abroad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American investment </a:t>
            </a:r>
            <a:r>
              <a:rPr lang="en-US" sz="2400" dirty="0"/>
              <a:t>in foreign assets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Factors affecting demand for dollars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Foreign purchase of American goods and services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Foreign investment in American assets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545</Words>
  <Application>Microsoft Office PowerPoint</Application>
  <PresentationFormat>On-screen Show (4:3)</PresentationFormat>
  <Paragraphs>98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Session 8 Exchange Rates</vt:lpstr>
      <vt:lpstr>TEKS</vt:lpstr>
      <vt:lpstr>Teaching the Terms</vt:lpstr>
      <vt:lpstr>Foreign Exchange Market</vt:lpstr>
      <vt:lpstr>Nominal Exchange Rates</vt:lpstr>
      <vt:lpstr>Exchange Rates</vt:lpstr>
      <vt:lpstr>Weakening Dollar / Strengthening Euro</vt:lpstr>
      <vt:lpstr>Weakening Euro / Strengthening Dollar</vt:lpstr>
      <vt:lpstr>Exchange Rates in the Short Run</vt:lpstr>
      <vt:lpstr>PowerPoint Presentation</vt:lpstr>
      <vt:lpstr>PowerPoint Presentation</vt:lpstr>
      <vt:lpstr>A stronger U.S. dollar means … </vt:lpstr>
      <vt:lpstr>A weaker U.S. dollar means … </vt:lpstr>
      <vt:lpstr>Exchange Rates in the Long Run</vt:lpstr>
      <vt:lpstr>Exchange Rates in the Long Run</vt:lpstr>
      <vt:lpstr>Questions?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Wallace, Sharon</cp:lastModifiedBy>
  <cp:revision>15</cp:revision>
  <dcterms:created xsi:type="dcterms:W3CDTF">2012-04-20T19:52:48Z</dcterms:created>
  <dcterms:modified xsi:type="dcterms:W3CDTF">2014-05-02T19:52:24Z</dcterms:modified>
</cp:coreProperties>
</file>