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260" r:id="rId2"/>
    <p:sldId id="261" r:id="rId3"/>
    <p:sldId id="286" r:id="rId4"/>
    <p:sldId id="262" r:id="rId5"/>
    <p:sldId id="263" r:id="rId6"/>
    <p:sldId id="301" r:id="rId7"/>
    <p:sldId id="264" r:id="rId8"/>
    <p:sldId id="265" r:id="rId9"/>
    <p:sldId id="266" r:id="rId10"/>
    <p:sldId id="267" r:id="rId11"/>
    <p:sldId id="268" r:id="rId12"/>
    <p:sldId id="287" r:id="rId13"/>
    <p:sldId id="288" r:id="rId14"/>
    <p:sldId id="272" r:id="rId15"/>
    <p:sldId id="316" r:id="rId16"/>
    <p:sldId id="315" r:id="rId17"/>
    <p:sldId id="312" r:id="rId18"/>
    <p:sldId id="273" r:id="rId19"/>
    <p:sldId id="274" r:id="rId20"/>
    <p:sldId id="317" r:id="rId21"/>
    <p:sldId id="289" r:id="rId22"/>
    <p:sldId id="313" r:id="rId23"/>
    <p:sldId id="290" r:id="rId24"/>
    <p:sldId id="314" r:id="rId25"/>
    <p:sldId id="275" r:id="rId26"/>
    <p:sldId id="276" r:id="rId27"/>
    <p:sldId id="277" r:id="rId28"/>
    <p:sldId id="292" r:id="rId29"/>
    <p:sldId id="293" r:id="rId30"/>
    <p:sldId id="281" r:id="rId31"/>
    <p:sldId id="294" r:id="rId32"/>
    <p:sldId id="318" r:id="rId33"/>
    <p:sldId id="283" r:id="rId34"/>
    <p:sldId id="284" r:id="rId35"/>
    <p:sldId id="298" r:id="rId36"/>
    <p:sldId id="299" r:id="rId37"/>
    <p:sldId id="300" r:id="rId38"/>
    <p:sldId id="303" r:id="rId39"/>
    <p:sldId id="305" r:id="rId40"/>
    <p:sldId id="306" r:id="rId41"/>
    <p:sldId id="307" r:id="rId42"/>
    <p:sldId id="308" r:id="rId43"/>
    <p:sldId id="311" r:id="rId4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637" autoAdjust="0"/>
  </p:normalViewPr>
  <p:slideViewPr>
    <p:cSldViewPr snapToGrid="0" snapToObjects="1">
      <p:cViewPr varScale="1">
        <p:scale>
          <a:sx n="107" d="100"/>
          <a:sy n="107" d="100"/>
        </p:scale>
        <p:origin x="-10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snapToObjects="1">
      <p:cViewPr varScale="1">
        <p:scale>
          <a:sx n="69" d="100"/>
          <a:sy n="69" d="100"/>
        </p:scale>
        <p:origin x="-330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K1pvs405\K1405\PA\PAEDUCATION\Boot%20Camp\2010\2010%20Presentations_final\Handout%20docs\global%20GDP%20tab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K1pvs405\K1405\PA\PAEDUCATION\Boot%20Camp\2010\2010%20Presentations_final\Handout%20docs\global%20GDP%20tabl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K1pvs405\K1405\PA\PAEDUCATION\Boot%20Camp\2010\2010%20Presentations_final\Handout%20docs\global%20GDP%20tabl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K1pvs405\K1405\PA\PAEDUCATION\Boot%20Camp\2010\2010%20Presentations_final\Handout%20docs\global%20GDP%20tabl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'200'!$B$1</c:f>
              <c:strCache>
                <c:ptCount val="1"/>
                <c:pt idx="0">
                  <c:v>2008 GDP in current US$ (billions)</c:v>
                </c:pt>
              </c:strCache>
            </c:strRef>
          </c:tx>
          <c:invertIfNegative val="0"/>
          <c:cat>
            <c:strRef>
              <c:f>'200'!$A$2:$A$11</c:f>
              <c:strCache>
                <c:ptCount val="10"/>
                <c:pt idx="0">
                  <c:v>United States</c:v>
                </c:pt>
                <c:pt idx="1">
                  <c:v>China</c:v>
                </c:pt>
                <c:pt idx="2">
                  <c:v>Russian Federation</c:v>
                </c:pt>
                <c:pt idx="3">
                  <c:v>Brazil</c:v>
                </c:pt>
                <c:pt idx="4">
                  <c:v>India</c:v>
                </c:pt>
                <c:pt idx="5">
                  <c:v>Mexico</c:v>
                </c:pt>
                <c:pt idx="6">
                  <c:v>Australia</c:v>
                </c:pt>
                <c:pt idx="7">
                  <c:v>Greece</c:v>
                </c:pt>
                <c:pt idx="8">
                  <c:v>South Africa</c:v>
                </c:pt>
                <c:pt idx="9">
                  <c:v>Zimbabwe (2005)</c:v>
                </c:pt>
              </c:strCache>
            </c:strRef>
          </c:cat>
          <c:val>
            <c:numRef>
              <c:f>'200'!$B$2:$B$11</c:f>
              <c:numCache>
                <c:formatCode>#,##0</c:formatCode>
                <c:ptCount val="10"/>
                <c:pt idx="0">
                  <c:v>14093</c:v>
                </c:pt>
                <c:pt idx="1">
                  <c:v>4327</c:v>
                </c:pt>
                <c:pt idx="2">
                  <c:v>1679</c:v>
                </c:pt>
                <c:pt idx="3">
                  <c:v>1575</c:v>
                </c:pt>
                <c:pt idx="4">
                  <c:v>1159</c:v>
                </c:pt>
                <c:pt idx="5">
                  <c:v>1088</c:v>
                </c:pt>
                <c:pt idx="6">
                  <c:v>1015</c:v>
                </c:pt>
                <c:pt idx="7">
                  <c:v>356</c:v>
                </c:pt>
                <c:pt idx="8">
                  <c:v>276</c:v>
                </c:pt>
                <c:pt idx="9">
                  <c:v>3</c:v>
                </c:pt>
              </c:numCache>
            </c:numRef>
          </c:val>
        </c:ser>
        <c:dLbls>
          <c:showLegendKey val="0"/>
          <c:showVal val="0"/>
          <c:showCatName val="0"/>
          <c:showSerName val="0"/>
          <c:showPercent val="0"/>
          <c:showBubbleSize val="0"/>
        </c:dLbls>
        <c:gapWidth val="150"/>
        <c:axId val="134616576"/>
        <c:axId val="134618112"/>
      </c:barChart>
      <c:catAx>
        <c:axId val="134616576"/>
        <c:scaling>
          <c:orientation val="minMax"/>
        </c:scaling>
        <c:delete val="0"/>
        <c:axPos val="l"/>
        <c:majorTickMark val="out"/>
        <c:minorTickMark val="none"/>
        <c:tickLblPos val="nextTo"/>
        <c:crossAx val="134618112"/>
        <c:crosses val="autoZero"/>
        <c:auto val="1"/>
        <c:lblAlgn val="ctr"/>
        <c:lblOffset val="100"/>
        <c:noMultiLvlLbl val="0"/>
      </c:catAx>
      <c:valAx>
        <c:axId val="134618112"/>
        <c:scaling>
          <c:orientation val="minMax"/>
        </c:scaling>
        <c:delete val="0"/>
        <c:axPos val="b"/>
        <c:majorGridlines/>
        <c:numFmt formatCode="#,##0" sourceLinked="1"/>
        <c:majorTickMark val="out"/>
        <c:minorTickMark val="none"/>
        <c:tickLblPos val="nextTo"/>
        <c:crossAx val="134616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dLbls>
          <c:showLegendKey val="0"/>
          <c:showVal val="0"/>
          <c:showCatName val="0"/>
          <c:showSerName val="0"/>
          <c:showPercent val="0"/>
          <c:showBubbleSize val="0"/>
        </c:dLbls>
        <c:gapWidth val="150"/>
        <c:axId val="152025344"/>
        <c:axId val="152035328"/>
      </c:barChart>
      <c:catAx>
        <c:axId val="152025344"/>
        <c:scaling>
          <c:orientation val="minMax"/>
        </c:scaling>
        <c:delete val="0"/>
        <c:axPos val="l"/>
        <c:majorTickMark val="out"/>
        <c:minorTickMark val="none"/>
        <c:tickLblPos val="nextTo"/>
        <c:crossAx val="152035328"/>
        <c:crosses val="autoZero"/>
        <c:auto val="1"/>
        <c:lblAlgn val="ctr"/>
        <c:lblOffset val="100"/>
        <c:noMultiLvlLbl val="0"/>
      </c:catAx>
      <c:valAx>
        <c:axId val="152035328"/>
        <c:scaling>
          <c:orientation val="minMax"/>
        </c:scaling>
        <c:delete val="0"/>
        <c:axPos val="b"/>
        <c:majorGridlines/>
        <c:numFmt formatCode="#,##0" sourceLinked="1"/>
        <c:majorTickMark val="out"/>
        <c:minorTickMark val="none"/>
        <c:tickLblPos val="nextTo"/>
        <c:crossAx val="1520253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cat>
            <c:strRef>
              <c:f>Sheet1!$A$25:$A$34</c:f>
              <c:strCache>
                <c:ptCount val="10"/>
                <c:pt idx="0">
                  <c:v>Australia</c:v>
                </c:pt>
                <c:pt idx="1">
                  <c:v>Brazil</c:v>
                </c:pt>
                <c:pt idx="2">
                  <c:v>China</c:v>
                </c:pt>
                <c:pt idx="3">
                  <c:v>Greece</c:v>
                </c:pt>
                <c:pt idx="4">
                  <c:v>India</c:v>
                </c:pt>
                <c:pt idx="5">
                  <c:v>Mexico</c:v>
                </c:pt>
                <c:pt idx="6">
                  <c:v>Russian Federation</c:v>
                </c:pt>
                <c:pt idx="7">
                  <c:v>South Africa</c:v>
                </c:pt>
                <c:pt idx="8">
                  <c:v>United States</c:v>
                </c:pt>
                <c:pt idx="9">
                  <c:v>Zimbabwe</c:v>
                </c:pt>
              </c:strCache>
            </c:strRef>
          </c:cat>
          <c:val>
            <c:numRef>
              <c:f>Sheet1!$B$25:$B$34</c:f>
              <c:numCache>
                <c:formatCode>#,##0</c:formatCode>
                <c:ptCount val="10"/>
                <c:pt idx="0">
                  <c:v>1131623072708</c:v>
                </c:pt>
                <c:pt idx="1">
                  <c:v>2087889553822</c:v>
                </c:pt>
                <c:pt idx="2">
                  <c:v>5926612009750</c:v>
                </c:pt>
                <c:pt idx="4">
                  <c:v>1727111096363</c:v>
                </c:pt>
                <c:pt idx="5">
                  <c:v>1035870880242</c:v>
                </c:pt>
                <c:pt idx="6">
                  <c:v>1479819314058</c:v>
                </c:pt>
                <c:pt idx="7">
                  <c:v>363910425628</c:v>
                </c:pt>
                <c:pt idx="8">
                  <c:v>14586736313339</c:v>
                </c:pt>
                <c:pt idx="9">
                  <c:v>7475995911</c:v>
                </c:pt>
              </c:numCache>
            </c:numRef>
          </c:val>
        </c:ser>
        <c:dLbls>
          <c:showLegendKey val="0"/>
          <c:showVal val="0"/>
          <c:showCatName val="0"/>
          <c:showSerName val="0"/>
          <c:showPercent val="0"/>
          <c:showBubbleSize val="0"/>
        </c:dLbls>
        <c:gapWidth val="150"/>
        <c:axId val="152050688"/>
        <c:axId val="152068864"/>
      </c:barChart>
      <c:catAx>
        <c:axId val="152050688"/>
        <c:scaling>
          <c:orientation val="minMax"/>
        </c:scaling>
        <c:delete val="0"/>
        <c:axPos val="l"/>
        <c:majorTickMark val="none"/>
        <c:minorTickMark val="none"/>
        <c:tickLblPos val="nextTo"/>
        <c:txPr>
          <a:bodyPr/>
          <a:lstStyle/>
          <a:p>
            <a:pPr>
              <a:defRPr sz="1400" b="1"/>
            </a:pPr>
            <a:endParaRPr lang="en-US"/>
          </a:p>
        </c:txPr>
        <c:crossAx val="152068864"/>
        <c:crosses val="autoZero"/>
        <c:auto val="1"/>
        <c:lblAlgn val="ctr"/>
        <c:lblOffset val="100"/>
        <c:noMultiLvlLbl val="0"/>
      </c:catAx>
      <c:valAx>
        <c:axId val="152068864"/>
        <c:scaling>
          <c:orientation val="minMax"/>
        </c:scaling>
        <c:delete val="0"/>
        <c:axPos val="b"/>
        <c:majorGridlines/>
        <c:numFmt formatCode="#,##0" sourceLinked="1"/>
        <c:majorTickMark val="none"/>
        <c:minorTickMark val="none"/>
        <c:tickLblPos val="nextTo"/>
        <c:crossAx val="152050688"/>
        <c:crosses val="autoZero"/>
        <c:crossBetween val="between"/>
        <c:dispUnits>
          <c:builtInUnit val="billions"/>
        </c:dispUnits>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3983381166139291"/>
          <c:y val="3.3898305084745811E-2"/>
          <c:w val="0.81360855593985371"/>
          <c:h val="0.88208105342764354"/>
        </c:manualLayout>
      </c:layout>
      <c:barChart>
        <c:barDir val="bar"/>
        <c:grouping val="clustered"/>
        <c:varyColors val="0"/>
        <c:ser>
          <c:idx val="0"/>
          <c:order val="0"/>
          <c:tx>
            <c:strRef>
              <c:f>'200'!$B$21</c:f>
              <c:strCache>
                <c:ptCount val="1"/>
                <c:pt idx="0">
                  <c:v>2008 per capita GDP in current US$</c:v>
                </c:pt>
              </c:strCache>
            </c:strRef>
          </c:tx>
          <c:invertIfNegative val="0"/>
          <c:cat>
            <c:strRef>
              <c:f>'200'!$A$22:$A$31</c:f>
              <c:strCache>
                <c:ptCount val="10"/>
                <c:pt idx="0">
                  <c:v>United States</c:v>
                </c:pt>
                <c:pt idx="1">
                  <c:v>China</c:v>
                </c:pt>
                <c:pt idx="2">
                  <c:v>Russian Federation</c:v>
                </c:pt>
                <c:pt idx="3">
                  <c:v>Brazil</c:v>
                </c:pt>
                <c:pt idx="4">
                  <c:v>India</c:v>
                </c:pt>
                <c:pt idx="5">
                  <c:v>Mexico</c:v>
                </c:pt>
                <c:pt idx="6">
                  <c:v>Australia</c:v>
                </c:pt>
                <c:pt idx="7">
                  <c:v>Greece</c:v>
                </c:pt>
                <c:pt idx="8">
                  <c:v>South Africa</c:v>
                </c:pt>
                <c:pt idx="9">
                  <c:v>Zimbabwe (2005)</c:v>
                </c:pt>
              </c:strCache>
            </c:strRef>
          </c:cat>
          <c:val>
            <c:numRef>
              <c:f>'200'!$B$22:$B$31</c:f>
              <c:numCache>
                <c:formatCode>#,##0</c:formatCode>
                <c:ptCount val="10"/>
                <c:pt idx="0">
                  <c:v>46350</c:v>
                </c:pt>
                <c:pt idx="1">
                  <c:v>3266</c:v>
                </c:pt>
                <c:pt idx="2">
                  <c:v>11831</c:v>
                </c:pt>
                <c:pt idx="3">
                  <c:v>8205</c:v>
                </c:pt>
                <c:pt idx="4">
                  <c:v>1016</c:v>
                </c:pt>
                <c:pt idx="5">
                  <c:v>10231</c:v>
                </c:pt>
                <c:pt idx="6">
                  <c:v>47369</c:v>
                </c:pt>
                <c:pt idx="7">
                  <c:v>31669</c:v>
                </c:pt>
                <c:pt idx="8">
                  <c:v>5678</c:v>
                </c:pt>
                <c:pt idx="9" formatCode="General">
                  <c:v>374</c:v>
                </c:pt>
              </c:numCache>
            </c:numRef>
          </c:val>
        </c:ser>
        <c:dLbls>
          <c:showLegendKey val="0"/>
          <c:showVal val="0"/>
          <c:showCatName val="0"/>
          <c:showSerName val="0"/>
          <c:showPercent val="0"/>
          <c:showBubbleSize val="0"/>
        </c:dLbls>
        <c:gapWidth val="150"/>
        <c:axId val="152102016"/>
        <c:axId val="152103552"/>
      </c:barChart>
      <c:catAx>
        <c:axId val="152102016"/>
        <c:scaling>
          <c:orientation val="minMax"/>
        </c:scaling>
        <c:delete val="0"/>
        <c:axPos val="l"/>
        <c:majorTickMark val="out"/>
        <c:minorTickMark val="none"/>
        <c:tickLblPos val="nextTo"/>
        <c:crossAx val="152103552"/>
        <c:crosses val="autoZero"/>
        <c:auto val="1"/>
        <c:lblAlgn val="ctr"/>
        <c:lblOffset val="100"/>
        <c:noMultiLvlLbl val="0"/>
      </c:catAx>
      <c:valAx>
        <c:axId val="152103552"/>
        <c:scaling>
          <c:orientation val="minMax"/>
        </c:scaling>
        <c:delete val="0"/>
        <c:axPos val="b"/>
        <c:majorGridlines/>
        <c:numFmt formatCode="#,##0" sourceLinked="1"/>
        <c:majorTickMark val="out"/>
        <c:minorTickMark val="none"/>
        <c:tickLblPos val="nextTo"/>
        <c:crossAx val="152102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3847088558374648"/>
          <c:y val="1.6534403787761838E-2"/>
          <c:w val="0.81360855593985371"/>
          <c:h val="0.88208105342764354"/>
        </c:manualLayout>
      </c:layout>
      <c:barChart>
        <c:barDir val="bar"/>
        <c:grouping val="clustered"/>
        <c:varyColors val="0"/>
        <c:ser>
          <c:idx val="0"/>
          <c:order val="0"/>
          <c:tx>
            <c:strRef>
              <c:f>'200'!$B$21</c:f>
              <c:strCache>
                <c:ptCount val="1"/>
                <c:pt idx="0">
                  <c:v>2008 per capita GDP in current US$</c:v>
                </c:pt>
              </c:strCache>
            </c:strRef>
          </c:tx>
          <c:invertIfNegative val="0"/>
          <c:cat>
            <c:strRef>
              <c:f>'200'!$A$22:$A$31</c:f>
              <c:strCache>
                <c:ptCount val="10"/>
                <c:pt idx="0">
                  <c:v>United States</c:v>
                </c:pt>
                <c:pt idx="1">
                  <c:v>China</c:v>
                </c:pt>
                <c:pt idx="2">
                  <c:v>Russian Federation</c:v>
                </c:pt>
                <c:pt idx="3">
                  <c:v>Brazil</c:v>
                </c:pt>
                <c:pt idx="4">
                  <c:v>India</c:v>
                </c:pt>
                <c:pt idx="5">
                  <c:v>Mexico</c:v>
                </c:pt>
                <c:pt idx="6">
                  <c:v>Australia</c:v>
                </c:pt>
                <c:pt idx="7">
                  <c:v>Greece</c:v>
                </c:pt>
                <c:pt idx="8">
                  <c:v>South Africa</c:v>
                </c:pt>
                <c:pt idx="9">
                  <c:v>Zimbabwe (2005)</c:v>
                </c:pt>
              </c:strCache>
            </c:strRef>
          </c:cat>
          <c:val>
            <c:numRef>
              <c:f>'200'!$B$22:$B$31</c:f>
              <c:numCache>
                <c:formatCode>#,##0</c:formatCode>
                <c:ptCount val="10"/>
                <c:pt idx="0">
                  <c:v>46350</c:v>
                </c:pt>
                <c:pt idx="1">
                  <c:v>3266</c:v>
                </c:pt>
                <c:pt idx="2">
                  <c:v>11831</c:v>
                </c:pt>
                <c:pt idx="3">
                  <c:v>8205</c:v>
                </c:pt>
                <c:pt idx="4">
                  <c:v>1016</c:v>
                </c:pt>
                <c:pt idx="5">
                  <c:v>10231</c:v>
                </c:pt>
                <c:pt idx="6">
                  <c:v>47369</c:v>
                </c:pt>
                <c:pt idx="7">
                  <c:v>31669</c:v>
                </c:pt>
                <c:pt idx="8">
                  <c:v>5678</c:v>
                </c:pt>
                <c:pt idx="9" formatCode="General">
                  <c:v>374</c:v>
                </c:pt>
              </c:numCache>
            </c:numRef>
          </c:val>
        </c:ser>
        <c:dLbls>
          <c:showLegendKey val="0"/>
          <c:showVal val="0"/>
          <c:showCatName val="0"/>
          <c:showSerName val="0"/>
          <c:showPercent val="0"/>
          <c:showBubbleSize val="0"/>
        </c:dLbls>
        <c:gapWidth val="150"/>
        <c:axId val="152132224"/>
        <c:axId val="152142208"/>
      </c:barChart>
      <c:catAx>
        <c:axId val="152132224"/>
        <c:scaling>
          <c:orientation val="minMax"/>
        </c:scaling>
        <c:delete val="1"/>
        <c:axPos val="l"/>
        <c:majorTickMark val="out"/>
        <c:minorTickMark val="none"/>
        <c:tickLblPos val="none"/>
        <c:crossAx val="152142208"/>
        <c:crosses val="autoZero"/>
        <c:auto val="1"/>
        <c:lblAlgn val="ctr"/>
        <c:lblOffset val="100"/>
        <c:noMultiLvlLbl val="0"/>
      </c:catAx>
      <c:valAx>
        <c:axId val="152142208"/>
        <c:scaling>
          <c:orientation val="minMax"/>
        </c:scaling>
        <c:delete val="0"/>
        <c:axPos val="b"/>
        <c:majorGridlines/>
        <c:numFmt formatCode="#,##0" sourceLinked="1"/>
        <c:majorTickMark val="out"/>
        <c:minorTickMark val="none"/>
        <c:tickLblPos val="nextTo"/>
        <c:crossAx val="152132224"/>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Sheet1!$A$2:$A$11</c:f>
              <c:strCache>
                <c:ptCount val="10"/>
                <c:pt idx="0">
                  <c:v>Australia</c:v>
                </c:pt>
                <c:pt idx="1">
                  <c:v>Brazil</c:v>
                </c:pt>
                <c:pt idx="2">
                  <c:v>China</c:v>
                </c:pt>
                <c:pt idx="3">
                  <c:v>Greece</c:v>
                </c:pt>
                <c:pt idx="4">
                  <c:v>India</c:v>
                </c:pt>
                <c:pt idx="5">
                  <c:v>Mexico</c:v>
                </c:pt>
                <c:pt idx="6">
                  <c:v>Russian Federation</c:v>
                </c:pt>
                <c:pt idx="7">
                  <c:v>South Africa</c:v>
                </c:pt>
                <c:pt idx="8">
                  <c:v>United States</c:v>
                </c:pt>
                <c:pt idx="9">
                  <c:v>Zimbabwe</c:v>
                </c:pt>
              </c:strCache>
            </c:strRef>
          </c:cat>
          <c:val>
            <c:numRef>
              <c:f>Sheet1!$B$2:$B$11</c:f>
              <c:numCache>
                <c:formatCode>#,##0</c:formatCode>
                <c:ptCount val="10"/>
                <c:pt idx="0">
                  <c:v>50748</c:v>
                </c:pt>
                <c:pt idx="1">
                  <c:v>10710</c:v>
                </c:pt>
                <c:pt idx="2">
                  <c:v>4428</c:v>
                </c:pt>
                <c:pt idx="3">
                  <c:v>26607</c:v>
                </c:pt>
                <c:pt idx="4">
                  <c:v>1410</c:v>
                </c:pt>
                <c:pt idx="5">
                  <c:v>9133</c:v>
                </c:pt>
                <c:pt idx="6">
                  <c:v>10440</c:v>
                </c:pt>
                <c:pt idx="7">
                  <c:v>7280</c:v>
                </c:pt>
                <c:pt idx="8">
                  <c:v>47153</c:v>
                </c:pt>
                <c:pt idx="9">
                  <c:v>595</c:v>
                </c:pt>
              </c:numCache>
            </c:numRef>
          </c:val>
        </c:ser>
        <c:dLbls>
          <c:showLegendKey val="0"/>
          <c:showVal val="0"/>
          <c:showCatName val="0"/>
          <c:showSerName val="0"/>
          <c:showPercent val="0"/>
          <c:showBubbleSize val="0"/>
        </c:dLbls>
        <c:gapWidth val="150"/>
        <c:axId val="152158592"/>
        <c:axId val="152160128"/>
      </c:barChart>
      <c:catAx>
        <c:axId val="152158592"/>
        <c:scaling>
          <c:orientation val="minMax"/>
        </c:scaling>
        <c:delete val="0"/>
        <c:axPos val="l"/>
        <c:majorTickMark val="out"/>
        <c:minorTickMark val="none"/>
        <c:tickLblPos val="nextTo"/>
        <c:crossAx val="152160128"/>
        <c:crosses val="autoZero"/>
        <c:auto val="1"/>
        <c:lblAlgn val="ctr"/>
        <c:lblOffset val="100"/>
        <c:noMultiLvlLbl val="0"/>
      </c:catAx>
      <c:valAx>
        <c:axId val="152160128"/>
        <c:scaling>
          <c:orientation val="minMax"/>
        </c:scaling>
        <c:delete val="0"/>
        <c:axPos val="b"/>
        <c:majorGridlines/>
        <c:numFmt formatCode="#,##0" sourceLinked="1"/>
        <c:majorTickMark val="out"/>
        <c:minorTickMark val="none"/>
        <c:tickLblPos val="nextTo"/>
        <c:crossAx val="152158592"/>
        <c:crosses val="autoZero"/>
        <c:crossBetween val="between"/>
      </c:valAx>
    </c:plotArea>
    <c:plotVisOnly val="1"/>
    <c:dispBlanksAs val="gap"/>
    <c:showDLblsOverMax val="0"/>
  </c:chart>
  <c:txPr>
    <a:bodyPr/>
    <a:lstStyle/>
    <a:p>
      <a:pPr>
        <a:defRPr sz="1800" b="1"/>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E3A2B2-7DD5-41D6-9F2E-270D7A2BFFC4}" type="doc">
      <dgm:prSet loTypeId="urn:microsoft.com/office/officeart/2005/8/layout/process1" loCatId="process" qsTypeId="urn:microsoft.com/office/officeart/2005/8/quickstyle/simple1" qsCatId="simple" csTypeId="urn:microsoft.com/office/officeart/2005/8/colors/accent1_2" csCatId="accent1" phldr="1"/>
      <dgm:spPr/>
    </dgm:pt>
    <dgm:pt modelId="{EEB769D4-31D2-4A40-B3F2-48D88DA92066}">
      <dgm:prSet phldrT="[Text]"/>
      <dgm:spPr/>
      <dgm:t>
        <a:bodyPr/>
        <a:lstStyle/>
        <a:p>
          <a:r>
            <a:rPr lang="en-US" dirty="0" smtClean="0"/>
            <a:t>Real GDP</a:t>
          </a:r>
          <a:endParaRPr lang="en-US" dirty="0"/>
        </a:p>
      </dgm:t>
    </dgm:pt>
    <dgm:pt modelId="{8CB472CD-AE47-4814-A54D-D9B2BD4744B0}" type="parTrans" cxnId="{42C45A44-41A3-455A-ABC9-C2162CCB9AD7}">
      <dgm:prSet/>
      <dgm:spPr/>
    </dgm:pt>
    <dgm:pt modelId="{B4794EC1-602D-44B9-ABB6-2D6A94957D51}" type="sibTrans" cxnId="{42C45A44-41A3-455A-ABC9-C2162CCB9AD7}">
      <dgm:prSet/>
      <dgm:spPr/>
      <dgm:t>
        <a:bodyPr/>
        <a:lstStyle/>
        <a:p>
          <a:endParaRPr lang="en-US"/>
        </a:p>
      </dgm:t>
    </dgm:pt>
    <dgm:pt modelId="{E55D20A2-9A55-494D-AE9F-7C33C941CB4D}">
      <dgm:prSet phldrT="[Text]"/>
      <dgm:spPr/>
      <dgm:t>
        <a:bodyPr/>
        <a:lstStyle/>
        <a:p>
          <a:r>
            <a:rPr lang="en-US" dirty="0" smtClean="0"/>
            <a:t>Income</a:t>
          </a:r>
          <a:endParaRPr lang="en-US" dirty="0"/>
        </a:p>
      </dgm:t>
    </dgm:pt>
    <dgm:pt modelId="{4F5C1C70-8B12-4138-8ED6-D6FD1C0F39F2}" type="parTrans" cxnId="{BFDF4CDF-9100-4513-B02F-C74C57BF275B}">
      <dgm:prSet/>
      <dgm:spPr/>
    </dgm:pt>
    <dgm:pt modelId="{DE6A14F4-DF8E-4923-B46C-1F85DAFE4B10}" type="sibTrans" cxnId="{BFDF4CDF-9100-4513-B02F-C74C57BF275B}">
      <dgm:prSet/>
      <dgm:spPr/>
      <dgm:t>
        <a:bodyPr/>
        <a:lstStyle/>
        <a:p>
          <a:endParaRPr lang="en-US"/>
        </a:p>
      </dgm:t>
    </dgm:pt>
    <dgm:pt modelId="{D9E3571E-A9C7-48A9-A9C5-32A4DA768A17}">
      <dgm:prSet phldrT="[Text]"/>
      <dgm:spPr/>
      <dgm:t>
        <a:bodyPr/>
        <a:lstStyle/>
        <a:p>
          <a:r>
            <a:rPr lang="en-US" dirty="0" smtClean="0"/>
            <a:t>Employment</a:t>
          </a:r>
          <a:endParaRPr lang="en-US" dirty="0"/>
        </a:p>
      </dgm:t>
    </dgm:pt>
    <dgm:pt modelId="{61C0E69D-4F4E-4934-9E10-5EFD48E363E7}" type="parTrans" cxnId="{07B2C78B-7922-4B65-8280-FC46109BBA5E}">
      <dgm:prSet/>
      <dgm:spPr/>
    </dgm:pt>
    <dgm:pt modelId="{3BF901F9-9C32-4EF3-8C97-35F8C4FD0C88}" type="sibTrans" cxnId="{07B2C78B-7922-4B65-8280-FC46109BBA5E}">
      <dgm:prSet/>
      <dgm:spPr/>
    </dgm:pt>
    <dgm:pt modelId="{E1B22896-8EDF-422E-BF33-B811D46FBA86}" type="pres">
      <dgm:prSet presAssocID="{E3E3A2B2-7DD5-41D6-9F2E-270D7A2BFFC4}" presName="Name0" presStyleCnt="0">
        <dgm:presLayoutVars>
          <dgm:dir/>
          <dgm:resizeHandles val="exact"/>
        </dgm:presLayoutVars>
      </dgm:prSet>
      <dgm:spPr/>
    </dgm:pt>
    <dgm:pt modelId="{E6E786C3-501F-4BA4-B1C2-D7BAB111EA88}" type="pres">
      <dgm:prSet presAssocID="{EEB769D4-31D2-4A40-B3F2-48D88DA92066}" presName="node" presStyleLbl="node1" presStyleIdx="0" presStyleCnt="3">
        <dgm:presLayoutVars>
          <dgm:bulletEnabled val="1"/>
        </dgm:presLayoutVars>
      </dgm:prSet>
      <dgm:spPr/>
      <dgm:t>
        <a:bodyPr/>
        <a:lstStyle/>
        <a:p>
          <a:endParaRPr lang="en-US"/>
        </a:p>
      </dgm:t>
    </dgm:pt>
    <dgm:pt modelId="{A53DF45A-F0E6-41E5-9E40-C684514464AC}" type="pres">
      <dgm:prSet presAssocID="{B4794EC1-602D-44B9-ABB6-2D6A94957D51}" presName="sibTrans" presStyleLbl="sibTrans2D1" presStyleIdx="0" presStyleCnt="2"/>
      <dgm:spPr/>
      <dgm:t>
        <a:bodyPr/>
        <a:lstStyle/>
        <a:p>
          <a:endParaRPr lang="en-US"/>
        </a:p>
      </dgm:t>
    </dgm:pt>
    <dgm:pt modelId="{79C5E56A-B286-455B-B2D6-6DE09B73BA06}" type="pres">
      <dgm:prSet presAssocID="{B4794EC1-602D-44B9-ABB6-2D6A94957D51}" presName="connectorText" presStyleLbl="sibTrans2D1" presStyleIdx="0" presStyleCnt="2"/>
      <dgm:spPr/>
      <dgm:t>
        <a:bodyPr/>
        <a:lstStyle/>
        <a:p>
          <a:endParaRPr lang="en-US"/>
        </a:p>
      </dgm:t>
    </dgm:pt>
    <dgm:pt modelId="{EE002954-7C32-4C57-9F48-14CA8732F750}" type="pres">
      <dgm:prSet presAssocID="{E55D20A2-9A55-494D-AE9F-7C33C941CB4D}" presName="node" presStyleLbl="node1" presStyleIdx="1" presStyleCnt="3">
        <dgm:presLayoutVars>
          <dgm:bulletEnabled val="1"/>
        </dgm:presLayoutVars>
      </dgm:prSet>
      <dgm:spPr/>
      <dgm:t>
        <a:bodyPr/>
        <a:lstStyle/>
        <a:p>
          <a:endParaRPr lang="en-US"/>
        </a:p>
      </dgm:t>
    </dgm:pt>
    <dgm:pt modelId="{5C69197A-A0D0-4694-B962-F2229E1BB060}" type="pres">
      <dgm:prSet presAssocID="{DE6A14F4-DF8E-4923-B46C-1F85DAFE4B10}" presName="sibTrans" presStyleLbl="sibTrans2D1" presStyleIdx="1" presStyleCnt="2"/>
      <dgm:spPr/>
      <dgm:t>
        <a:bodyPr/>
        <a:lstStyle/>
        <a:p>
          <a:endParaRPr lang="en-US"/>
        </a:p>
      </dgm:t>
    </dgm:pt>
    <dgm:pt modelId="{258C0D55-5A4C-42C6-A380-E984852394BC}" type="pres">
      <dgm:prSet presAssocID="{DE6A14F4-DF8E-4923-B46C-1F85DAFE4B10}" presName="connectorText" presStyleLbl="sibTrans2D1" presStyleIdx="1" presStyleCnt="2"/>
      <dgm:spPr/>
      <dgm:t>
        <a:bodyPr/>
        <a:lstStyle/>
        <a:p>
          <a:endParaRPr lang="en-US"/>
        </a:p>
      </dgm:t>
    </dgm:pt>
    <dgm:pt modelId="{78BE2B94-4562-4B53-B9BB-B206C46BB4C6}" type="pres">
      <dgm:prSet presAssocID="{D9E3571E-A9C7-48A9-A9C5-32A4DA768A17}" presName="node" presStyleLbl="node1" presStyleIdx="2" presStyleCnt="3">
        <dgm:presLayoutVars>
          <dgm:bulletEnabled val="1"/>
        </dgm:presLayoutVars>
      </dgm:prSet>
      <dgm:spPr/>
      <dgm:t>
        <a:bodyPr/>
        <a:lstStyle/>
        <a:p>
          <a:endParaRPr lang="en-US"/>
        </a:p>
      </dgm:t>
    </dgm:pt>
  </dgm:ptLst>
  <dgm:cxnLst>
    <dgm:cxn modelId="{07B2C78B-7922-4B65-8280-FC46109BBA5E}" srcId="{E3E3A2B2-7DD5-41D6-9F2E-270D7A2BFFC4}" destId="{D9E3571E-A9C7-48A9-A9C5-32A4DA768A17}" srcOrd="2" destOrd="0" parTransId="{61C0E69D-4F4E-4934-9E10-5EFD48E363E7}" sibTransId="{3BF901F9-9C32-4EF3-8C97-35F8C4FD0C88}"/>
    <dgm:cxn modelId="{A8101B90-5D28-455A-A3AF-DE675AE87977}" type="presOf" srcId="{B4794EC1-602D-44B9-ABB6-2D6A94957D51}" destId="{A53DF45A-F0E6-41E5-9E40-C684514464AC}" srcOrd="0" destOrd="0" presId="urn:microsoft.com/office/officeart/2005/8/layout/process1"/>
    <dgm:cxn modelId="{F792B027-2281-411E-9FED-BBDAEAF94DBA}" type="presOf" srcId="{DE6A14F4-DF8E-4923-B46C-1F85DAFE4B10}" destId="{258C0D55-5A4C-42C6-A380-E984852394BC}" srcOrd="1" destOrd="0" presId="urn:microsoft.com/office/officeart/2005/8/layout/process1"/>
    <dgm:cxn modelId="{42C45A44-41A3-455A-ABC9-C2162CCB9AD7}" srcId="{E3E3A2B2-7DD5-41D6-9F2E-270D7A2BFFC4}" destId="{EEB769D4-31D2-4A40-B3F2-48D88DA92066}" srcOrd="0" destOrd="0" parTransId="{8CB472CD-AE47-4814-A54D-D9B2BD4744B0}" sibTransId="{B4794EC1-602D-44B9-ABB6-2D6A94957D51}"/>
    <dgm:cxn modelId="{320EB4CE-9574-4D98-A0CD-B31423AD6F2F}" type="presOf" srcId="{E55D20A2-9A55-494D-AE9F-7C33C941CB4D}" destId="{EE002954-7C32-4C57-9F48-14CA8732F750}" srcOrd="0" destOrd="0" presId="urn:microsoft.com/office/officeart/2005/8/layout/process1"/>
    <dgm:cxn modelId="{3328C76C-B72C-435D-AF7F-E29E84666BC1}" type="presOf" srcId="{EEB769D4-31D2-4A40-B3F2-48D88DA92066}" destId="{E6E786C3-501F-4BA4-B1C2-D7BAB111EA88}" srcOrd="0" destOrd="0" presId="urn:microsoft.com/office/officeart/2005/8/layout/process1"/>
    <dgm:cxn modelId="{22D31D42-83C6-45E0-98EC-ABA44A5B9FB5}" type="presOf" srcId="{D9E3571E-A9C7-48A9-A9C5-32A4DA768A17}" destId="{78BE2B94-4562-4B53-B9BB-B206C46BB4C6}" srcOrd="0" destOrd="0" presId="urn:microsoft.com/office/officeart/2005/8/layout/process1"/>
    <dgm:cxn modelId="{9E0C5F3A-8BAE-4F19-BD5A-CE5A37769E3D}" type="presOf" srcId="{DE6A14F4-DF8E-4923-B46C-1F85DAFE4B10}" destId="{5C69197A-A0D0-4694-B962-F2229E1BB060}" srcOrd="0" destOrd="0" presId="urn:microsoft.com/office/officeart/2005/8/layout/process1"/>
    <dgm:cxn modelId="{DE8823AF-EBA2-4589-8628-51267A4E86A8}" type="presOf" srcId="{B4794EC1-602D-44B9-ABB6-2D6A94957D51}" destId="{79C5E56A-B286-455B-B2D6-6DE09B73BA06}" srcOrd="1" destOrd="0" presId="urn:microsoft.com/office/officeart/2005/8/layout/process1"/>
    <dgm:cxn modelId="{9A0301E3-4319-4FDE-AD4D-149F745E65D1}" type="presOf" srcId="{E3E3A2B2-7DD5-41D6-9F2E-270D7A2BFFC4}" destId="{E1B22896-8EDF-422E-BF33-B811D46FBA86}" srcOrd="0" destOrd="0" presId="urn:microsoft.com/office/officeart/2005/8/layout/process1"/>
    <dgm:cxn modelId="{BFDF4CDF-9100-4513-B02F-C74C57BF275B}" srcId="{E3E3A2B2-7DD5-41D6-9F2E-270D7A2BFFC4}" destId="{E55D20A2-9A55-494D-AE9F-7C33C941CB4D}" srcOrd="1" destOrd="0" parTransId="{4F5C1C70-8B12-4138-8ED6-D6FD1C0F39F2}" sibTransId="{DE6A14F4-DF8E-4923-B46C-1F85DAFE4B10}"/>
    <dgm:cxn modelId="{0AF2E071-D859-4584-8C45-E266E492AEFA}" type="presParOf" srcId="{E1B22896-8EDF-422E-BF33-B811D46FBA86}" destId="{E6E786C3-501F-4BA4-B1C2-D7BAB111EA88}" srcOrd="0" destOrd="0" presId="urn:microsoft.com/office/officeart/2005/8/layout/process1"/>
    <dgm:cxn modelId="{CD4A938A-B0F1-402A-9843-7E101E6BA975}" type="presParOf" srcId="{E1B22896-8EDF-422E-BF33-B811D46FBA86}" destId="{A53DF45A-F0E6-41E5-9E40-C684514464AC}" srcOrd="1" destOrd="0" presId="urn:microsoft.com/office/officeart/2005/8/layout/process1"/>
    <dgm:cxn modelId="{E82D8043-4268-4999-BC7F-314A87A39F23}" type="presParOf" srcId="{A53DF45A-F0E6-41E5-9E40-C684514464AC}" destId="{79C5E56A-B286-455B-B2D6-6DE09B73BA06}" srcOrd="0" destOrd="0" presId="urn:microsoft.com/office/officeart/2005/8/layout/process1"/>
    <dgm:cxn modelId="{EA4CBCD4-8C0F-4BB0-AF77-832241F6286D}" type="presParOf" srcId="{E1B22896-8EDF-422E-BF33-B811D46FBA86}" destId="{EE002954-7C32-4C57-9F48-14CA8732F750}" srcOrd="2" destOrd="0" presId="urn:microsoft.com/office/officeart/2005/8/layout/process1"/>
    <dgm:cxn modelId="{E59D044F-52CE-4430-BF50-B5FBE03935D0}" type="presParOf" srcId="{E1B22896-8EDF-422E-BF33-B811D46FBA86}" destId="{5C69197A-A0D0-4694-B962-F2229E1BB060}" srcOrd="3" destOrd="0" presId="urn:microsoft.com/office/officeart/2005/8/layout/process1"/>
    <dgm:cxn modelId="{B0E3F76F-D2B9-4167-B25C-97B5E705E964}" type="presParOf" srcId="{5C69197A-A0D0-4694-B962-F2229E1BB060}" destId="{258C0D55-5A4C-42C6-A380-E984852394BC}" srcOrd="0" destOrd="0" presId="urn:microsoft.com/office/officeart/2005/8/layout/process1"/>
    <dgm:cxn modelId="{E6A82954-8A23-4ACC-817B-F456320D04B0}" type="presParOf" srcId="{E1B22896-8EDF-422E-BF33-B811D46FBA86}" destId="{78BE2B94-4562-4B53-B9BB-B206C46BB4C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2D953C-3941-433B-8160-0A54E9DD26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2BB79E9-4882-422D-A13A-DD7B6CDBE5B8}">
      <dgm:prSet phldrT="[Text]"/>
      <dgm:spPr/>
      <dgm:t>
        <a:bodyPr/>
        <a:lstStyle/>
        <a:p>
          <a:r>
            <a:rPr lang="en-US" dirty="0" smtClean="0"/>
            <a:t>Consumption (C)</a:t>
          </a:r>
          <a:endParaRPr lang="en-US" dirty="0"/>
        </a:p>
      </dgm:t>
    </dgm:pt>
    <dgm:pt modelId="{93A17E37-1BF4-4E59-A53B-39030FA0AE87}" type="parTrans" cxnId="{23721646-DE91-42BF-B99C-E5943B685582}">
      <dgm:prSet/>
      <dgm:spPr/>
      <dgm:t>
        <a:bodyPr/>
        <a:lstStyle/>
        <a:p>
          <a:endParaRPr lang="en-US"/>
        </a:p>
      </dgm:t>
    </dgm:pt>
    <dgm:pt modelId="{2CC02150-97C6-4DC4-8319-496BACBA77D0}" type="sibTrans" cxnId="{23721646-DE91-42BF-B99C-E5943B685582}">
      <dgm:prSet/>
      <dgm:spPr/>
      <dgm:t>
        <a:bodyPr/>
        <a:lstStyle/>
        <a:p>
          <a:endParaRPr lang="en-US"/>
        </a:p>
      </dgm:t>
    </dgm:pt>
    <dgm:pt modelId="{9C73AC5F-E8FA-46E8-A35A-697F7BF0B1A9}">
      <dgm:prSet phldrT="[Text]"/>
      <dgm:spPr/>
      <dgm:t>
        <a:bodyPr/>
        <a:lstStyle/>
        <a:p>
          <a:r>
            <a:rPr lang="en-US" dirty="0" smtClean="0"/>
            <a:t>Government purchases (G)</a:t>
          </a:r>
          <a:endParaRPr lang="en-US" dirty="0"/>
        </a:p>
      </dgm:t>
    </dgm:pt>
    <dgm:pt modelId="{F57769FB-BA1F-4607-AE04-5D15F41E947D}" type="parTrans" cxnId="{DDE88263-5104-4567-AC4C-D2855A42FC9C}">
      <dgm:prSet/>
      <dgm:spPr/>
      <dgm:t>
        <a:bodyPr/>
        <a:lstStyle/>
        <a:p>
          <a:endParaRPr lang="en-US"/>
        </a:p>
      </dgm:t>
    </dgm:pt>
    <dgm:pt modelId="{48466A97-7D7C-4815-849C-F10D47CF08EC}" type="sibTrans" cxnId="{DDE88263-5104-4567-AC4C-D2855A42FC9C}">
      <dgm:prSet/>
      <dgm:spPr/>
      <dgm:t>
        <a:bodyPr/>
        <a:lstStyle/>
        <a:p>
          <a:endParaRPr lang="en-US"/>
        </a:p>
      </dgm:t>
    </dgm:pt>
    <dgm:pt modelId="{B245137C-FDA5-45BF-90E8-A48BCAE0C13A}">
      <dgm:prSet/>
      <dgm:spPr/>
      <dgm:t>
        <a:bodyPr/>
        <a:lstStyle/>
        <a:p>
          <a:r>
            <a:rPr lang="en-US" dirty="0" smtClean="0"/>
            <a:t>Consumer durables</a:t>
          </a:r>
          <a:endParaRPr lang="en-US" dirty="0"/>
        </a:p>
      </dgm:t>
    </dgm:pt>
    <dgm:pt modelId="{65D272D4-BB6A-4434-823E-1E0C677E1DC6}" type="parTrans" cxnId="{C36F13DA-6A7F-4223-B797-629E4C801D54}">
      <dgm:prSet/>
      <dgm:spPr/>
      <dgm:t>
        <a:bodyPr/>
        <a:lstStyle/>
        <a:p>
          <a:endParaRPr lang="en-US"/>
        </a:p>
      </dgm:t>
    </dgm:pt>
    <dgm:pt modelId="{22886CF0-2FF5-4203-8F28-6AF006BCBB16}" type="sibTrans" cxnId="{C36F13DA-6A7F-4223-B797-629E4C801D54}">
      <dgm:prSet/>
      <dgm:spPr/>
      <dgm:t>
        <a:bodyPr/>
        <a:lstStyle/>
        <a:p>
          <a:endParaRPr lang="en-US"/>
        </a:p>
      </dgm:t>
    </dgm:pt>
    <dgm:pt modelId="{FDF2D129-6B5D-4684-9A77-6FCB04E6BFB9}">
      <dgm:prSet/>
      <dgm:spPr/>
      <dgm:t>
        <a:bodyPr/>
        <a:lstStyle/>
        <a:p>
          <a:r>
            <a:rPr lang="en-US" dirty="0" smtClean="0"/>
            <a:t>Consumer nondurables</a:t>
          </a:r>
          <a:endParaRPr lang="en-US" dirty="0"/>
        </a:p>
      </dgm:t>
    </dgm:pt>
    <dgm:pt modelId="{9A433B82-AAD0-4C62-A215-243EA4CCBA8E}" type="parTrans" cxnId="{B885F687-08CB-4E47-AFA6-E2B0B5EB19B0}">
      <dgm:prSet/>
      <dgm:spPr/>
      <dgm:t>
        <a:bodyPr/>
        <a:lstStyle/>
        <a:p>
          <a:endParaRPr lang="en-US"/>
        </a:p>
      </dgm:t>
    </dgm:pt>
    <dgm:pt modelId="{661595A5-6AE2-4653-AD87-8B97BFD6DDC8}" type="sibTrans" cxnId="{B885F687-08CB-4E47-AFA6-E2B0B5EB19B0}">
      <dgm:prSet/>
      <dgm:spPr/>
      <dgm:t>
        <a:bodyPr/>
        <a:lstStyle/>
        <a:p>
          <a:endParaRPr lang="en-US"/>
        </a:p>
      </dgm:t>
    </dgm:pt>
    <dgm:pt modelId="{51F7811F-7546-439E-9FDD-3AE4C14CFC20}">
      <dgm:prSet/>
      <dgm:spPr/>
      <dgm:t>
        <a:bodyPr/>
        <a:lstStyle/>
        <a:p>
          <a:r>
            <a:rPr lang="en-US" smtClean="0"/>
            <a:t>Services</a:t>
          </a:r>
          <a:endParaRPr lang="en-US" dirty="0"/>
        </a:p>
      </dgm:t>
    </dgm:pt>
    <dgm:pt modelId="{14FAA53B-8EEA-49B4-892C-A78E3D9C28D0}" type="parTrans" cxnId="{42F64FD9-806A-44A3-9122-DE85FB5AC836}">
      <dgm:prSet/>
      <dgm:spPr/>
      <dgm:t>
        <a:bodyPr/>
        <a:lstStyle/>
        <a:p>
          <a:endParaRPr lang="en-US"/>
        </a:p>
      </dgm:t>
    </dgm:pt>
    <dgm:pt modelId="{63AAB4E0-6471-45B7-A0E2-C44B131772DC}" type="sibTrans" cxnId="{42F64FD9-806A-44A3-9122-DE85FB5AC836}">
      <dgm:prSet/>
      <dgm:spPr/>
      <dgm:t>
        <a:bodyPr/>
        <a:lstStyle/>
        <a:p>
          <a:endParaRPr lang="en-US"/>
        </a:p>
      </dgm:t>
    </dgm:pt>
    <dgm:pt modelId="{4483C0B5-3320-469C-9F0A-E1D146C2CB41}">
      <dgm:prSet/>
      <dgm:spPr/>
      <dgm:t>
        <a:bodyPr/>
        <a:lstStyle/>
        <a:p>
          <a:r>
            <a:rPr lang="en-US" smtClean="0"/>
            <a:t>Investment (I)</a:t>
          </a:r>
          <a:endParaRPr lang="en-US" dirty="0"/>
        </a:p>
      </dgm:t>
    </dgm:pt>
    <dgm:pt modelId="{471F0C7C-4596-4160-8F16-B9D00E513B4E}" type="parTrans" cxnId="{62922BD7-4556-4FF8-A43E-56506B30B53A}">
      <dgm:prSet/>
      <dgm:spPr/>
      <dgm:t>
        <a:bodyPr/>
        <a:lstStyle/>
        <a:p>
          <a:endParaRPr lang="en-US"/>
        </a:p>
      </dgm:t>
    </dgm:pt>
    <dgm:pt modelId="{4EBB3BC4-86BA-48DD-A979-70EC85D16BA0}" type="sibTrans" cxnId="{62922BD7-4556-4FF8-A43E-56506B30B53A}">
      <dgm:prSet/>
      <dgm:spPr/>
      <dgm:t>
        <a:bodyPr/>
        <a:lstStyle/>
        <a:p>
          <a:endParaRPr lang="en-US"/>
        </a:p>
      </dgm:t>
    </dgm:pt>
    <dgm:pt modelId="{27689C82-B0A6-401E-AE80-74593386741B}">
      <dgm:prSet/>
      <dgm:spPr/>
      <dgm:t>
        <a:bodyPr/>
        <a:lstStyle/>
        <a:p>
          <a:r>
            <a:rPr lang="en-US" dirty="0" smtClean="0"/>
            <a:t>Business investment</a:t>
          </a:r>
          <a:endParaRPr lang="en-US" dirty="0"/>
        </a:p>
      </dgm:t>
    </dgm:pt>
    <dgm:pt modelId="{231E41EC-F0B6-4A81-A844-77390ADFBCEA}" type="parTrans" cxnId="{ADF7E6F3-DCF7-432D-8C26-CF465076C5FE}">
      <dgm:prSet/>
      <dgm:spPr/>
      <dgm:t>
        <a:bodyPr/>
        <a:lstStyle/>
        <a:p>
          <a:endParaRPr lang="en-US"/>
        </a:p>
      </dgm:t>
    </dgm:pt>
    <dgm:pt modelId="{5E9F1E01-0471-401A-9811-82158D79C9A4}" type="sibTrans" cxnId="{ADF7E6F3-DCF7-432D-8C26-CF465076C5FE}">
      <dgm:prSet/>
      <dgm:spPr/>
      <dgm:t>
        <a:bodyPr/>
        <a:lstStyle/>
        <a:p>
          <a:endParaRPr lang="en-US"/>
        </a:p>
      </dgm:t>
    </dgm:pt>
    <dgm:pt modelId="{9AC0F348-31A1-4864-9BBD-530D1E34F063}">
      <dgm:prSet/>
      <dgm:spPr/>
      <dgm:t>
        <a:bodyPr/>
        <a:lstStyle/>
        <a:p>
          <a:r>
            <a:rPr lang="en-US" dirty="0" smtClean="0"/>
            <a:t>Residential investment</a:t>
          </a:r>
          <a:endParaRPr lang="en-US" dirty="0"/>
        </a:p>
      </dgm:t>
    </dgm:pt>
    <dgm:pt modelId="{69461750-74E5-48F1-A496-600778806DA0}" type="parTrans" cxnId="{7CD27F00-067E-4648-AEB4-33751AFEC378}">
      <dgm:prSet/>
      <dgm:spPr/>
      <dgm:t>
        <a:bodyPr/>
        <a:lstStyle/>
        <a:p>
          <a:endParaRPr lang="en-US"/>
        </a:p>
      </dgm:t>
    </dgm:pt>
    <dgm:pt modelId="{A4F0834A-0066-46AE-822F-78AF9438259F}" type="sibTrans" cxnId="{7CD27F00-067E-4648-AEB4-33751AFEC378}">
      <dgm:prSet/>
      <dgm:spPr/>
      <dgm:t>
        <a:bodyPr/>
        <a:lstStyle/>
        <a:p>
          <a:endParaRPr lang="en-US"/>
        </a:p>
      </dgm:t>
    </dgm:pt>
    <dgm:pt modelId="{89D84CA9-EE4F-49C4-98C6-A0829F6AB1DE}">
      <dgm:prSet/>
      <dgm:spPr/>
      <dgm:t>
        <a:bodyPr/>
        <a:lstStyle/>
        <a:p>
          <a:r>
            <a:rPr lang="en-US" smtClean="0"/>
            <a:t>Inventory investment</a:t>
          </a:r>
          <a:endParaRPr lang="en-US" dirty="0"/>
        </a:p>
      </dgm:t>
    </dgm:pt>
    <dgm:pt modelId="{4785A3CF-4AF5-45B0-8EB1-9EA048609FDE}" type="parTrans" cxnId="{49DF9470-3C63-4104-B305-C4A6B8FDC749}">
      <dgm:prSet/>
      <dgm:spPr/>
      <dgm:t>
        <a:bodyPr/>
        <a:lstStyle/>
        <a:p>
          <a:endParaRPr lang="en-US"/>
        </a:p>
      </dgm:t>
    </dgm:pt>
    <dgm:pt modelId="{651E7894-F11C-42CE-8480-181872AA95E6}" type="sibTrans" cxnId="{49DF9470-3C63-4104-B305-C4A6B8FDC749}">
      <dgm:prSet/>
      <dgm:spPr/>
      <dgm:t>
        <a:bodyPr/>
        <a:lstStyle/>
        <a:p>
          <a:endParaRPr lang="en-US"/>
        </a:p>
      </dgm:t>
    </dgm:pt>
    <dgm:pt modelId="{46DA00E8-DAE9-4F75-A7C9-637A1DE6CE53}">
      <dgm:prSet/>
      <dgm:spPr/>
      <dgm:t>
        <a:bodyPr/>
        <a:lstStyle/>
        <a:p>
          <a:r>
            <a:rPr lang="en-US" smtClean="0"/>
            <a:t>Federal</a:t>
          </a:r>
          <a:endParaRPr lang="en-US" dirty="0"/>
        </a:p>
      </dgm:t>
    </dgm:pt>
    <dgm:pt modelId="{2E0CFD7D-EE16-4C2B-A571-AC754040A0A4}" type="parTrans" cxnId="{897F7FF4-F8C1-4BCE-B5D9-D9CB98C7F461}">
      <dgm:prSet/>
      <dgm:spPr/>
      <dgm:t>
        <a:bodyPr/>
        <a:lstStyle/>
        <a:p>
          <a:endParaRPr lang="en-US"/>
        </a:p>
      </dgm:t>
    </dgm:pt>
    <dgm:pt modelId="{16B284E8-21EB-43BC-BBC9-A3E2AF0CF768}" type="sibTrans" cxnId="{897F7FF4-F8C1-4BCE-B5D9-D9CB98C7F461}">
      <dgm:prSet/>
      <dgm:spPr/>
      <dgm:t>
        <a:bodyPr/>
        <a:lstStyle/>
        <a:p>
          <a:endParaRPr lang="en-US"/>
        </a:p>
      </dgm:t>
    </dgm:pt>
    <dgm:pt modelId="{EF6446B9-381B-4551-9790-A93E1B0EED22}">
      <dgm:prSet/>
      <dgm:spPr/>
      <dgm:t>
        <a:bodyPr/>
        <a:lstStyle/>
        <a:p>
          <a:r>
            <a:rPr lang="en-US" smtClean="0"/>
            <a:t>State</a:t>
          </a:r>
          <a:endParaRPr lang="en-US" dirty="0"/>
        </a:p>
      </dgm:t>
    </dgm:pt>
    <dgm:pt modelId="{99E71B42-3D46-4636-9A98-5440E2AB6607}" type="parTrans" cxnId="{355620FF-FD61-4C45-9F26-CBC786353021}">
      <dgm:prSet/>
      <dgm:spPr/>
      <dgm:t>
        <a:bodyPr/>
        <a:lstStyle/>
        <a:p>
          <a:endParaRPr lang="en-US"/>
        </a:p>
      </dgm:t>
    </dgm:pt>
    <dgm:pt modelId="{FC47C290-85FD-4189-9EF5-D556BF4EDBE7}" type="sibTrans" cxnId="{355620FF-FD61-4C45-9F26-CBC786353021}">
      <dgm:prSet/>
      <dgm:spPr/>
      <dgm:t>
        <a:bodyPr/>
        <a:lstStyle/>
        <a:p>
          <a:endParaRPr lang="en-US"/>
        </a:p>
      </dgm:t>
    </dgm:pt>
    <dgm:pt modelId="{4C424C69-74E9-4720-B09C-B841FE8F49DF}">
      <dgm:prSet/>
      <dgm:spPr/>
      <dgm:t>
        <a:bodyPr/>
        <a:lstStyle/>
        <a:p>
          <a:r>
            <a:rPr lang="en-US" smtClean="0"/>
            <a:t>Local</a:t>
          </a:r>
          <a:endParaRPr lang="en-US" dirty="0"/>
        </a:p>
      </dgm:t>
    </dgm:pt>
    <dgm:pt modelId="{D1216FEC-45CC-4D0C-AE20-9BC8534A7592}" type="parTrans" cxnId="{5D029828-DF9E-47D3-9664-01E593ECA42B}">
      <dgm:prSet/>
      <dgm:spPr/>
      <dgm:t>
        <a:bodyPr/>
        <a:lstStyle/>
        <a:p>
          <a:endParaRPr lang="en-US"/>
        </a:p>
      </dgm:t>
    </dgm:pt>
    <dgm:pt modelId="{953FCCE7-F51F-40A2-B6B3-1463E3C96AA2}" type="sibTrans" cxnId="{5D029828-DF9E-47D3-9664-01E593ECA42B}">
      <dgm:prSet/>
      <dgm:spPr/>
      <dgm:t>
        <a:bodyPr/>
        <a:lstStyle/>
        <a:p>
          <a:endParaRPr lang="en-US"/>
        </a:p>
      </dgm:t>
    </dgm:pt>
    <dgm:pt modelId="{C48290F5-1F97-45F7-BB28-34F8423AF8AB}">
      <dgm:prSet/>
      <dgm:spPr/>
      <dgm:t>
        <a:bodyPr/>
        <a:lstStyle/>
        <a:p>
          <a:r>
            <a:rPr lang="en-US" i="1" dirty="0" smtClean="0"/>
            <a:t>NOT transfer payments</a:t>
          </a:r>
          <a:endParaRPr lang="en-US" i="1" dirty="0"/>
        </a:p>
      </dgm:t>
    </dgm:pt>
    <dgm:pt modelId="{EC38AEF7-DAFC-4C67-9E41-6939BC610E6C}" type="parTrans" cxnId="{DACE9336-E5FE-47F1-90B4-A18D19E45D0D}">
      <dgm:prSet/>
      <dgm:spPr/>
      <dgm:t>
        <a:bodyPr/>
        <a:lstStyle/>
        <a:p>
          <a:endParaRPr lang="en-US"/>
        </a:p>
      </dgm:t>
    </dgm:pt>
    <dgm:pt modelId="{F2EDD750-0B6C-4444-ACEB-8B5875D4C325}" type="sibTrans" cxnId="{DACE9336-E5FE-47F1-90B4-A18D19E45D0D}">
      <dgm:prSet/>
      <dgm:spPr/>
      <dgm:t>
        <a:bodyPr/>
        <a:lstStyle/>
        <a:p>
          <a:endParaRPr lang="en-US"/>
        </a:p>
      </dgm:t>
    </dgm:pt>
    <dgm:pt modelId="{4779416C-C15A-4FFE-AF3B-5EB2B393BCD5}">
      <dgm:prSet/>
      <dgm:spPr/>
      <dgm:t>
        <a:bodyPr/>
        <a:lstStyle/>
        <a:p>
          <a:r>
            <a:rPr lang="en-US" dirty="0" smtClean="0"/>
            <a:t>Net exports (</a:t>
          </a:r>
          <a:r>
            <a:rPr lang="en-US" dirty="0" err="1" smtClean="0"/>
            <a:t>Xn</a:t>
          </a:r>
          <a:r>
            <a:rPr lang="en-US" dirty="0" smtClean="0"/>
            <a:t>)</a:t>
          </a:r>
          <a:endParaRPr lang="en-US" dirty="0"/>
        </a:p>
      </dgm:t>
    </dgm:pt>
    <dgm:pt modelId="{345A612A-8A03-4053-99C2-64EC84EB89C7}" type="parTrans" cxnId="{2526E768-750D-40BE-AE9F-DA9701F6A810}">
      <dgm:prSet/>
      <dgm:spPr/>
      <dgm:t>
        <a:bodyPr/>
        <a:lstStyle/>
        <a:p>
          <a:endParaRPr lang="en-US"/>
        </a:p>
      </dgm:t>
    </dgm:pt>
    <dgm:pt modelId="{4DB5443C-CFC3-4A4B-874D-51B53AEC4A9E}" type="sibTrans" cxnId="{2526E768-750D-40BE-AE9F-DA9701F6A810}">
      <dgm:prSet/>
      <dgm:spPr/>
      <dgm:t>
        <a:bodyPr/>
        <a:lstStyle/>
        <a:p>
          <a:endParaRPr lang="en-US"/>
        </a:p>
      </dgm:t>
    </dgm:pt>
    <dgm:pt modelId="{3967ED69-2994-4EDB-9A21-32126BFE0100}">
      <dgm:prSet/>
      <dgm:spPr/>
      <dgm:t>
        <a:bodyPr/>
        <a:lstStyle/>
        <a:p>
          <a:r>
            <a:rPr lang="en-US" dirty="0" smtClean="0"/>
            <a:t>Exports</a:t>
          </a:r>
          <a:endParaRPr lang="en-US" dirty="0"/>
        </a:p>
      </dgm:t>
    </dgm:pt>
    <dgm:pt modelId="{84C6395D-A21A-4BE3-8CB9-432E136B379F}" type="parTrans" cxnId="{EB82965A-3E50-4871-BEFB-9399DE5B48E0}">
      <dgm:prSet/>
      <dgm:spPr/>
      <dgm:t>
        <a:bodyPr/>
        <a:lstStyle/>
        <a:p>
          <a:endParaRPr lang="en-US"/>
        </a:p>
      </dgm:t>
    </dgm:pt>
    <dgm:pt modelId="{52B6EE8A-2544-45F2-85C6-D16FB55ADEB9}" type="sibTrans" cxnId="{EB82965A-3E50-4871-BEFB-9399DE5B48E0}">
      <dgm:prSet/>
      <dgm:spPr/>
      <dgm:t>
        <a:bodyPr/>
        <a:lstStyle/>
        <a:p>
          <a:endParaRPr lang="en-US"/>
        </a:p>
      </dgm:t>
    </dgm:pt>
    <dgm:pt modelId="{34E36075-8F86-4F11-9A66-14836B5B1D4F}">
      <dgm:prSet/>
      <dgm:spPr/>
      <dgm:t>
        <a:bodyPr/>
        <a:lstStyle/>
        <a:p>
          <a:r>
            <a:rPr lang="en-US" i="1" dirty="0" smtClean="0"/>
            <a:t>MINUS</a:t>
          </a:r>
          <a:r>
            <a:rPr lang="en-US" dirty="0" smtClean="0"/>
            <a:t> Imports</a:t>
          </a:r>
          <a:endParaRPr lang="en-US" dirty="0"/>
        </a:p>
      </dgm:t>
    </dgm:pt>
    <dgm:pt modelId="{A970934D-DCAE-4700-9FF7-CA8D95CA0C75}" type="parTrans" cxnId="{44F18D1E-DEE6-47D0-8DB5-AB6CE2AD0418}">
      <dgm:prSet/>
      <dgm:spPr/>
      <dgm:t>
        <a:bodyPr/>
        <a:lstStyle/>
        <a:p>
          <a:endParaRPr lang="en-US"/>
        </a:p>
      </dgm:t>
    </dgm:pt>
    <dgm:pt modelId="{AED5CDCF-7121-49C3-A686-6D0C8E9D6C93}" type="sibTrans" cxnId="{44F18D1E-DEE6-47D0-8DB5-AB6CE2AD0418}">
      <dgm:prSet/>
      <dgm:spPr/>
      <dgm:t>
        <a:bodyPr/>
        <a:lstStyle/>
        <a:p>
          <a:endParaRPr lang="en-US"/>
        </a:p>
      </dgm:t>
    </dgm:pt>
    <dgm:pt modelId="{D2635457-9D73-4E9F-811D-EDD77314010F}" type="pres">
      <dgm:prSet presAssocID="{722D953C-3941-433B-8160-0A54E9DD26A0}" presName="Name0" presStyleCnt="0">
        <dgm:presLayoutVars>
          <dgm:dir/>
          <dgm:animLvl val="lvl"/>
          <dgm:resizeHandles val="exact"/>
        </dgm:presLayoutVars>
      </dgm:prSet>
      <dgm:spPr/>
      <dgm:t>
        <a:bodyPr/>
        <a:lstStyle/>
        <a:p>
          <a:endParaRPr lang="en-US"/>
        </a:p>
      </dgm:t>
    </dgm:pt>
    <dgm:pt modelId="{56E44B15-02EF-4C5A-A887-427C8739B157}" type="pres">
      <dgm:prSet presAssocID="{C2BB79E9-4882-422D-A13A-DD7B6CDBE5B8}" presName="composite" presStyleCnt="0"/>
      <dgm:spPr/>
    </dgm:pt>
    <dgm:pt modelId="{6254735B-A249-4FFB-B743-0ACD3BEC51D3}" type="pres">
      <dgm:prSet presAssocID="{C2BB79E9-4882-422D-A13A-DD7B6CDBE5B8}" presName="parTx" presStyleLbl="alignNode1" presStyleIdx="0" presStyleCnt="4">
        <dgm:presLayoutVars>
          <dgm:chMax val="0"/>
          <dgm:chPref val="0"/>
          <dgm:bulletEnabled val="1"/>
        </dgm:presLayoutVars>
      </dgm:prSet>
      <dgm:spPr/>
      <dgm:t>
        <a:bodyPr/>
        <a:lstStyle/>
        <a:p>
          <a:endParaRPr lang="en-US"/>
        </a:p>
      </dgm:t>
    </dgm:pt>
    <dgm:pt modelId="{CAAA4F54-D7E4-4B9D-8796-EAEDE1057B86}" type="pres">
      <dgm:prSet presAssocID="{C2BB79E9-4882-422D-A13A-DD7B6CDBE5B8}" presName="desTx" presStyleLbl="alignAccFollowNode1" presStyleIdx="0" presStyleCnt="4">
        <dgm:presLayoutVars>
          <dgm:bulletEnabled val="1"/>
        </dgm:presLayoutVars>
      </dgm:prSet>
      <dgm:spPr/>
      <dgm:t>
        <a:bodyPr/>
        <a:lstStyle/>
        <a:p>
          <a:endParaRPr lang="en-US"/>
        </a:p>
      </dgm:t>
    </dgm:pt>
    <dgm:pt modelId="{FDA72411-7841-43F8-B776-45D5A6283AEA}" type="pres">
      <dgm:prSet presAssocID="{2CC02150-97C6-4DC4-8319-496BACBA77D0}" presName="space" presStyleCnt="0"/>
      <dgm:spPr/>
    </dgm:pt>
    <dgm:pt modelId="{6A2AAE2D-7382-408F-A5F4-C0C45BC45177}" type="pres">
      <dgm:prSet presAssocID="{4483C0B5-3320-469C-9F0A-E1D146C2CB41}" presName="composite" presStyleCnt="0"/>
      <dgm:spPr/>
    </dgm:pt>
    <dgm:pt modelId="{0BE2B86A-31F4-4396-A26F-7D7864EDA484}" type="pres">
      <dgm:prSet presAssocID="{4483C0B5-3320-469C-9F0A-E1D146C2CB41}" presName="parTx" presStyleLbl="alignNode1" presStyleIdx="1" presStyleCnt="4">
        <dgm:presLayoutVars>
          <dgm:chMax val="0"/>
          <dgm:chPref val="0"/>
          <dgm:bulletEnabled val="1"/>
        </dgm:presLayoutVars>
      </dgm:prSet>
      <dgm:spPr/>
      <dgm:t>
        <a:bodyPr/>
        <a:lstStyle/>
        <a:p>
          <a:endParaRPr lang="en-US"/>
        </a:p>
      </dgm:t>
    </dgm:pt>
    <dgm:pt modelId="{38CBFE9F-5A3C-47C3-8683-4A4CD6C9D262}" type="pres">
      <dgm:prSet presAssocID="{4483C0B5-3320-469C-9F0A-E1D146C2CB41}" presName="desTx" presStyleLbl="alignAccFollowNode1" presStyleIdx="1" presStyleCnt="4">
        <dgm:presLayoutVars>
          <dgm:bulletEnabled val="1"/>
        </dgm:presLayoutVars>
      </dgm:prSet>
      <dgm:spPr/>
      <dgm:t>
        <a:bodyPr/>
        <a:lstStyle/>
        <a:p>
          <a:endParaRPr lang="en-US"/>
        </a:p>
      </dgm:t>
    </dgm:pt>
    <dgm:pt modelId="{D12F6C42-124C-4900-B6A9-9C056C368BE0}" type="pres">
      <dgm:prSet presAssocID="{4EBB3BC4-86BA-48DD-A979-70EC85D16BA0}" presName="space" presStyleCnt="0"/>
      <dgm:spPr/>
    </dgm:pt>
    <dgm:pt modelId="{6071B902-C9B0-48E0-837B-6A4026E536B8}" type="pres">
      <dgm:prSet presAssocID="{9C73AC5F-E8FA-46E8-A35A-697F7BF0B1A9}" presName="composite" presStyleCnt="0"/>
      <dgm:spPr/>
    </dgm:pt>
    <dgm:pt modelId="{337D5D70-1AE5-404A-994A-B07B3C899CEC}" type="pres">
      <dgm:prSet presAssocID="{9C73AC5F-E8FA-46E8-A35A-697F7BF0B1A9}" presName="parTx" presStyleLbl="alignNode1" presStyleIdx="2" presStyleCnt="4">
        <dgm:presLayoutVars>
          <dgm:chMax val="0"/>
          <dgm:chPref val="0"/>
          <dgm:bulletEnabled val="1"/>
        </dgm:presLayoutVars>
      </dgm:prSet>
      <dgm:spPr/>
      <dgm:t>
        <a:bodyPr/>
        <a:lstStyle/>
        <a:p>
          <a:endParaRPr lang="en-US"/>
        </a:p>
      </dgm:t>
    </dgm:pt>
    <dgm:pt modelId="{03370236-C796-4623-93EE-45DBC5608F97}" type="pres">
      <dgm:prSet presAssocID="{9C73AC5F-E8FA-46E8-A35A-697F7BF0B1A9}" presName="desTx" presStyleLbl="alignAccFollowNode1" presStyleIdx="2" presStyleCnt="4">
        <dgm:presLayoutVars>
          <dgm:bulletEnabled val="1"/>
        </dgm:presLayoutVars>
      </dgm:prSet>
      <dgm:spPr/>
      <dgm:t>
        <a:bodyPr/>
        <a:lstStyle/>
        <a:p>
          <a:endParaRPr lang="en-US"/>
        </a:p>
      </dgm:t>
    </dgm:pt>
    <dgm:pt modelId="{FA8BA75C-2C4B-4E3A-B394-57491B266051}" type="pres">
      <dgm:prSet presAssocID="{48466A97-7D7C-4815-849C-F10D47CF08EC}" presName="space" presStyleCnt="0"/>
      <dgm:spPr/>
    </dgm:pt>
    <dgm:pt modelId="{DE55F39C-0F19-41EE-B8E3-4A9BCD6CBFDB}" type="pres">
      <dgm:prSet presAssocID="{4779416C-C15A-4FFE-AF3B-5EB2B393BCD5}" presName="composite" presStyleCnt="0"/>
      <dgm:spPr/>
    </dgm:pt>
    <dgm:pt modelId="{F54A7F16-D95B-4313-887F-B0D05A0FC8F5}" type="pres">
      <dgm:prSet presAssocID="{4779416C-C15A-4FFE-AF3B-5EB2B393BCD5}" presName="parTx" presStyleLbl="alignNode1" presStyleIdx="3" presStyleCnt="4">
        <dgm:presLayoutVars>
          <dgm:chMax val="0"/>
          <dgm:chPref val="0"/>
          <dgm:bulletEnabled val="1"/>
        </dgm:presLayoutVars>
      </dgm:prSet>
      <dgm:spPr/>
      <dgm:t>
        <a:bodyPr/>
        <a:lstStyle/>
        <a:p>
          <a:endParaRPr lang="en-US"/>
        </a:p>
      </dgm:t>
    </dgm:pt>
    <dgm:pt modelId="{2D0E188D-DE8E-4B44-9107-2A4D62FEDCC5}" type="pres">
      <dgm:prSet presAssocID="{4779416C-C15A-4FFE-AF3B-5EB2B393BCD5}" presName="desTx" presStyleLbl="alignAccFollowNode1" presStyleIdx="3" presStyleCnt="4">
        <dgm:presLayoutVars>
          <dgm:bulletEnabled val="1"/>
        </dgm:presLayoutVars>
      </dgm:prSet>
      <dgm:spPr/>
      <dgm:t>
        <a:bodyPr/>
        <a:lstStyle/>
        <a:p>
          <a:endParaRPr lang="en-US"/>
        </a:p>
      </dgm:t>
    </dgm:pt>
  </dgm:ptLst>
  <dgm:cxnLst>
    <dgm:cxn modelId="{9EBD8563-1271-4633-9DF1-7AA90EC92127}" type="presOf" srcId="{27689C82-B0A6-401E-AE80-74593386741B}" destId="{38CBFE9F-5A3C-47C3-8683-4A4CD6C9D262}" srcOrd="0" destOrd="0" presId="urn:microsoft.com/office/officeart/2005/8/layout/hList1"/>
    <dgm:cxn modelId="{00ABE35D-B25E-4496-9C13-F6BFE5693B06}" type="presOf" srcId="{51F7811F-7546-439E-9FDD-3AE4C14CFC20}" destId="{CAAA4F54-D7E4-4B9D-8796-EAEDE1057B86}" srcOrd="0" destOrd="2" presId="urn:microsoft.com/office/officeart/2005/8/layout/hList1"/>
    <dgm:cxn modelId="{7CD27F00-067E-4648-AEB4-33751AFEC378}" srcId="{4483C0B5-3320-469C-9F0A-E1D146C2CB41}" destId="{9AC0F348-31A1-4864-9BBD-530D1E34F063}" srcOrd="1" destOrd="0" parTransId="{69461750-74E5-48F1-A496-600778806DA0}" sibTransId="{A4F0834A-0066-46AE-822F-78AF9438259F}"/>
    <dgm:cxn modelId="{2526E768-750D-40BE-AE9F-DA9701F6A810}" srcId="{722D953C-3941-433B-8160-0A54E9DD26A0}" destId="{4779416C-C15A-4FFE-AF3B-5EB2B393BCD5}" srcOrd="3" destOrd="0" parTransId="{345A612A-8A03-4053-99C2-64EC84EB89C7}" sibTransId="{4DB5443C-CFC3-4A4B-874D-51B53AEC4A9E}"/>
    <dgm:cxn modelId="{C4BBC804-94F9-419C-B5E6-8B77C109F76A}" type="presOf" srcId="{4483C0B5-3320-469C-9F0A-E1D146C2CB41}" destId="{0BE2B86A-31F4-4396-A26F-7D7864EDA484}" srcOrd="0" destOrd="0" presId="urn:microsoft.com/office/officeart/2005/8/layout/hList1"/>
    <dgm:cxn modelId="{42F64FD9-806A-44A3-9122-DE85FB5AC836}" srcId="{C2BB79E9-4882-422D-A13A-DD7B6CDBE5B8}" destId="{51F7811F-7546-439E-9FDD-3AE4C14CFC20}" srcOrd="2" destOrd="0" parTransId="{14FAA53B-8EEA-49B4-892C-A78E3D9C28D0}" sibTransId="{63AAB4E0-6471-45B7-A0E2-C44B131772DC}"/>
    <dgm:cxn modelId="{000C3CF1-9BEB-418A-BE99-630D7E3C3722}" type="presOf" srcId="{C2BB79E9-4882-422D-A13A-DD7B6CDBE5B8}" destId="{6254735B-A249-4FFB-B743-0ACD3BEC51D3}" srcOrd="0" destOrd="0" presId="urn:microsoft.com/office/officeart/2005/8/layout/hList1"/>
    <dgm:cxn modelId="{6180547B-A13F-4598-8974-FFD24AEC7FB2}" type="presOf" srcId="{89D84CA9-EE4F-49C4-98C6-A0829F6AB1DE}" destId="{38CBFE9F-5A3C-47C3-8683-4A4CD6C9D262}" srcOrd="0" destOrd="2" presId="urn:microsoft.com/office/officeart/2005/8/layout/hList1"/>
    <dgm:cxn modelId="{49DF9470-3C63-4104-B305-C4A6B8FDC749}" srcId="{4483C0B5-3320-469C-9F0A-E1D146C2CB41}" destId="{89D84CA9-EE4F-49C4-98C6-A0829F6AB1DE}" srcOrd="2" destOrd="0" parTransId="{4785A3CF-4AF5-45B0-8EB1-9EA048609FDE}" sibTransId="{651E7894-F11C-42CE-8480-181872AA95E6}"/>
    <dgm:cxn modelId="{62922BD7-4556-4FF8-A43E-56506B30B53A}" srcId="{722D953C-3941-433B-8160-0A54E9DD26A0}" destId="{4483C0B5-3320-469C-9F0A-E1D146C2CB41}" srcOrd="1" destOrd="0" parTransId="{471F0C7C-4596-4160-8F16-B9D00E513B4E}" sibTransId="{4EBB3BC4-86BA-48DD-A979-70EC85D16BA0}"/>
    <dgm:cxn modelId="{E8183037-7ABE-45A0-A9D2-CF833078A9AD}" type="presOf" srcId="{34E36075-8F86-4F11-9A66-14836B5B1D4F}" destId="{2D0E188D-DE8E-4B44-9107-2A4D62FEDCC5}" srcOrd="0" destOrd="1" presId="urn:microsoft.com/office/officeart/2005/8/layout/hList1"/>
    <dgm:cxn modelId="{3EE8E1BD-5E88-4C9B-931D-181789C941AB}" type="presOf" srcId="{9AC0F348-31A1-4864-9BBD-530D1E34F063}" destId="{38CBFE9F-5A3C-47C3-8683-4A4CD6C9D262}" srcOrd="0" destOrd="1" presId="urn:microsoft.com/office/officeart/2005/8/layout/hList1"/>
    <dgm:cxn modelId="{E657473C-80AE-4457-A85D-97977A6C9DD7}" type="presOf" srcId="{EF6446B9-381B-4551-9790-A93E1B0EED22}" destId="{03370236-C796-4623-93EE-45DBC5608F97}" srcOrd="0" destOrd="1" presId="urn:microsoft.com/office/officeart/2005/8/layout/hList1"/>
    <dgm:cxn modelId="{8D90B0FF-5B98-43D1-BA52-EB5E79D55CAF}" type="presOf" srcId="{4779416C-C15A-4FFE-AF3B-5EB2B393BCD5}" destId="{F54A7F16-D95B-4313-887F-B0D05A0FC8F5}" srcOrd="0" destOrd="0" presId="urn:microsoft.com/office/officeart/2005/8/layout/hList1"/>
    <dgm:cxn modelId="{DDE88263-5104-4567-AC4C-D2855A42FC9C}" srcId="{722D953C-3941-433B-8160-0A54E9DD26A0}" destId="{9C73AC5F-E8FA-46E8-A35A-697F7BF0B1A9}" srcOrd="2" destOrd="0" parTransId="{F57769FB-BA1F-4607-AE04-5D15F41E947D}" sibTransId="{48466A97-7D7C-4815-849C-F10D47CF08EC}"/>
    <dgm:cxn modelId="{ADF7E6F3-DCF7-432D-8C26-CF465076C5FE}" srcId="{4483C0B5-3320-469C-9F0A-E1D146C2CB41}" destId="{27689C82-B0A6-401E-AE80-74593386741B}" srcOrd="0" destOrd="0" parTransId="{231E41EC-F0B6-4A81-A844-77390ADFBCEA}" sibTransId="{5E9F1E01-0471-401A-9811-82158D79C9A4}"/>
    <dgm:cxn modelId="{6E074526-B16C-4036-8643-730BD48E1D61}" type="presOf" srcId="{46DA00E8-DAE9-4F75-A7C9-637A1DE6CE53}" destId="{03370236-C796-4623-93EE-45DBC5608F97}" srcOrd="0" destOrd="0" presId="urn:microsoft.com/office/officeart/2005/8/layout/hList1"/>
    <dgm:cxn modelId="{937EC03A-D5DB-45D2-8E81-03EF7165BC60}" type="presOf" srcId="{9C73AC5F-E8FA-46E8-A35A-697F7BF0B1A9}" destId="{337D5D70-1AE5-404A-994A-B07B3C899CEC}" srcOrd="0" destOrd="0" presId="urn:microsoft.com/office/officeart/2005/8/layout/hList1"/>
    <dgm:cxn modelId="{44F18D1E-DEE6-47D0-8DB5-AB6CE2AD0418}" srcId="{4779416C-C15A-4FFE-AF3B-5EB2B393BCD5}" destId="{34E36075-8F86-4F11-9A66-14836B5B1D4F}" srcOrd="1" destOrd="0" parTransId="{A970934D-DCAE-4700-9FF7-CA8D95CA0C75}" sibTransId="{AED5CDCF-7121-49C3-A686-6D0C8E9D6C93}"/>
    <dgm:cxn modelId="{C36F13DA-6A7F-4223-B797-629E4C801D54}" srcId="{C2BB79E9-4882-422D-A13A-DD7B6CDBE5B8}" destId="{B245137C-FDA5-45BF-90E8-A48BCAE0C13A}" srcOrd="0" destOrd="0" parTransId="{65D272D4-BB6A-4434-823E-1E0C677E1DC6}" sibTransId="{22886CF0-2FF5-4203-8F28-6AF006BCBB16}"/>
    <dgm:cxn modelId="{DACE9336-E5FE-47F1-90B4-A18D19E45D0D}" srcId="{9C73AC5F-E8FA-46E8-A35A-697F7BF0B1A9}" destId="{C48290F5-1F97-45F7-BB28-34F8423AF8AB}" srcOrd="3" destOrd="0" parTransId="{EC38AEF7-DAFC-4C67-9E41-6939BC610E6C}" sibTransId="{F2EDD750-0B6C-4444-ACEB-8B5875D4C325}"/>
    <dgm:cxn modelId="{EB82965A-3E50-4871-BEFB-9399DE5B48E0}" srcId="{4779416C-C15A-4FFE-AF3B-5EB2B393BCD5}" destId="{3967ED69-2994-4EDB-9A21-32126BFE0100}" srcOrd="0" destOrd="0" parTransId="{84C6395D-A21A-4BE3-8CB9-432E136B379F}" sibTransId="{52B6EE8A-2544-45F2-85C6-D16FB55ADEB9}"/>
    <dgm:cxn modelId="{897F7FF4-F8C1-4BCE-B5D9-D9CB98C7F461}" srcId="{9C73AC5F-E8FA-46E8-A35A-697F7BF0B1A9}" destId="{46DA00E8-DAE9-4F75-A7C9-637A1DE6CE53}" srcOrd="0" destOrd="0" parTransId="{2E0CFD7D-EE16-4C2B-A571-AC754040A0A4}" sibTransId="{16B284E8-21EB-43BC-BBC9-A3E2AF0CF768}"/>
    <dgm:cxn modelId="{04B47BA4-D660-45E0-9B1B-67A6AED9E694}" type="presOf" srcId="{FDF2D129-6B5D-4684-9A77-6FCB04E6BFB9}" destId="{CAAA4F54-D7E4-4B9D-8796-EAEDE1057B86}" srcOrd="0" destOrd="1" presId="urn:microsoft.com/office/officeart/2005/8/layout/hList1"/>
    <dgm:cxn modelId="{5D029828-DF9E-47D3-9664-01E593ECA42B}" srcId="{9C73AC5F-E8FA-46E8-A35A-697F7BF0B1A9}" destId="{4C424C69-74E9-4720-B09C-B841FE8F49DF}" srcOrd="2" destOrd="0" parTransId="{D1216FEC-45CC-4D0C-AE20-9BC8534A7592}" sibTransId="{953FCCE7-F51F-40A2-B6B3-1463E3C96AA2}"/>
    <dgm:cxn modelId="{D1600422-1F08-4A0B-860A-E63DD77C6BF5}" type="presOf" srcId="{4C424C69-74E9-4720-B09C-B841FE8F49DF}" destId="{03370236-C796-4623-93EE-45DBC5608F97}" srcOrd="0" destOrd="2" presId="urn:microsoft.com/office/officeart/2005/8/layout/hList1"/>
    <dgm:cxn modelId="{23721646-DE91-42BF-B99C-E5943B685582}" srcId="{722D953C-3941-433B-8160-0A54E9DD26A0}" destId="{C2BB79E9-4882-422D-A13A-DD7B6CDBE5B8}" srcOrd="0" destOrd="0" parTransId="{93A17E37-1BF4-4E59-A53B-39030FA0AE87}" sibTransId="{2CC02150-97C6-4DC4-8319-496BACBA77D0}"/>
    <dgm:cxn modelId="{0B92ED95-30B7-4DD8-ACA3-D192DEB248E1}" type="presOf" srcId="{722D953C-3941-433B-8160-0A54E9DD26A0}" destId="{D2635457-9D73-4E9F-811D-EDD77314010F}" srcOrd="0" destOrd="0" presId="urn:microsoft.com/office/officeart/2005/8/layout/hList1"/>
    <dgm:cxn modelId="{C717CEB3-53B1-4BA2-9FC2-C286EA452F0F}" type="presOf" srcId="{B245137C-FDA5-45BF-90E8-A48BCAE0C13A}" destId="{CAAA4F54-D7E4-4B9D-8796-EAEDE1057B86}" srcOrd="0" destOrd="0" presId="urn:microsoft.com/office/officeart/2005/8/layout/hList1"/>
    <dgm:cxn modelId="{B885F687-08CB-4E47-AFA6-E2B0B5EB19B0}" srcId="{C2BB79E9-4882-422D-A13A-DD7B6CDBE5B8}" destId="{FDF2D129-6B5D-4684-9A77-6FCB04E6BFB9}" srcOrd="1" destOrd="0" parTransId="{9A433B82-AAD0-4C62-A215-243EA4CCBA8E}" sibTransId="{661595A5-6AE2-4653-AD87-8B97BFD6DDC8}"/>
    <dgm:cxn modelId="{8B4F4A55-F901-403B-A62B-114DE6359146}" type="presOf" srcId="{3967ED69-2994-4EDB-9A21-32126BFE0100}" destId="{2D0E188D-DE8E-4B44-9107-2A4D62FEDCC5}" srcOrd="0" destOrd="0" presId="urn:microsoft.com/office/officeart/2005/8/layout/hList1"/>
    <dgm:cxn modelId="{355620FF-FD61-4C45-9F26-CBC786353021}" srcId="{9C73AC5F-E8FA-46E8-A35A-697F7BF0B1A9}" destId="{EF6446B9-381B-4551-9790-A93E1B0EED22}" srcOrd="1" destOrd="0" parTransId="{99E71B42-3D46-4636-9A98-5440E2AB6607}" sibTransId="{FC47C290-85FD-4189-9EF5-D556BF4EDBE7}"/>
    <dgm:cxn modelId="{EE2F39D6-B001-405B-90CD-174E517A16FC}" type="presOf" srcId="{C48290F5-1F97-45F7-BB28-34F8423AF8AB}" destId="{03370236-C796-4623-93EE-45DBC5608F97}" srcOrd="0" destOrd="3" presId="urn:microsoft.com/office/officeart/2005/8/layout/hList1"/>
    <dgm:cxn modelId="{3AC1713A-06B2-4CED-843F-473B97BC707A}" type="presParOf" srcId="{D2635457-9D73-4E9F-811D-EDD77314010F}" destId="{56E44B15-02EF-4C5A-A887-427C8739B157}" srcOrd="0" destOrd="0" presId="urn:microsoft.com/office/officeart/2005/8/layout/hList1"/>
    <dgm:cxn modelId="{BA675D98-CDFB-4E2A-A821-AC2B97D2E0E6}" type="presParOf" srcId="{56E44B15-02EF-4C5A-A887-427C8739B157}" destId="{6254735B-A249-4FFB-B743-0ACD3BEC51D3}" srcOrd="0" destOrd="0" presId="urn:microsoft.com/office/officeart/2005/8/layout/hList1"/>
    <dgm:cxn modelId="{B8E6302F-1FBD-4E86-BE28-7F5E77C51BCA}" type="presParOf" srcId="{56E44B15-02EF-4C5A-A887-427C8739B157}" destId="{CAAA4F54-D7E4-4B9D-8796-EAEDE1057B86}" srcOrd="1" destOrd="0" presId="urn:microsoft.com/office/officeart/2005/8/layout/hList1"/>
    <dgm:cxn modelId="{757D4FCB-CF2D-4E4C-AC81-7642F14F55B3}" type="presParOf" srcId="{D2635457-9D73-4E9F-811D-EDD77314010F}" destId="{FDA72411-7841-43F8-B776-45D5A6283AEA}" srcOrd="1" destOrd="0" presId="urn:microsoft.com/office/officeart/2005/8/layout/hList1"/>
    <dgm:cxn modelId="{B3CB6B7C-3F85-4B7F-BEFE-DA3FE556E8A5}" type="presParOf" srcId="{D2635457-9D73-4E9F-811D-EDD77314010F}" destId="{6A2AAE2D-7382-408F-A5F4-C0C45BC45177}" srcOrd="2" destOrd="0" presId="urn:microsoft.com/office/officeart/2005/8/layout/hList1"/>
    <dgm:cxn modelId="{82DCBDCE-480B-4ECE-9C66-59384B25E8FC}" type="presParOf" srcId="{6A2AAE2D-7382-408F-A5F4-C0C45BC45177}" destId="{0BE2B86A-31F4-4396-A26F-7D7864EDA484}" srcOrd="0" destOrd="0" presId="urn:microsoft.com/office/officeart/2005/8/layout/hList1"/>
    <dgm:cxn modelId="{BDB5D03E-7AF4-4109-9620-61E0A6C34B7D}" type="presParOf" srcId="{6A2AAE2D-7382-408F-A5F4-C0C45BC45177}" destId="{38CBFE9F-5A3C-47C3-8683-4A4CD6C9D262}" srcOrd="1" destOrd="0" presId="urn:microsoft.com/office/officeart/2005/8/layout/hList1"/>
    <dgm:cxn modelId="{E6D96BCA-2CB1-4494-9AAE-2C3D043D3550}" type="presParOf" srcId="{D2635457-9D73-4E9F-811D-EDD77314010F}" destId="{D12F6C42-124C-4900-B6A9-9C056C368BE0}" srcOrd="3" destOrd="0" presId="urn:microsoft.com/office/officeart/2005/8/layout/hList1"/>
    <dgm:cxn modelId="{7EC7167E-2FAB-40E4-8FFD-FBBDD0EA7225}" type="presParOf" srcId="{D2635457-9D73-4E9F-811D-EDD77314010F}" destId="{6071B902-C9B0-48E0-837B-6A4026E536B8}" srcOrd="4" destOrd="0" presId="urn:microsoft.com/office/officeart/2005/8/layout/hList1"/>
    <dgm:cxn modelId="{173CDC2B-47BB-4562-AA0F-ACAE65C13B63}" type="presParOf" srcId="{6071B902-C9B0-48E0-837B-6A4026E536B8}" destId="{337D5D70-1AE5-404A-994A-B07B3C899CEC}" srcOrd="0" destOrd="0" presId="urn:microsoft.com/office/officeart/2005/8/layout/hList1"/>
    <dgm:cxn modelId="{C84483F1-10D4-4856-B1E7-0BF2CB5353BD}" type="presParOf" srcId="{6071B902-C9B0-48E0-837B-6A4026E536B8}" destId="{03370236-C796-4623-93EE-45DBC5608F97}" srcOrd="1" destOrd="0" presId="urn:microsoft.com/office/officeart/2005/8/layout/hList1"/>
    <dgm:cxn modelId="{085F1183-18A3-484F-9769-42769B0F18CE}" type="presParOf" srcId="{D2635457-9D73-4E9F-811D-EDD77314010F}" destId="{FA8BA75C-2C4B-4E3A-B394-57491B266051}" srcOrd="5" destOrd="0" presId="urn:microsoft.com/office/officeart/2005/8/layout/hList1"/>
    <dgm:cxn modelId="{9F5DEE28-8ABB-4E00-A0CA-4730779EB207}" type="presParOf" srcId="{D2635457-9D73-4E9F-811D-EDD77314010F}" destId="{DE55F39C-0F19-41EE-B8E3-4A9BCD6CBFDB}" srcOrd="6" destOrd="0" presId="urn:microsoft.com/office/officeart/2005/8/layout/hList1"/>
    <dgm:cxn modelId="{7A3EDF15-A820-4B64-A214-EFFCE3557229}" type="presParOf" srcId="{DE55F39C-0F19-41EE-B8E3-4A9BCD6CBFDB}" destId="{F54A7F16-D95B-4313-887F-B0D05A0FC8F5}" srcOrd="0" destOrd="0" presId="urn:microsoft.com/office/officeart/2005/8/layout/hList1"/>
    <dgm:cxn modelId="{C22CA19E-F001-4A3A-A231-02BD3AC2BC47}" type="presParOf" srcId="{DE55F39C-0F19-41EE-B8E3-4A9BCD6CBFDB}" destId="{2D0E188D-DE8E-4B44-9107-2A4D62FEDCC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5B5225-D100-4980-9BA1-39A499559E12}"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B389A608-882B-41BD-ACA8-CC5C35604DB4}">
      <dgm:prSet phldrT="[Text]"/>
      <dgm:spPr/>
      <dgm:t>
        <a:bodyPr/>
        <a:lstStyle/>
        <a:p>
          <a:r>
            <a:rPr lang="en-US" dirty="0" smtClean="0"/>
            <a:t>Labor</a:t>
          </a:r>
          <a:endParaRPr lang="en-US" dirty="0"/>
        </a:p>
      </dgm:t>
    </dgm:pt>
    <dgm:pt modelId="{B99F5041-A1E9-4667-8757-2AA98045A47D}" type="parTrans" cxnId="{1C1E2BE1-017C-47CE-80D0-59B2EEA490A6}">
      <dgm:prSet/>
      <dgm:spPr/>
      <dgm:t>
        <a:bodyPr/>
        <a:lstStyle/>
        <a:p>
          <a:endParaRPr lang="en-US"/>
        </a:p>
      </dgm:t>
    </dgm:pt>
    <dgm:pt modelId="{A815BDFD-EF20-424F-BC56-73BDEE88DE5D}" type="sibTrans" cxnId="{1C1E2BE1-017C-47CE-80D0-59B2EEA490A6}">
      <dgm:prSet/>
      <dgm:spPr/>
      <dgm:t>
        <a:bodyPr/>
        <a:lstStyle/>
        <a:p>
          <a:endParaRPr lang="en-US"/>
        </a:p>
      </dgm:t>
    </dgm:pt>
    <dgm:pt modelId="{5490FE8F-97A5-4CCF-AFE0-23FB2D26FC11}">
      <dgm:prSet phldrT="[Text]"/>
      <dgm:spPr/>
      <dgm:t>
        <a:bodyPr/>
        <a:lstStyle/>
        <a:p>
          <a:r>
            <a:rPr lang="en-US" dirty="0" smtClean="0"/>
            <a:t>Wages</a:t>
          </a:r>
          <a:endParaRPr lang="en-US" dirty="0"/>
        </a:p>
      </dgm:t>
    </dgm:pt>
    <dgm:pt modelId="{9ADFFD08-57D8-4125-B089-25C545CD8BCC}" type="parTrans" cxnId="{9B57717E-104A-4F55-BE42-F0616BF062DA}">
      <dgm:prSet/>
      <dgm:spPr/>
      <dgm:t>
        <a:bodyPr/>
        <a:lstStyle/>
        <a:p>
          <a:endParaRPr lang="en-US"/>
        </a:p>
      </dgm:t>
    </dgm:pt>
    <dgm:pt modelId="{F48A4896-C5E5-44A1-A726-32A0D8527F9C}" type="sibTrans" cxnId="{9B57717E-104A-4F55-BE42-F0616BF062DA}">
      <dgm:prSet/>
      <dgm:spPr/>
      <dgm:t>
        <a:bodyPr/>
        <a:lstStyle/>
        <a:p>
          <a:endParaRPr lang="en-US"/>
        </a:p>
      </dgm:t>
    </dgm:pt>
    <dgm:pt modelId="{9CEF475E-AE20-4FC7-A49C-6C74876C6665}">
      <dgm:prSet phldrT="[Text]"/>
      <dgm:spPr/>
      <dgm:t>
        <a:bodyPr/>
        <a:lstStyle/>
        <a:p>
          <a:r>
            <a:rPr lang="en-US" dirty="0" smtClean="0"/>
            <a:t>Land</a:t>
          </a:r>
          <a:endParaRPr lang="en-US" dirty="0"/>
        </a:p>
      </dgm:t>
    </dgm:pt>
    <dgm:pt modelId="{F8FC83DE-480B-4300-A5E2-2E59337DA465}" type="parTrans" cxnId="{037321B2-840A-4215-96DB-5F5CBE15F99A}">
      <dgm:prSet/>
      <dgm:spPr/>
      <dgm:t>
        <a:bodyPr/>
        <a:lstStyle/>
        <a:p>
          <a:endParaRPr lang="en-US"/>
        </a:p>
      </dgm:t>
    </dgm:pt>
    <dgm:pt modelId="{CD61E979-C4DB-4130-AEA1-1F6AD6573C4A}" type="sibTrans" cxnId="{037321B2-840A-4215-96DB-5F5CBE15F99A}">
      <dgm:prSet/>
      <dgm:spPr/>
      <dgm:t>
        <a:bodyPr/>
        <a:lstStyle/>
        <a:p>
          <a:endParaRPr lang="en-US"/>
        </a:p>
      </dgm:t>
    </dgm:pt>
    <dgm:pt modelId="{5A95A006-3C78-482C-9356-1F7E9822CB76}">
      <dgm:prSet phldrT="[Text]"/>
      <dgm:spPr/>
      <dgm:t>
        <a:bodyPr/>
        <a:lstStyle/>
        <a:p>
          <a:r>
            <a:rPr lang="en-US" dirty="0" smtClean="0"/>
            <a:t>Rent</a:t>
          </a:r>
          <a:endParaRPr lang="en-US" dirty="0"/>
        </a:p>
      </dgm:t>
    </dgm:pt>
    <dgm:pt modelId="{801C51D3-F4F6-437B-8E09-17B6C0F0BA3D}" type="parTrans" cxnId="{4A972C94-0F35-410A-9152-21135A2E5201}">
      <dgm:prSet/>
      <dgm:spPr/>
      <dgm:t>
        <a:bodyPr/>
        <a:lstStyle/>
        <a:p>
          <a:endParaRPr lang="en-US"/>
        </a:p>
      </dgm:t>
    </dgm:pt>
    <dgm:pt modelId="{484A28E5-85AA-44D7-A923-7FA81FD8BF2C}" type="sibTrans" cxnId="{4A972C94-0F35-410A-9152-21135A2E5201}">
      <dgm:prSet/>
      <dgm:spPr/>
      <dgm:t>
        <a:bodyPr/>
        <a:lstStyle/>
        <a:p>
          <a:endParaRPr lang="en-US"/>
        </a:p>
      </dgm:t>
    </dgm:pt>
    <dgm:pt modelId="{7EA9654B-1A73-475A-94D5-9C72E95E9477}">
      <dgm:prSet phldrT="[Text]"/>
      <dgm:spPr/>
      <dgm:t>
        <a:bodyPr/>
        <a:lstStyle/>
        <a:p>
          <a:r>
            <a:rPr lang="en-US" dirty="0" smtClean="0"/>
            <a:t>Capital</a:t>
          </a:r>
          <a:endParaRPr lang="en-US" dirty="0"/>
        </a:p>
      </dgm:t>
    </dgm:pt>
    <dgm:pt modelId="{BCBBE314-7CE5-4FE6-AD4E-61840D9E60B4}" type="parTrans" cxnId="{7D9882F3-94FC-4A80-9590-1CBBA109F7E8}">
      <dgm:prSet/>
      <dgm:spPr/>
      <dgm:t>
        <a:bodyPr/>
        <a:lstStyle/>
        <a:p>
          <a:endParaRPr lang="en-US"/>
        </a:p>
      </dgm:t>
    </dgm:pt>
    <dgm:pt modelId="{2D2233E6-3655-4E95-AA94-46EA1B8951C7}" type="sibTrans" cxnId="{7D9882F3-94FC-4A80-9590-1CBBA109F7E8}">
      <dgm:prSet/>
      <dgm:spPr/>
      <dgm:t>
        <a:bodyPr/>
        <a:lstStyle/>
        <a:p>
          <a:endParaRPr lang="en-US"/>
        </a:p>
      </dgm:t>
    </dgm:pt>
    <dgm:pt modelId="{98EC319E-752C-41C6-99DF-E066EE671063}">
      <dgm:prSet phldrT="[Text]"/>
      <dgm:spPr/>
      <dgm:t>
        <a:bodyPr/>
        <a:lstStyle/>
        <a:p>
          <a:r>
            <a:rPr lang="en-US" dirty="0" smtClean="0"/>
            <a:t>Interest</a:t>
          </a:r>
          <a:endParaRPr lang="en-US" dirty="0"/>
        </a:p>
      </dgm:t>
    </dgm:pt>
    <dgm:pt modelId="{A658FE54-F551-4A31-A3C5-0ABA27A22D70}" type="parTrans" cxnId="{31A38097-8D47-4F3A-807B-8088CD23B060}">
      <dgm:prSet/>
      <dgm:spPr/>
      <dgm:t>
        <a:bodyPr/>
        <a:lstStyle/>
        <a:p>
          <a:endParaRPr lang="en-US"/>
        </a:p>
      </dgm:t>
    </dgm:pt>
    <dgm:pt modelId="{11580173-BEDC-43B0-AF7E-8EB3103CCF79}" type="sibTrans" cxnId="{31A38097-8D47-4F3A-807B-8088CD23B060}">
      <dgm:prSet/>
      <dgm:spPr/>
      <dgm:t>
        <a:bodyPr/>
        <a:lstStyle/>
        <a:p>
          <a:endParaRPr lang="en-US"/>
        </a:p>
      </dgm:t>
    </dgm:pt>
    <dgm:pt modelId="{3F8A6A98-5CA8-4555-A81A-2405F8D5F696}">
      <dgm:prSet phldrT="[Text]"/>
      <dgm:spPr/>
      <dgm:t>
        <a:bodyPr/>
        <a:lstStyle/>
        <a:p>
          <a:r>
            <a:rPr lang="en-US" dirty="0" smtClean="0"/>
            <a:t>Entrepreneur</a:t>
          </a:r>
          <a:endParaRPr lang="en-US" dirty="0"/>
        </a:p>
      </dgm:t>
    </dgm:pt>
    <dgm:pt modelId="{3FFFA2BA-DC5F-4D16-B156-1A8EF12C4DCA}" type="parTrans" cxnId="{C497091A-05B9-42CA-B647-9010286B25A9}">
      <dgm:prSet/>
      <dgm:spPr/>
      <dgm:t>
        <a:bodyPr/>
        <a:lstStyle/>
        <a:p>
          <a:endParaRPr lang="en-US"/>
        </a:p>
      </dgm:t>
    </dgm:pt>
    <dgm:pt modelId="{A49C443E-AC40-474E-8AE6-1EE49231A844}" type="sibTrans" cxnId="{C497091A-05B9-42CA-B647-9010286B25A9}">
      <dgm:prSet/>
      <dgm:spPr/>
      <dgm:t>
        <a:bodyPr/>
        <a:lstStyle/>
        <a:p>
          <a:endParaRPr lang="en-US"/>
        </a:p>
      </dgm:t>
    </dgm:pt>
    <dgm:pt modelId="{70D38135-4D27-49D4-8ED9-8EAE03B614A1}">
      <dgm:prSet phldrT="[Text]"/>
      <dgm:spPr/>
      <dgm:t>
        <a:bodyPr/>
        <a:lstStyle/>
        <a:p>
          <a:r>
            <a:rPr lang="en-US" dirty="0" smtClean="0"/>
            <a:t>Profit</a:t>
          </a:r>
          <a:endParaRPr lang="en-US" dirty="0"/>
        </a:p>
      </dgm:t>
    </dgm:pt>
    <dgm:pt modelId="{95F5AE70-0F83-48C5-B42A-EC2D4F978B01}" type="parTrans" cxnId="{A3CCA7E3-D9CE-49CC-A6AD-E4BD03ED2497}">
      <dgm:prSet/>
      <dgm:spPr/>
      <dgm:t>
        <a:bodyPr/>
        <a:lstStyle/>
        <a:p>
          <a:endParaRPr lang="en-US"/>
        </a:p>
      </dgm:t>
    </dgm:pt>
    <dgm:pt modelId="{0B8A54AB-FBDB-4380-9790-D0EC369A71F5}" type="sibTrans" cxnId="{A3CCA7E3-D9CE-49CC-A6AD-E4BD03ED2497}">
      <dgm:prSet/>
      <dgm:spPr/>
      <dgm:t>
        <a:bodyPr/>
        <a:lstStyle/>
        <a:p>
          <a:endParaRPr lang="en-US"/>
        </a:p>
      </dgm:t>
    </dgm:pt>
    <dgm:pt modelId="{2839170E-2DFB-4147-B584-AFC301872CFA}" type="pres">
      <dgm:prSet presAssocID="{595B5225-D100-4980-9BA1-39A499559E12}" presName="theList" presStyleCnt="0">
        <dgm:presLayoutVars>
          <dgm:dir/>
          <dgm:animLvl val="lvl"/>
          <dgm:resizeHandles val="exact"/>
        </dgm:presLayoutVars>
      </dgm:prSet>
      <dgm:spPr/>
      <dgm:t>
        <a:bodyPr/>
        <a:lstStyle/>
        <a:p>
          <a:endParaRPr lang="en-US"/>
        </a:p>
      </dgm:t>
    </dgm:pt>
    <dgm:pt modelId="{DC7FE7CD-9EF7-417F-B90D-52FDC637F0EA}" type="pres">
      <dgm:prSet presAssocID="{B389A608-882B-41BD-ACA8-CC5C35604DB4}" presName="compNode" presStyleCnt="0"/>
      <dgm:spPr/>
    </dgm:pt>
    <dgm:pt modelId="{7B66C0B1-0495-4884-929A-FBFD01709A3E}" type="pres">
      <dgm:prSet presAssocID="{B389A608-882B-41BD-ACA8-CC5C35604DB4}" presName="aNode" presStyleLbl="bgShp" presStyleIdx="0" presStyleCnt="4"/>
      <dgm:spPr/>
      <dgm:t>
        <a:bodyPr/>
        <a:lstStyle/>
        <a:p>
          <a:endParaRPr lang="en-US"/>
        </a:p>
      </dgm:t>
    </dgm:pt>
    <dgm:pt modelId="{E110E4D1-ECF8-49AB-BAEA-57B984CE9BAC}" type="pres">
      <dgm:prSet presAssocID="{B389A608-882B-41BD-ACA8-CC5C35604DB4}" presName="textNode" presStyleLbl="bgShp" presStyleIdx="0" presStyleCnt="4"/>
      <dgm:spPr/>
      <dgm:t>
        <a:bodyPr/>
        <a:lstStyle/>
        <a:p>
          <a:endParaRPr lang="en-US"/>
        </a:p>
      </dgm:t>
    </dgm:pt>
    <dgm:pt modelId="{B2FBF04B-C71F-4A74-83F3-FE9D9A78215D}" type="pres">
      <dgm:prSet presAssocID="{B389A608-882B-41BD-ACA8-CC5C35604DB4}" presName="compChildNode" presStyleCnt="0"/>
      <dgm:spPr/>
    </dgm:pt>
    <dgm:pt modelId="{3FAA3583-E8E3-4ED7-AE7A-D2D47D0434DE}" type="pres">
      <dgm:prSet presAssocID="{B389A608-882B-41BD-ACA8-CC5C35604DB4}" presName="theInnerList" presStyleCnt="0"/>
      <dgm:spPr/>
    </dgm:pt>
    <dgm:pt modelId="{DC6F1CE4-9588-4005-AD5D-8BAD8BDAA155}" type="pres">
      <dgm:prSet presAssocID="{5490FE8F-97A5-4CCF-AFE0-23FB2D26FC11}" presName="childNode" presStyleLbl="node1" presStyleIdx="0" presStyleCnt="4">
        <dgm:presLayoutVars>
          <dgm:bulletEnabled val="1"/>
        </dgm:presLayoutVars>
      </dgm:prSet>
      <dgm:spPr/>
      <dgm:t>
        <a:bodyPr/>
        <a:lstStyle/>
        <a:p>
          <a:endParaRPr lang="en-US"/>
        </a:p>
      </dgm:t>
    </dgm:pt>
    <dgm:pt modelId="{7F50DE3D-342B-4195-88CC-A99FFB8D85D6}" type="pres">
      <dgm:prSet presAssocID="{B389A608-882B-41BD-ACA8-CC5C35604DB4}" presName="aSpace" presStyleCnt="0"/>
      <dgm:spPr/>
    </dgm:pt>
    <dgm:pt modelId="{221C0F28-F0D4-4790-8ACF-4D4E6EB33C42}" type="pres">
      <dgm:prSet presAssocID="{9CEF475E-AE20-4FC7-A49C-6C74876C6665}" presName="compNode" presStyleCnt="0"/>
      <dgm:spPr/>
    </dgm:pt>
    <dgm:pt modelId="{1B07F5E4-DB6C-4C73-8C15-D625A15CB9A1}" type="pres">
      <dgm:prSet presAssocID="{9CEF475E-AE20-4FC7-A49C-6C74876C6665}" presName="aNode" presStyleLbl="bgShp" presStyleIdx="1" presStyleCnt="4"/>
      <dgm:spPr/>
      <dgm:t>
        <a:bodyPr/>
        <a:lstStyle/>
        <a:p>
          <a:endParaRPr lang="en-US"/>
        </a:p>
      </dgm:t>
    </dgm:pt>
    <dgm:pt modelId="{8CE414A0-F728-4A93-A953-AA177743B26A}" type="pres">
      <dgm:prSet presAssocID="{9CEF475E-AE20-4FC7-A49C-6C74876C6665}" presName="textNode" presStyleLbl="bgShp" presStyleIdx="1" presStyleCnt="4"/>
      <dgm:spPr/>
      <dgm:t>
        <a:bodyPr/>
        <a:lstStyle/>
        <a:p>
          <a:endParaRPr lang="en-US"/>
        </a:p>
      </dgm:t>
    </dgm:pt>
    <dgm:pt modelId="{AF6861F9-A8A0-4E6A-9468-CAC22258ECE6}" type="pres">
      <dgm:prSet presAssocID="{9CEF475E-AE20-4FC7-A49C-6C74876C6665}" presName="compChildNode" presStyleCnt="0"/>
      <dgm:spPr/>
    </dgm:pt>
    <dgm:pt modelId="{E96CCC48-8A90-48F0-B044-B23CA9DB77B0}" type="pres">
      <dgm:prSet presAssocID="{9CEF475E-AE20-4FC7-A49C-6C74876C6665}" presName="theInnerList" presStyleCnt="0"/>
      <dgm:spPr/>
    </dgm:pt>
    <dgm:pt modelId="{4BB10FB7-8BD1-4A01-9331-E6CFA9915E3A}" type="pres">
      <dgm:prSet presAssocID="{5A95A006-3C78-482C-9356-1F7E9822CB76}" presName="childNode" presStyleLbl="node1" presStyleIdx="1" presStyleCnt="4">
        <dgm:presLayoutVars>
          <dgm:bulletEnabled val="1"/>
        </dgm:presLayoutVars>
      </dgm:prSet>
      <dgm:spPr/>
      <dgm:t>
        <a:bodyPr/>
        <a:lstStyle/>
        <a:p>
          <a:endParaRPr lang="en-US"/>
        </a:p>
      </dgm:t>
    </dgm:pt>
    <dgm:pt modelId="{6131B091-06D3-4B71-9D3B-69086E5D036D}" type="pres">
      <dgm:prSet presAssocID="{9CEF475E-AE20-4FC7-A49C-6C74876C6665}" presName="aSpace" presStyleCnt="0"/>
      <dgm:spPr/>
    </dgm:pt>
    <dgm:pt modelId="{06457B9F-DD24-4339-B9BB-8A2762AFD9E6}" type="pres">
      <dgm:prSet presAssocID="{7EA9654B-1A73-475A-94D5-9C72E95E9477}" presName="compNode" presStyleCnt="0"/>
      <dgm:spPr/>
    </dgm:pt>
    <dgm:pt modelId="{8ECF260B-5EA4-4613-8749-6B6A4954B9A0}" type="pres">
      <dgm:prSet presAssocID="{7EA9654B-1A73-475A-94D5-9C72E95E9477}" presName="aNode" presStyleLbl="bgShp" presStyleIdx="2" presStyleCnt="4"/>
      <dgm:spPr/>
      <dgm:t>
        <a:bodyPr/>
        <a:lstStyle/>
        <a:p>
          <a:endParaRPr lang="en-US"/>
        </a:p>
      </dgm:t>
    </dgm:pt>
    <dgm:pt modelId="{4431649E-1491-4B63-8997-691B8FAD853A}" type="pres">
      <dgm:prSet presAssocID="{7EA9654B-1A73-475A-94D5-9C72E95E9477}" presName="textNode" presStyleLbl="bgShp" presStyleIdx="2" presStyleCnt="4"/>
      <dgm:spPr/>
      <dgm:t>
        <a:bodyPr/>
        <a:lstStyle/>
        <a:p>
          <a:endParaRPr lang="en-US"/>
        </a:p>
      </dgm:t>
    </dgm:pt>
    <dgm:pt modelId="{D3A53B15-51D0-4CF0-AC96-F697396AC968}" type="pres">
      <dgm:prSet presAssocID="{7EA9654B-1A73-475A-94D5-9C72E95E9477}" presName="compChildNode" presStyleCnt="0"/>
      <dgm:spPr/>
    </dgm:pt>
    <dgm:pt modelId="{2F646BAD-1BAF-418A-9B66-1E2FAB26BD1A}" type="pres">
      <dgm:prSet presAssocID="{7EA9654B-1A73-475A-94D5-9C72E95E9477}" presName="theInnerList" presStyleCnt="0"/>
      <dgm:spPr/>
    </dgm:pt>
    <dgm:pt modelId="{83A3CC58-CCBB-48A2-8C2E-E600D98544D7}" type="pres">
      <dgm:prSet presAssocID="{98EC319E-752C-41C6-99DF-E066EE671063}" presName="childNode" presStyleLbl="node1" presStyleIdx="2" presStyleCnt="4">
        <dgm:presLayoutVars>
          <dgm:bulletEnabled val="1"/>
        </dgm:presLayoutVars>
      </dgm:prSet>
      <dgm:spPr/>
      <dgm:t>
        <a:bodyPr/>
        <a:lstStyle/>
        <a:p>
          <a:endParaRPr lang="en-US"/>
        </a:p>
      </dgm:t>
    </dgm:pt>
    <dgm:pt modelId="{9274AAE7-2E64-4D4F-A8B0-750AFEF6747E}" type="pres">
      <dgm:prSet presAssocID="{7EA9654B-1A73-475A-94D5-9C72E95E9477}" presName="aSpace" presStyleCnt="0"/>
      <dgm:spPr/>
    </dgm:pt>
    <dgm:pt modelId="{B4B1A128-887E-479A-A9E2-03492FDEF69C}" type="pres">
      <dgm:prSet presAssocID="{3F8A6A98-5CA8-4555-A81A-2405F8D5F696}" presName="compNode" presStyleCnt="0"/>
      <dgm:spPr/>
    </dgm:pt>
    <dgm:pt modelId="{A5F22592-7CF8-48CE-ABF7-54A1041DB460}" type="pres">
      <dgm:prSet presAssocID="{3F8A6A98-5CA8-4555-A81A-2405F8D5F696}" presName="aNode" presStyleLbl="bgShp" presStyleIdx="3" presStyleCnt="4"/>
      <dgm:spPr/>
      <dgm:t>
        <a:bodyPr/>
        <a:lstStyle/>
        <a:p>
          <a:endParaRPr lang="en-US"/>
        </a:p>
      </dgm:t>
    </dgm:pt>
    <dgm:pt modelId="{1B43F46D-18D6-4CF1-B384-029F1B0EE86F}" type="pres">
      <dgm:prSet presAssocID="{3F8A6A98-5CA8-4555-A81A-2405F8D5F696}" presName="textNode" presStyleLbl="bgShp" presStyleIdx="3" presStyleCnt="4"/>
      <dgm:spPr/>
      <dgm:t>
        <a:bodyPr/>
        <a:lstStyle/>
        <a:p>
          <a:endParaRPr lang="en-US"/>
        </a:p>
      </dgm:t>
    </dgm:pt>
    <dgm:pt modelId="{74FEE8A4-CCA7-4219-8B49-80C3AEA3A3FC}" type="pres">
      <dgm:prSet presAssocID="{3F8A6A98-5CA8-4555-A81A-2405F8D5F696}" presName="compChildNode" presStyleCnt="0"/>
      <dgm:spPr/>
    </dgm:pt>
    <dgm:pt modelId="{D2817560-50DF-45B4-A12B-405F15377614}" type="pres">
      <dgm:prSet presAssocID="{3F8A6A98-5CA8-4555-A81A-2405F8D5F696}" presName="theInnerList" presStyleCnt="0"/>
      <dgm:spPr/>
    </dgm:pt>
    <dgm:pt modelId="{19824298-B8F7-4044-9EA2-ED50CA27503E}" type="pres">
      <dgm:prSet presAssocID="{70D38135-4D27-49D4-8ED9-8EAE03B614A1}" presName="childNode" presStyleLbl="node1" presStyleIdx="3" presStyleCnt="4">
        <dgm:presLayoutVars>
          <dgm:bulletEnabled val="1"/>
        </dgm:presLayoutVars>
      </dgm:prSet>
      <dgm:spPr/>
      <dgm:t>
        <a:bodyPr/>
        <a:lstStyle/>
        <a:p>
          <a:endParaRPr lang="en-US"/>
        </a:p>
      </dgm:t>
    </dgm:pt>
  </dgm:ptLst>
  <dgm:cxnLst>
    <dgm:cxn modelId="{B768003B-C628-4C5E-A81E-C8483E25AB3C}" type="presOf" srcId="{5490FE8F-97A5-4CCF-AFE0-23FB2D26FC11}" destId="{DC6F1CE4-9588-4005-AD5D-8BAD8BDAA155}" srcOrd="0" destOrd="0" presId="urn:microsoft.com/office/officeart/2005/8/layout/lProcess2"/>
    <dgm:cxn modelId="{3BCF5AAA-ECB4-487F-AB90-8169FC8E85D8}" type="presOf" srcId="{595B5225-D100-4980-9BA1-39A499559E12}" destId="{2839170E-2DFB-4147-B584-AFC301872CFA}" srcOrd="0" destOrd="0" presId="urn:microsoft.com/office/officeart/2005/8/layout/lProcess2"/>
    <dgm:cxn modelId="{1ADDB87E-345F-4010-85E8-A6D6F6A3E5E2}" type="presOf" srcId="{70D38135-4D27-49D4-8ED9-8EAE03B614A1}" destId="{19824298-B8F7-4044-9EA2-ED50CA27503E}" srcOrd="0" destOrd="0" presId="urn:microsoft.com/office/officeart/2005/8/layout/lProcess2"/>
    <dgm:cxn modelId="{A3CCA7E3-D9CE-49CC-A6AD-E4BD03ED2497}" srcId="{3F8A6A98-5CA8-4555-A81A-2405F8D5F696}" destId="{70D38135-4D27-49D4-8ED9-8EAE03B614A1}" srcOrd="0" destOrd="0" parTransId="{95F5AE70-0F83-48C5-B42A-EC2D4F978B01}" sibTransId="{0B8A54AB-FBDB-4380-9790-D0EC369A71F5}"/>
    <dgm:cxn modelId="{867B7050-37EC-4CA4-9875-77C18093DDDF}" type="presOf" srcId="{B389A608-882B-41BD-ACA8-CC5C35604DB4}" destId="{E110E4D1-ECF8-49AB-BAEA-57B984CE9BAC}" srcOrd="1" destOrd="0" presId="urn:microsoft.com/office/officeart/2005/8/layout/lProcess2"/>
    <dgm:cxn modelId="{03F7766B-1F60-4F00-AA8B-4BD4C1F7281A}" type="presOf" srcId="{5A95A006-3C78-482C-9356-1F7E9822CB76}" destId="{4BB10FB7-8BD1-4A01-9331-E6CFA9915E3A}" srcOrd="0" destOrd="0" presId="urn:microsoft.com/office/officeart/2005/8/layout/lProcess2"/>
    <dgm:cxn modelId="{08386D4C-893A-4118-8E8F-756C3DD92DDF}" type="presOf" srcId="{7EA9654B-1A73-475A-94D5-9C72E95E9477}" destId="{8ECF260B-5EA4-4613-8749-6B6A4954B9A0}" srcOrd="0" destOrd="0" presId="urn:microsoft.com/office/officeart/2005/8/layout/lProcess2"/>
    <dgm:cxn modelId="{7D9882F3-94FC-4A80-9590-1CBBA109F7E8}" srcId="{595B5225-D100-4980-9BA1-39A499559E12}" destId="{7EA9654B-1A73-475A-94D5-9C72E95E9477}" srcOrd="2" destOrd="0" parTransId="{BCBBE314-7CE5-4FE6-AD4E-61840D9E60B4}" sibTransId="{2D2233E6-3655-4E95-AA94-46EA1B8951C7}"/>
    <dgm:cxn modelId="{8F90C983-6214-4BCE-B238-B1A00B47276F}" type="presOf" srcId="{9CEF475E-AE20-4FC7-A49C-6C74876C6665}" destId="{1B07F5E4-DB6C-4C73-8C15-D625A15CB9A1}" srcOrd="0" destOrd="0" presId="urn:microsoft.com/office/officeart/2005/8/layout/lProcess2"/>
    <dgm:cxn modelId="{20805770-EF93-4A2B-B05F-C6B8BDD6AF7F}" type="presOf" srcId="{B389A608-882B-41BD-ACA8-CC5C35604DB4}" destId="{7B66C0B1-0495-4884-929A-FBFD01709A3E}" srcOrd="0" destOrd="0" presId="urn:microsoft.com/office/officeart/2005/8/layout/lProcess2"/>
    <dgm:cxn modelId="{BB1A386B-E8D8-403E-8002-CBBCD654F159}" type="presOf" srcId="{3F8A6A98-5CA8-4555-A81A-2405F8D5F696}" destId="{A5F22592-7CF8-48CE-ABF7-54A1041DB460}" srcOrd="0" destOrd="0" presId="urn:microsoft.com/office/officeart/2005/8/layout/lProcess2"/>
    <dgm:cxn modelId="{31A38097-8D47-4F3A-807B-8088CD23B060}" srcId="{7EA9654B-1A73-475A-94D5-9C72E95E9477}" destId="{98EC319E-752C-41C6-99DF-E066EE671063}" srcOrd="0" destOrd="0" parTransId="{A658FE54-F551-4A31-A3C5-0ABA27A22D70}" sibTransId="{11580173-BEDC-43B0-AF7E-8EB3103CCF79}"/>
    <dgm:cxn modelId="{4A972C94-0F35-410A-9152-21135A2E5201}" srcId="{9CEF475E-AE20-4FC7-A49C-6C74876C6665}" destId="{5A95A006-3C78-482C-9356-1F7E9822CB76}" srcOrd="0" destOrd="0" parTransId="{801C51D3-F4F6-437B-8E09-17B6C0F0BA3D}" sibTransId="{484A28E5-85AA-44D7-A923-7FA81FD8BF2C}"/>
    <dgm:cxn modelId="{99F09097-D943-49D7-A1E0-17D25A82F210}" type="presOf" srcId="{3F8A6A98-5CA8-4555-A81A-2405F8D5F696}" destId="{1B43F46D-18D6-4CF1-B384-029F1B0EE86F}" srcOrd="1" destOrd="0" presId="urn:microsoft.com/office/officeart/2005/8/layout/lProcess2"/>
    <dgm:cxn modelId="{037321B2-840A-4215-96DB-5F5CBE15F99A}" srcId="{595B5225-D100-4980-9BA1-39A499559E12}" destId="{9CEF475E-AE20-4FC7-A49C-6C74876C6665}" srcOrd="1" destOrd="0" parTransId="{F8FC83DE-480B-4300-A5E2-2E59337DA465}" sibTransId="{CD61E979-C4DB-4130-AEA1-1F6AD6573C4A}"/>
    <dgm:cxn modelId="{C497091A-05B9-42CA-B647-9010286B25A9}" srcId="{595B5225-D100-4980-9BA1-39A499559E12}" destId="{3F8A6A98-5CA8-4555-A81A-2405F8D5F696}" srcOrd="3" destOrd="0" parTransId="{3FFFA2BA-DC5F-4D16-B156-1A8EF12C4DCA}" sibTransId="{A49C443E-AC40-474E-8AE6-1EE49231A844}"/>
    <dgm:cxn modelId="{1C1E2BE1-017C-47CE-80D0-59B2EEA490A6}" srcId="{595B5225-D100-4980-9BA1-39A499559E12}" destId="{B389A608-882B-41BD-ACA8-CC5C35604DB4}" srcOrd="0" destOrd="0" parTransId="{B99F5041-A1E9-4667-8757-2AA98045A47D}" sibTransId="{A815BDFD-EF20-424F-BC56-73BDEE88DE5D}"/>
    <dgm:cxn modelId="{830B797C-95C9-44A8-A937-1208836C2EDF}" type="presOf" srcId="{98EC319E-752C-41C6-99DF-E066EE671063}" destId="{83A3CC58-CCBB-48A2-8C2E-E600D98544D7}" srcOrd="0" destOrd="0" presId="urn:microsoft.com/office/officeart/2005/8/layout/lProcess2"/>
    <dgm:cxn modelId="{9B57717E-104A-4F55-BE42-F0616BF062DA}" srcId="{B389A608-882B-41BD-ACA8-CC5C35604DB4}" destId="{5490FE8F-97A5-4CCF-AFE0-23FB2D26FC11}" srcOrd="0" destOrd="0" parTransId="{9ADFFD08-57D8-4125-B089-25C545CD8BCC}" sibTransId="{F48A4896-C5E5-44A1-A726-32A0D8527F9C}"/>
    <dgm:cxn modelId="{FBE3431C-71F9-48DB-B8BE-89E4A39B72C4}" type="presOf" srcId="{7EA9654B-1A73-475A-94D5-9C72E95E9477}" destId="{4431649E-1491-4B63-8997-691B8FAD853A}" srcOrd="1" destOrd="0" presId="urn:microsoft.com/office/officeart/2005/8/layout/lProcess2"/>
    <dgm:cxn modelId="{1BA4FF9B-DB31-498E-90BC-A2CD86AF9476}" type="presOf" srcId="{9CEF475E-AE20-4FC7-A49C-6C74876C6665}" destId="{8CE414A0-F728-4A93-A953-AA177743B26A}" srcOrd="1" destOrd="0" presId="urn:microsoft.com/office/officeart/2005/8/layout/lProcess2"/>
    <dgm:cxn modelId="{CF0C4B34-0582-47E7-8BA3-74E974E48C5B}" type="presParOf" srcId="{2839170E-2DFB-4147-B584-AFC301872CFA}" destId="{DC7FE7CD-9EF7-417F-B90D-52FDC637F0EA}" srcOrd="0" destOrd="0" presId="urn:microsoft.com/office/officeart/2005/8/layout/lProcess2"/>
    <dgm:cxn modelId="{C0C954F6-0032-4450-93A3-239D87C9D3A6}" type="presParOf" srcId="{DC7FE7CD-9EF7-417F-B90D-52FDC637F0EA}" destId="{7B66C0B1-0495-4884-929A-FBFD01709A3E}" srcOrd="0" destOrd="0" presId="urn:microsoft.com/office/officeart/2005/8/layout/lProcess2"/>
    <dgm:cxn modelId="{F0EB99E3-94CA-44EF-95AF-AD81AFD4EA59}" type="presParOf" srcId="{DC7FE7CD-9EF7-417F-B90D-52FDC637F0EA}" destId="{E110E4D1-ECF8-49AB-BAEA-57B984CE9BAC}" srcOrd="1" destOrd="0" presId="urn:microsoft.com/office/officeart/2005/8/layout/lProcess2"/>
    <dgm:cxn modelId="{8C9D2B78-F87C-4AE9-A6F6-F71CEB188BF8}" type="presParOf" srcId="{DC7FE7CD-9EF7-417F-B90D-52FDC637F0EA}" destId="{B2FBF04B-C71F-4A74-83F3-FE9D9A78215D}" srcOrd="2" destOrd="0" presId="urn:microsoft.com/office/officeart/2005/8/layout/lProcess2"/>
    <dgm:cxn modelId="{8D41CD0D-C867-4B10-B54A-062120D8878C}" type="presParOf" srcId="{B2FBF04B-C71F-4A74-83F3-FE9D9A78215D}" destId="{3FAA3583-E8E3-4ED7-AE7A-D2D47D0434DE}" srcOrd="0" destOrd="0" presId="urn:microsoft.com/office/officeart/2005/8/layout/lProcess2"/>
    <dgm:cxn modelId="{5002064E-C5FE-497D-8889-B292CBCAA8D2}" type="presParOf" srcId="{3FAA3583-E8E3-4ED7-AE7A-D2D47D0434DE}" destId="{DC6F1CE4-9588-4005-AD5D-8BAD8BDAA155}" srcOrd="0" destOrd="0" presId="urn:microsoft.com/office/officeart/2005/8/layout/lProcess2"/>
    <dgm:cxn modelId="{51557B87-5603-4EF9-B3A8-879A37478C1C}" type="presParOf" srcId="{2839170E-2DFB-4147-B584-AFC301872CFA}" destId="{7F50DE3D-342B-4195-88CC-A99FFB8D85D6}" srcOrd="1" destOrd="0" presId="urn:microsoft.com/office/officeart/2005/8/layout/lProcess2"/>
    <dgm:cxn modelId="{B74BCAE6-60AC-4F1A-9E77-941793DBFAEF}" type="presParOf" srcId="{2839170E-2DFB-4147-B584-AFC301872CFA}" destId="{221C0F28-F0D4-4790-8ACF-4D4E6EB33C42}" srcOrd="2" destOrd="0" presId="urn:microsoft.com/office/officeart/2005/8/layout/lProcess2"/>
    <dgm:cxn modelId="{2EDE9CAD-884B-4654-92E3-B02D4938629E}" type="presParOf" srcId="{221C0F28-F0D4-4790-8ACF-4D4E6EB33C42}" destId="{1B07F5E4-DB6C-4C73-8C15-D625A15CB9A1}" srcOrd="0" destOrd="0" presId="urn:microsoft.com/office/officeart/2005/8/layout/lProcess2"/>
    <dgm:cxn modelId="{4E1A2641-8A00-4A1D-BC0A-ED41B4EB41E1}" type="presParOf" srcId="{221C0F28-F0D4-4790-8ACF-4D4E6EB33C42}" destId="{8CE414A0-F728-4A93-A953-AA177743B26A}" srcOrd="1" destOrd="0" presId="urn:microsoft.com/office/officeart/2005/8/layout/lProcess2"/>
    <dgm:cxn modelId="{CB9F87EF-E46B-4465-8FD4-01F2B42EAADC}" type="presParOf" srcId="{221C0F28-F0D4-4790-8ACF-4D4E6EB33C42}" destId="{AF6861F9-A8A0-4E6A-9468-CAC22258ECE6}" srcOrd="2" destOrd="0" presId="urn:microsoft.com/office/officeart/2005/8/layout/lProcess2"/>
    <dgm:cxn modelId="{1A5A5460-7ACC-4D8D-8F90-DACABA12F924}" type="presParOf" srcId="{AF6861F9-A8A0-4E6A-9468-CAC22258ECE6}" destId="{E96CCC48-8A90-48F0-B044-B23CA9DB77B0}" srcOrd="0" destOrd="0" presId="urn:microsoft.com/office/officeart/2005/8/layout/lProcess2"/>
    <dgm:cxn modelId="{2D38BAF1-2B83-4102-84D1-F62923FFE93B}" type="presParOf" srcId="{E96CCC48-8A90-48F0-B044-B23CA9DB77B0}" destId="{4BB10FB7-8BD1-4A01-9331-E6CFA9915E3A}" srcOrd="0" destOrd="0" presId="urn:microsoft.com/office/officeart/2005/8/layout/lProcess2"/>
    <dgm:cxn modelId="{61771739-3B33-4114-BD8C-33036B11CF9C}" type="presParOf" srcId="{2839170E-2DFB-4147-B584-AFC301872CFA}" destId="{6131B091-06D3-4B71-9D3B-69086E5D036D}" srcOrd="3" destOrd="0" presId="urn:microsoft.com/office/officeart/2005/8/layout/lProcess2"/>
    <dgm:cxn modelId="{6D1CE76E-98C1-4196-92CC-A7A29AE5DAC7}" type="presParOf" srcId="{2839170E-2DFB-4147-B584-AFC301872CFA}" destId="{06457B9F-DD24-4339-B9BB-8A2762AFD9E6}" srcOrd="4" destOrd="0" presId="urn:microsoft.com/office/officeart/2005/8/layout/lProcess2"/>
    <dgm:cxn modelId="{62B9EAAB-1F18-4B39-B156-77B27265ED19}" type="presParOf" srcId="{06457B9F-DD24-4339-B9BB-8A2762AFD9E6}" destId="{8ECF260B-5EA4-4613-8749-6B6A4954B9A0}" srcOrd="0" destOrd="0" presId="urn:microsoft.com/office/officeart/2005/8/layout/lProcess2"/>
    <dgm:cxn modelId="{EF6B97AA-BC78-46DC-9E06-37631AD3E9CB}" type="presParOf" srcId="{06457B9F-DD24-4339-B9BB-8A2762AFD9E6}" destId="{4431649E-1491-4B63-8997-691B8FAD853A}" srcOrd="1" destOrd="0" presId="urn:microsoft.com/office/officeart/2005/8/layout/lProcess2"/>
    <dgm:cxn modelId="{862CA49A-4BC9-42AE-90F0-A545F50FA243}" type="presParOf" srcId="{06457B9F-DD24-4339-B9BB-8A2762AFD9E6}" destId="{D3A53B15-51D0-4CF0-AC96-F697396AC968}" srcOrd="2" destOrd="0" presId="urn:microsoft.com/office/officeart/2005/8/layout/lProcess2"/>
    <dgm:cxn modelId="{80A315FE-C387-4CD2-A91D-ABCF42AC069A}" type="presParOf" srcId="{D3A53B15-51D0-4CF0-AC96-F697396AC968}" destId="{2F646BAD-1BAF-418A-9B66-1E2FAB26BD1A}" srcOrd="0" destOrd="0" presId="urn:microsoft.com/office/officeart/2005/8/layout/lProcess2"/>
    <dgm:cxn modelId="{24683EC7-5D79-47D1-B808-78E11B377C8B}" type="presParOf" srcId="{2F646BAD-1BAF-418A-9B66-1E2FAB26BD1A}" destId="{83A3CC58-CCBB-48A2-8C2E-E600D98544D7}" srcOrd="0" destOrd="0" presId="urn:microsoft.com/office/officeart/2005/8/layout/lProcess2"/>
    <dgm:cxn modelId="{F2D39759-7EDD-472B-B85F-3E5EABAC86B9}" type="presParOf" srcId="{2839170E-2DFB-4147-B584-AFC301872CFA}" destId="{9274AAE7-2E64-4D4F-A8B0-750AFEF6747E}" srcOrd="5" destOrd="0" presId="urn:microsoft.com/office/officeart/2005/8/layout/lProcess2"/>
    <dgm:cxn modelId="{68C33D19-1351-42A2-9D18-826ED32C4243}" type="presParOf" srcId="{2839170E-2DFB-4147-B584-AFC301872CFA}" destId="{B4B1A128-887E-479A-A9E2-03492FDEF69C}" srcOrd="6" destOrd="0" presId="urn:microsoft.com/office/officeart/2005/8/layout/lProcess2"/>
    <dgm:cxn modelId="{A385BEC2-6BCA-491D-84E1-5A5F257FF4CD}" type="presParOf" srcId="{B4B1A128-887E-479A-A9E2-03492FDEF69C}" destId="{A5F22592-7CF8-48CE-ABF7-54A1041DB460}" srcOrd="0" destOrd="0" presId="urn:microsoft.com/office/officeart/2005/8/layout/lProcess2"/>
    <dgm:cxn modelId="{65D6FA09-D05A-460B-A5A2-9775DCB83265}" type="presParOf" srcId="{B4B1A128-887E-479A-A9E2-03492FDEF69C}" destId="{1B43F46D-18D6-4CF1-B384-029F1B0EE86F}" srcOrd="1" destOrd="0" presId="urn:microsoft.com/office/officeart/2005/8/layout/lProcess2"/>
    <dgm:cxn modelId="{8D484C0E-F6A8-4007-914E-1F3B81034C8D}" type="presParOf" srcId="{B4B1A128-887E-479A-A9E2-03492FDEF69C}" destId="{74FEE8A4-CCA7-4219-8B49-80C3AEA3A3FC}" srcOrd="2" destOrd="0" presId="urn:microsoft.com/office/officeart/2005/8/layout/lProcess2"/>
    <dgm:cxn modelId="{E2634EA6-B891-4CFA-8641-76F3EC09B1E5}" type="presParOf" srcId="{74FEE8A4-CCA7-4219-8B49-80C3AEA3A3FC}" destId="{D2817560-50DF-45B4-A12B-405F15377614}" srcOrd="0" destOrd="0" presId="urn:microsoft.com/office/officeart/2005/8/layout/lProcess2"/>
    <dgm:cxn modelId="{F2CC0E1B-CF5A-4B64-AF36-BF931BCC7BD1}" type="presParOf" srcId="{D2817560-50DF-45B4-A12B-405F15377614}" destId="{19824298-B8F7-4044-9EA2-ED50CA27503E}"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768CDA-FC05-4596-8FDB-B6081CE782B6}"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430A49E7-A482-41E6-A44D-9473C8B3C521}">
      <dgm:prSet phldrT="[Text]"/>
      <dgm:spPr/>
      <dgm:t>
        <a:bodyPr/>
        <a:lstStyle/>
        <a:p>
          <a:r>
            <a:rPr lang="en-US" dirty="0" smtClean="0"/>
            <a:t>Per Capita GDP</a:t>
          </a:r>
          <a:endParaRPr lang="en-US" dirty="0"/>
        </a:p>
      </dgm:t>
    </dgm:pt>
    <dgm:pt modelId="{78BEF3BE-C2EB-4DE8-BD77-B0A6887B3976}" type="parTrans" cxnId="{6456536D-8494-49B5-BA48-C7E2CC09A4BD}">
      <dgm:prSet/>
      <dgm:spPr/>
      <dgm:t>
        <a:bodyPr/>
        <a:lstStyle/>
        <a:p>
          <a:endParaRPr lang="en-US"/>
        </a:p>
      </dgm:t>
    </dgm:pt>
    <dgm:pt modelId="{EB0B409C-DFA1-450F-9745-60A192235E2D}" type="sibTrans" cxnId="{6456536D-8494-49B5-BA48-C7E2CC09A4BD}">
      <dgm:prSet/>
      <dgm:spPr/>
      <dgm:t>
        <a:bodyPr/>
        <a:lstStyle/>
        <a:p>
          <a:endParaRPr lang="en-US"/>
        </a:p>
      </dgm:t>
    </dgm:pt>
    <dgm:pt modelId="{EEA471A9-8A02-4A77-9DB3-719CC6E88B28}">
      <dgm:prSet/>
      <dgm:spPr/>
      <dgm:t>
        <a:bodyPr/>
        <a:lstStyle/>
        <a:p>
          <a:r>
            <a:rPr lang="en-US" dirty="0" smtClean="0"/>
            <a:t>Real GDP vs. nominal GDP</a:t>
          </a:r>
        </a:p>
      </dgm:t>
    </dgm:pt>
    <dgm:pt modelId="{2EBC3EF1-BA4C-452C-9562-9D26D74014AD}" type="parTrans" cxnId="{3422B6D7-91BF-4875-A5FC-2303BD5D46A7}">
      <dgm:prSet/>
      <dgm:spPr/>
      <dgm:t>
        <a:bodyPr/>
        <a:lstStyle/>
        <a:p>
          <a:endParaRPr lang="en-US"/>
        </a:p>
      </dgm:t>
    </dgm:pt>
    <dgm:pt modelId="{94CBC92B-B2CD-4B7E-8310-E1226DA1C9E5}" type="sibTrans" cxnId="{3422B6D7-91BF-4875-A5FC-2303BD5D46A7}">
      <dgm:prSet/>
      <dgm:spPr/>
      <dgm:t>
        <a:bodyPr/>
        <a:lstStyle/>
        <a:p>
          <a:endParaRPr lang="en-US"/>
        </a:p>
      </dgm:t>
    </dgm:pt>
    <dgm:pt modelId="{A475A6A2-A2CF-4754-A260-AD5F70637321}">
      <dgm:prSet/>
      <dgm:spPr/>
      <dgm:t>
        <a:bodyPr/>
        <a:lstStyle/>
        <a:p>
          <a:r>
            <a:rPr lang="en-US" smtClean="0"/>
            <a:t>GDP vs. GNP</a:t>
          </a:r>
          <a:endParaRPr lang="en-US" dirty="0" smtClean="0"/>
        </a:p>
      </dgm:t>
    </dgm:pt>
    <dgm:pt modelId="{9B6A990D-6B0B-4E64-A2B6-87BC3BDC3C99}" type="parTrans" cxnId="{A95B04AD-CED4-4532-AC45-E42EF46C2BD0}">
      <dgm:prSet/>
      <dgm:spPr/>
      <dgm:t>
        <a:bodyPr/>
        <a:lstStyle/>
        <a:p>
          <a:endParaRPr lang="en-US"/>
        </a:p>
      </dgm:t>
    </dgm:pt>
    <dgm:pt modelId="{60D1C976-EDE9-4779-8368-6AF4264AD8FC}" type="sibTrans" cxnId="{A95B04AD-CED4-4532-AC45-E42EF46C2BD0}">
      <dgm:prSet/>
      <dgm:spPr/>
      <dgm:t>
        <a:bodyPr/>
        <a:lstStyle/>
        <a:p>
          <a:endParaRPr lang="en-US"/>
        </a:p>
      </dgm:t>
    </dgm:pt>
    <dgm:pt modelId="{6997F031-57ED-4D4E-8C73-44A8BA356A20}" type="pres">
      <dgm:prSet presAssocID="{BD768CDA-FC05-4596-8FDB-B6081CE782B6}" presName="linear" presStyleCnt="0">
        <dgm:presLayoutVars>
          <dgm:dir/>
          <dgm:animLvl val="lvl"/>
          <dgm:resizeHandles val="exact"/>
        </dgm:presLayoutVars>
      </dgm:prSet>
      <dgm:spPr/>
      <dgm:t>
        <a:bodyPr/>
        <a:lstStyle/>
        <a:p>
          <a:endParaRPr lang="en-US"/>
        </a:p>
      </dgm:t>
    </dgm:pt>
    <dgm:pt modelId="{563BD083-E61B-4450-AB42-A4AE32F6CDDB}" type="pres">
      <dgm:prSet presAssocID="{430A49E7-A482-41E6-A44D-9473C8B3C521}" presName="parentLin" presStyleCnt="0"/>
      <dgm:spPr/>
    </dgm:pt>
    <dgm:pt modelId="{662F6F21-2F25-4D2D-BEA5-2D6291FD6823}" type="pres">
      <dgm:prSet presAssocID="{430A49E7-A482-41E6-A44D-9473C8B3C521}" presName="parentLeftMargin" presStyleLbl="node1" presStyleIdx="0" presStyleCnt="3"/>
      <dgm:spPr/>
      <dgm:t>
        <a:bodyPr/>
        <a:lstStyle/>
        <a:p>
          <a:endParaRPr lang="en-US"/>
        </a:p>
      </dgm:t>
    </dgm:pt>
    <dgm:pt modelId="{7162A13F-D0E1-4C74-B9CC-2D400B56A91D}" type="pres">
      <dgm:prSet presAssocID="{430A49E7-A482-41E6-A44D-9473C8B3C521}" presName="parentText" presStyleLbl="node1" presStyleIdx="0" presStyleCnt="3">
        <dgm:presLayoutVars>
          <dgm:chMax val="0"/>
          <dgm:bulletEnabled val="1"/>
        </dgm:presLayoutVars>
      </dgm:prSet>
      <dgm:spPr/>
      <dgm:t>
        <a:bodyPr/>
        <a:lstStyle/>
        <a:p>
          <a:endParaRPr lang="en-US"/>
        </a:p>
      </dgm:t>
    </dgm:pt>
    <dgm:pt modelId="{721CEF5E-0D27-4CEE-A825-91F1F9F233BC}" type="pres">
      <dgm:prSet presAssocID="{430A49E7-A482-41E6-A44D-9473C8B3C521}" presName="negativeSpace" presStyleCnt="0"/>
      <dgm:spPr/>
    </dgm:pt>
    <dgm:pt modelId="{FF67A108-203C-4C92-8F0E-1C66240017AC}" type="pres">
      <dgm:prSet presAssocID="{430A49E7-A482-41E6-A44D-9473C8B3C521}" presName="childText" presStyleLbl="conFgAcc1" presStyleIdx="0" presStyleCnt="3">
        <dgm:presLayoutVars>
          <dgm:bulletEnabled val="1"/>
        </dgm:presLayoutVars>
      </dgm:prSet>
      <dgm:spPr/>
    </dgm:pt>
    <dgm:pt modelId="{AEB1E8AA-F0FB-4B8D-852F-F2286EB94F0C}" type="pres">
      <dgm:prSet presAssocID="{EB0B409C-DFA1-450F-9745-60A192235E2D}" presName="spaceBetweenRectangles" presStyleCnt="0"/>
      <dgm:spPr/>
    </dgm:pt>
    <dgm:pt modelId="{70D98829-CA84-4749-A7D0-CCDC4C8078BC}" type="pres">
      <dgm:prSet presAssocID="{EEA471A9-8A02-4A77-9DB3-719CC6E88B28}" presName="parentLin" presStyleCnt="0"/>
      <dgm:spPr/>
    </dgm:pt>
    <dgm:pt modelId="{97B501AE-DEB9-43C9-9AAA-C172C3F412FA}" type="pres">
      <dgm:prSet presAssocID="{EEA471A9-8A02-4A77-9DB3-719CC6E88B28}" presName="parentLeftMargin" presStyleLbl="node1" presStyleIdx="0" presStyleCnt="3"/>
      <dgm:spPr/>
      <dgm:t>
        <a:bodyPr/>
        <a:lstStyle/>
        <a:p>
          <a:endParaRPr lang="en-US"/>
        </a:p>
      </dgm:t>
    </dgm:pt>
    <dgm:pt modelId="{BC8A0F63-3A7F-4E23-BE0F-2BF3CDA1A286}" type="pres">
      <dgm:prSet presAssocID="{EEA471A9-8A02-4A77-9DB3-719CC6E88B28}" presName="parentText" presStyleLbl="node1" presStyleIdx="1" presStyleCnt="3">
        <dgm:presLayoutVars>
          <dgm:chMax val="0"/>
          <dgm:bulletEnabled val="1"/>
        </dgm:presLayoutVars>
      </dgm:prSet>
      <dgm:spPr/>
      <dgm:t>
        <a:bodyPr/>
        <a:lstStyle/>
        <a:p>
          <a:endParaRPr lang="en-US"/>
        </a:p>
      </dgm:t>
    </dgm:pt>
    <dgm:pt modelId="{CC98F0CF-A250-4208-913C-C8821528A443}" type="pres">
      <dgm:prSet presAssocID="{EEA471A9-8A02-4A77-9DB3-719CC6E88B28}" presName="negativeSpace" presStyleCnt="0"/>
      <dgm:spPr/>
    </dgm:pt>
    <dgm:pt modelId="{C89BA644-44AD-4D93-AA92-1FFD9BE5792E}" type="pres">
      <dgm:prSet presAssocID="{EEA471A9-8A02-4A77-9DB3-719CC6E88B28}" presName="childText" presStyleLbl="conFgAcc1" presStyleIdx="1" presStyleCnt="3">
        <dgm:presLayoutVars>
          <dgm:bulletEnabled val="1"/>
        </dgm:presLayoutVars>
      </dgm:prSet>
      <dgm:spPr/>
    </dgm:pt>
    <dgm:pt modelId="{5B74D278-85F5-4E5B-B175-4BB198AFF764}" type="pres">
      <dgm:prSet presAssocID="{94CBC92B-B2CD-4B7E-8310-E1226DA1C9E5}" presName="spaceBetweenRectangles" presStyleCnt="0"/>
      <dgm:spPr/>
    </dgm:pt>
    <dgm:pt modelId="{479CFE85-1903-41A1-8FCC-C37EC5CD2196}" type="pres">
      <dgm:prSet presAssocID="{A475A6A2-A2CF-4754-A260-AD5F70637321}" presName="parentLin" presStyleCnt="0"/>
      <dgm:spPr/>
    </dgm:pt>
    <dgm:pt modelId="{335E5B3D-637A-4194-9CCE-7CB31EFC3203}" type="pres">
      <dgm:prSet presAssocID="{A475A6A2-A2CF-4754-A260-AD5F70637321}" presName="parentLeftMargin" presStyleLbl="node1" presStyleIdx="1" presStyleCnt="3"/>
      <dgm:spPr/>
      <dgm:t>
        <a:bodyPr/>
        <a:lstStyle/>
        <a:p>
          <a:endParaRPr lang="en-US"/>
        </a:p>
      </dgm:t>
    </dgm:pt>
    <dgm:pt modelId="{58857CCE-F72D-4653-A1D5-EBA572A0DBC9}" type="pres">
      <dgm:prSet presAssocID="{A475A6A2-A2CF-4754-A260-AD5F70637321}" presName="parentText" presStyleLbl="node1" presStyleIdx="2" presStyleCnt="3">
        <dgm:presLayoutVars>
          <dgm:chMax val="0"/>
          <dgm:bulletEnabled val="1"/>
        </dgm:presLayoutVars>
      </dgm:prSet>
      <dgm:spPr/>
      <dgm:t>
        <a:bodyPr/>
        <a:lstStyle/>
        <a:p>
          <a:endParaRPr lang="en-US"/>
        </a:p>
      </dgm:t>
    </dgm:pt>
    <dgm:pt modelId="{CE817FEF-13EC-443D-BE5B-FA36E060A9E9}" type="pres">
      <dgm:prSet presAssocID="{A475A6A2-A2CF-4754-A260-AD5F70637321}" presName="negativeSpace" presStyleCnt="0"/>
      <dgm:spPr/>
    </dgm:pt>
    <dgm:pt modelId="{391AD040-2A91-418D-81B5-7C2FEC876D30}" type="pres">
      <dgm:prSet presAssocID="{A475A6A2-A2CF-4754-A260-AD5F70637321}" presName="childText" presStyleLbl="conFgAcc1" presStyleIdx="2" presStyleCnt="3">
        <dgm:presLayoutVars>
          <dgm:bulletEnabled val="1"/>
        </dgm:presLayoutVars>
      </dgm:prSet>
      <dgm:spPr/>
    </dgm:pt>
  </dgm:ptLst>
  <dgm:cxnLst>
    <dgm:cxn modelId="{3422B6D7-91BF-4875-A5FC-2303BD5D46A7}" srcId="{BD768CDA-FC05-4596-8FDB-B6081CE782B6}" destId="{EEA471A9-8A02-4A77-9DB3-719CC6E88B28}" srcOrd="1" destOrd="0" parTransId="{2EBC3EF1-BA4C-452C-9562-9D26D74014AD}" sibTransId="{94CBC92B-B2CD-4B7E-8310-E1226DA1C9E5}"/>
    <dgm:cxn modelId="{6456536D-8494-49B5-BA48-C7E2CC09A4BD}" srcId="{BD768CDA-FC05-4596-8FDB-B6081CE782B6}" destId="{430A49E7-A482-41E6-A44D-9473C8B3C521}" srcOrd="0" destOrd="0" parTransId="{78BEF3BE-C2EB-4DE8-BD77-B0A6887B3976}" sibTransId="{EB0B409C-DFA1-450F-9745-60A192235E2D}"/>
    <dgm:cxn modelId="{D4DAEC74-32D1-4004-96EF-1AC8AA41C90D}" type="presOf" srcId="{BD768CDA-FC05-4596-8FDB-B6081CE782B6}" destId="{6997F031-57ED-4D4E-8C73-44A8BA356A20}" srcOrd="0" destOrd="0" presId="urn:microsoft.com/office/officeart/2005/8/layout/list1"/>
    <dgm:cxn modelId="{5B7BE851-B0E7-4A5F-8F9E-2F754B0376E1}" type="presOf" srcId="{430A49E7-A482-41E6-A44D-9473C8B3C521}" destId="{7162A13F-D0E1-4C74-B9CC-2D400B56A91D}" srcOrd="1" destOrd="0" presId="urn:microsoft.com/office/officeart/2005/8/layout/list1"/>
    <dgm:cxn modelId="{C14CD363-9BF0-4BF2-837C-E25447A0E13B}" type="presOf" srcId="{430A49E7-A482-41E6-A44D-9473C8B3C521}" destId="{662F6F21-2F25-4D2D-BEA5-2D6291FD6823}" srcOrd="0" destOrd="0" presId="urn:microsoft.com/office/officeart/2005/8/layout/list1"/>
    <dgm:cxn modelId="{5ACEC290-41F4-44E5-B215-CA9C989ECCD4}" type="presOf" srcId="{A475A6A2-A2CF-4754-A260-AD5F70637321}" destId="{58857CCE-F72D-4653-A1D5-EBA572A0DBC9}" srcOrd="1" destOrd="0" presId="urn:microsoft.com/office/officeart/2005/8/layout/list1"/>
    <dgm:cxn modelId="{A92154B0-867A-4DD8-9D10-A28185104344}" type="presOf" srcId="{EEA471A9-8A02-4A77-9DB3-719CC6E88B28}" destId="{97B501AE-DEB9-43C9-9AAA-C172C3F412FA}" srcOrd="0" destOrd="0" presId="urn:microsoft.com/office/officeart/2005/8/layout/list1"/>
    <dgm:cxn modelId="{A95B04AD-CED4-4532-AC45-E42EF46C2BD0}" srcId="{BD768CDA-FC05-4596-8FDB-B6081CE782B6}" destId="{A475A6A2-A2CF-4754-A260-AD5F70637321}" srcOrd="2" destOrd="0" parTransId="{9B6A990D-6B0B-4E64-A2B6-87BC3BDC3C99}" sibTransId="{60D1C976-EDE9-4779-8368-6AF4264AD8FC}"/>
    <dgm:cxn modelId="{2228B3A3-BE82-434D-8AC9-E433CD7B85CD}" type="presOf" srcId="{EEA471A9-8A02-4A77-9DB3-719CC6E88B28}" destId="{BC8A0F63-3A7F-4E23-BE0F-2BF3CDA1A286}" srcOrd="1" destOrd="0" presId="urn:microsoft.com/office/officeart/2005/8/layout/list1"/>
    <dgm:cxn modelId="{6050DBEE-602B-48CD-A213-81AE9679858E}" type="presOf" srcId="{A475A6A2-A2CF-4754-A260-AD5F70637321}" destId="{335E5B3D-637A-4194-9CCE-7CB31EFC3203}" srcOrd="0" destOrd="0" presId="urn:microsoft.com/office/officeart/2005/8/layout/list1"/>
    <dgm:cxn modelId="{1573C69B-BCC5-464F-A0CF-0CF755980291}" type="presParOf" srcId="{6997F031-57ED-4D4E-8C73-44A8BA356A20}" destId="{563BD083-E61B-4450-AB42-A4AE32F6CDDB}" srcOrd="0" destOrd="0" presId="urn:microsoft.com/office/officeart/2005/8/layout/list1"/>
    <dgm:cxn modelId="{88AA23E3-9A5E-4282-8E74-870A3EC241B4}" type="presParOf" srcId="{563BD083-E61B-4450-AB42-A4AE32F6CDDB}" destId="{662F6F21-2F25-4D2D-BEA5-2D6291FD6823}" srcOrd="0" destOrd="0" presId="urn:microsoft.com/office/officeart/2005/8/layout/list1"/>
    <dgm:cxn modelId="{FA8B2E91-FA85-44D7-9325-51B35314F803}" type="presParOf" srcId="{563BD083-E61B-4450-AB42-A4AE32F6CDDB}" destId="{7162A13F-D0E1-4C74-B9CC-2D400B56A91D}" srcOrd="1" destOrd="0" presId="urn:microsoft.com/office/officeart/2005/8/layout/list1"/>
    <dgm:cxn modelId="{CD04FA7F-1238-488D-8E4B-C046D8DBFF70}" type="presParOf" srcId="{6997F031-57ED-4D4E-8C73-44A8BA356A20}" destId="{721CEF5E-0D27-4CEE-A825-91F1F9F233BC}" srcOrd="1" destOrd="0" presId="urn:microsoft.com/office/officeart/2005/8/layout/list1"/>
    <dgm:cxn modelId="{DD201EE1-E1DD-4F6A-959E-DBBA3F33E037}" type="presParOf" srcId="{6997F031-57ED-4D4E-8C73-44A8BA356A20}" destId="{FF67A108-203C-4C92-8F0E-1C66240017AC}" srcOrd="2" destOrd="0" presId="urn:microsoft.com/office/officeart/2005/8/layout/list1"/>
    <dgm:cxn modelId="{D1A6EA40-B66E-4E0A-A606-DCEF41C8BCF5}" type="presParOf" srcId="{6997F031-57ED-4D4E-8C73-44A8BA356A20}" destId="{AEB1E8AA-F0FB-4B8D-852F-F2286EB94F0C}" srcOrd="3" destOrd="0" presId="urn:microsoft.com/office/officeart/2005/8/layout/list1"/>
    <dgm:cxn modelId="{F41532B1-3912-42F0-BB5E-BB448C2CD971}" type="presParOf" srcId="{6997F031-57ED-4D4E-8C73-44A8BA356A20}" destId="{70D98829-CA84-4749-A7D0-CCDC4C8078BC}" srcOrd="4" destOrd="0" presId="urn:microsoft.com/office/officeart/2005/8/layout/list1"/>
    <dgm:cxn modelId="{678FA465-8851-48B5-B1FB-DCBA0452C459}" type="presParOf" srcId="{70D98829-CA84-4749-A7D0-CCDC4C8078BC}" destId="{97B501AE-DEB9-43C9-9AAA-C172C3F412FA}" srcOrd="0" destOrd="0" presId="urn:microsoft.com/office/officeart/2005/8/layout/list1"/>
    <dgm:cxn modelId="{C5663F23-9B06-4440-B544-04386722DC62}" type="presParOf" srcId="{70D98829-CA84-4749-A7D0-CCDC4C8078BC}" destId="{BC8A0F63-3A7F-4E23-BE0F-2BF3CDA1A286}" srcOrd="1" destOrd="0" presId="urn:microsoft.com/office/officeart/2005/8/layout/list1"/>
    <dgm:cxn modelId="{AE903A87-C590-4148-8742-E5FAA93B793B}" type="presParOf" srcId="{6997F031-57ED-4D4E-8C73-44A8BA356A20}" destId="{CC98F0CF-A250-4208-913C-C8821528A443}" srcOrd="5" destOrd="0" presId="urn:microsoft.com/office/officeart/2005/8/layout/list1"/>
    <dgm:cxn modelId="{60F57B88-AF10-4467-B10B-B8528862A09A}" type="presParOf" srcId="{6997F031-57ED-4D4E-8C73-44A8BA356A20}" destId="{C89BA644-44AD-4D93-AA92-1FFD9BE5792E}" srcOrd="6" destOrd="0" presId="urn:microsoft.com/office/officeart/2005/8/layout/list1"/>
    <dgm:cxn modelId="{F066D8FA-3AE2-429B-98C9-1B5F752E7F75}" type="presParOf" srcId="{6997F031-57ED-4D4E-8C73-44A8BA356A20}" destId="{5B74D278-85F5-4E5B-B175-4BB198AFF764}" srcOrd="7" destOrd="0" presId="urn:microsoft.com/office/officeart/2005/8/layout/list1"/>
    <dgm:cxn modelId="{641DC676-BE9B-4629-B224-3316FE8503F1}" type="presParOf" srcId="{6997F031-57ED-4D4E-8C73-44A8BA356A20}" destId="{479CFE85-1903-41A1-8FCC-C37EC5CD2196}" srcOrd="8" destOrd="0" presId="urn:microsoft.com/office/officeart/2005/8/layout/list1"/>
    <dgm:cxn modelId="{E48F08B5-9ACC-49F6-B323-F393DFD0692D}" type="presParOf" srcId="{479CFE85-1903-41A1-8FCC-C37EC5CD2196}" destId="{335E5B3D-637A-4194-9CCE-7CB31EFC3203}" srcOrd="0" destOrd="0" presId="urn:microsoft.com/office/officeart/2005/8/layout/list1"/>
    <dgm:cxn modelId="{F4E089C9-E2D0-4843-9254-7B83D06CDE09}" type="presParOf" srcId="{479CFE85-1903-41A1-8FCC-C37EC5CD2196}" destId="{58857CCE-F72D-4653-A1D5-EBA572A0DBC9}" srcOrd="1" destOrd="0" presId="urn:microsoft.com/office/officeart/2005/8/layout/list1"/>
    <dgm:cxn modelId="{2F55A2D0-0A6D-489A-BED1-88E4806E59AD}" type="presParOf" srcId="{6997F031-57ED-4D4E-8C73-44A8BA356A20}" destId="{CE817FEF-13EC-443D-BE5B-FA36E060A9E9}" srcOrd="9" destOrd="0" presId="urn:microsoft.com/office/officeart/2005/8/layout/list1"/>
    <dgm:cxn modelId="{2E7C8871-D7F6-41B1-BF62-9202C25926B1}" type="presParOf" srcId="{6997F031-57ED-4D4E-8C73-44A8BA356A20}" destId="{391AD040-2A91-418D-81B5-7C2FEC876D3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5FF2D3-B3B5-48D4-AD12-F3A286EABDD1}"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A95F7045-4761-4489-9F71-78391C7CD173}">
      <dgm:prSet phldrT="[Text]"/>
      <dgm:spPr/>
      <dgm:t>
        <a:bodyPr/>
        <a:lstStyle/>
        <a:p>
          <a:r>
            <a:rPr lang="en-US" dirty="0" smtClean="0"/>
            <a:t>What is it?</a:t>
          </a:r>
          <a:endParaRPr lang="en-US" dirty="0"/>
        </a:p>
      </dgm:t>
    </dgm:pt>
    <dgm:pt modelId="{49E663DF-2EE5-46FA-AF49-06FE9712AC14}" type="parTrans" cxnId="{723C9C14-8976-4BEF-B6A2-7527AF60C30C}">
      <dgm:prSet/>
      <dgm:spPr/>
      <dgm:t>
        <a:bodyPr/>
        <a:lstStyle/>
        <a:p>
          <a:endParaRPr lang="en-US"/>
        </a:p>
      </dgm:t>
    </dgm:pt>
    <dgm:pt modelId="{EC59B6A2-9B5E-4B54-86B7-A178A92AB958}" type="sibTrans" cxnId="{723C9C14-8976-4BEF-B6A2-7527AF60C30C}">
      <dgm:prSet/>
      <dgm:spPr/>
      <dgm:t>
        <a:bodyPr/>
        <a:lstStyle/>
        <a:p>
          <a:endParaRPr lang="en-US"/>
        </a:p>
      </dgm:t>
    </dgm:pt>
    <dgm:pt modelId="{F869F13C-B3EF-403A-9975-1D4D9F6D2555}">
      <dgm:prSet/>
      <dgm:spPr/>
      <dgm:t>
        <a:bodyPr/>
        <a:lstStyle/>
        <a:p>
          <a:r>
            <a:rPr lang="en-US" dirty="0" smtClean="0"/>
            <a:t>Steady (long-term) increase in the quantity and quality of goods and services an economy can produce</a:t>
          </a:r>
        </a:p>
      </dgm:t>
    </dgm:pt>
    <dgm:pt modelId="{A4188055-156B-45EB-9A52-2758A56B547E}" type="parTrans" cxnId="{4EF06DD3-9DB2-4064-9A8C-F724F3B6006E}">
      <dgm:prSet/>
      <dgm:spPr/>
      <dgm:t>
        <a:bodyPr/>
        <a:lstStyle/>
        <a:p>
          <a:endParaRPr lang="en-US"/>
        </a:p>
      </dgm:t>
    </dgm:pt>
    <dgm:pt modelId="{EE428F1A-3719-4E2B-86C8-5830219A4E67}" type="sibTrans" cxnId="{4EF06DD3-9DB2-4064-9A8C-F724F3B6006E}">
      <dgm:prSet/>
      <dgm:spPr/>
      <dgm:t>
        <a:bodyPr/>
        <a:lstStyle/>
        <a:p>
          <a:endParaRPr lang="en-US"/>
        </a:p>
      </dgm:t>
    </dgm:pt>
    <dgm:pt modelId="{B0A022E5-9703-4712-AC57-DE5A663C7E3A}">
      <dgm:prSet/>
      <dgm:spPr/>
      <dgm:t>
        <a:bodyPr/>
        <a:lstStyle/>
        <a:p>
          <a:r>
            <a:rPr lang="en-US" smtClean="0"/>
            <a:t>Why do we care?</a:t>
          </a:r>
          <a:endParaRPr lang="en-US" dirty="0" smtClean="0"/>
        </a:p>
      </dgm:t>
    </dgm:pt>
    <dgm:pt modelId="{8A6A8F8E-0439-4CB0-83F9-E43F531FD45D}" type="parTrans" cxnId="{2A9EC03F-2B8F-4D56-8084-78ED10A36F50}">
      <dgm:prSet/>
      <dgm:spPr/>
      <dgm:t>
        <a:bodyPr/>
        <a:lstStyle/>
        <a:p>
          <a:endParaRPr lang="en-US"/>
        </a:p>
      </dgm:t>
    </dgm:pt>
    <dgm:pt modelId="{614F5D5C-5541-4432-8015-9235EF2E16FF}" type="sibTrans" cxnId="{2A9EC03F-2B8F-4D56-8084-78ED10A36F50}">
      <dgm:prSet/>
      <dgm:spPr/>
      <dgm:t>
        <a:bodyPr/>
        <a:lstStyle/>
        <a:p>
          <a:endParaRPr lang="en-US"/>
        </a:p>
      </dgm:t>
    </dgm:pt>
    <dgm:pt modelId="{072A8141-7DA6-417D-8B3F-CAD7110C9FC4}">
      <dgm:prSet/>
      <dgm:spPr/>
      <dgm:t>
        <a:bodyPr/>
        <a:lstStyle/>
        <a:p>
          <a:r>
            <a:rPr lang="en-US" smtClean="0"/>
            <a:t>It affects living standards</a:t>
          </a:r>
          <a:endParaRPr lang="en-US" dirty="0" smtClean="0"/>
        </a:p>
      </dgm:t>
    </dgm:pt>
    <dgm:pt modelId="{7FC13787-434E-4682-B0C7-B989E9E74A26}" type="parTrans" cxnId="{996F21F8-8D12-493E-BC5E-7DD801F3DF44}">
      <dgm:prSet/>
      <dgm:spPr/>
      <dgm:t>
        <a:bodyPr/>
        <a:lstStyle/>
        <a:p>
          <a:endParaRPr lang="en-US"/>
        </a:p>
      </dgm:t>
    </dgm:pt>
    <dgm:pt modelId="{6AEE52D8-7FFE-43D0-B12A-51DAB36517F6}" type="sibTrans" cxnId="{996F21F8-8D12-493E-BC5E-7DD801F3DF44}">
      <dgm:prSet/>
      <dgm:spPr/>
      <dgm:t>
        <a:bodyPr/>
        <a:lstStyle/>
        <a:p>
          <a:endParaRPr lang="en-US"/>
        </a:p>
      </dgm:t>
    </dgm:pt>
    <dgm:pt modelId="{486E28C9-AFFE-43A6-8DFE-E940EF87A713}">
      <dgm:prSet/>
      <dgm:spPr/>
      <dgm:t>
        <a:bodyPr/>
        <a:lstStyle/>
        <a:p>
          <a:r>
            <a:rPr lang="en-US" smtClean="0"/>
            <a:t>How do we measure it?</a:t>
          </a:r>
          <a:endParaRPr lang="en-US" dirty="0" smtClean="0"/>
        </a:p>
      </dgm:t>
    </dgm:pt>
    <dgm:pt modelId="{B4091C5E-8BDB-49F9-982A-027B785FF8B2}" type="parTrans" cxnId="{A2996D19-29D0-41DE-8E2A-F3AEB7173F4E}">
      <dgm:prSet/>
      <dgm:spPr/>
      <dgm:t>
        <a:bodyPr/>
        <a:lstStyle/>
        <a:p>
          <a:endParaRPr lang="en-US"/>
        </a:p>
      </dgm:t>
    </dgm:pt>
    <dgm:pt modelId="{D4A0BACE-E0F1-4101-97EB-5CD40FC9BE2A}" type="sibTrans" cxnId="{A2996D19-29D0-41DE-8E2A-F3AEB7173F4E}">
      <dgm:prSet/>
      <dgm:spPr/>
      <dgm:t>
        <a:bodyPr/>
        <a:lstStyle/>
        <a:p>
          <a:endParaRPr lang="en-US"/>
        </a:p>
      </dgm:t>
    </dgm:pt>
    <dgm:pt modelId="{C8EA27C2-A3FF-4089-B9B0-ECF3CFDCBD89}">
      <dgm:prSet/>
      <dgm:spPr/>
      <dgm:t>
        <a:bodyPr/>
        <a:lstStyle/>
        <a:p>
          <a:r>
            <a:rPr lang="en-US" dirty="0" smtClean="0"/>
            <a:t>Percentage change in real GDP</a:t>
          </a:r>
        </a:p>
      </dgm:t>
    </dgm:pt>
    <dgm:pt modelId="{044A2955-9455-4618-8B0A-3BDBD1A2F278}" type="parTrans" cxnId="{BB97E5EF-662D-410D-AAA0-7E16AB791E47}">
      <dgm:prSet/>
      <dgm:spPr/>
      <dgm:t>
        <a:bodyPr/>
        <a:lstStyle/>
        <a:p>
          <a:endParaRPr lang="en-US"/>
        </a:p>
      </dgm:t>
    </dgm:pt>
    <dgm:pt modelId="{593F9896-D4C7-4A1A-A676-331EF57B7DBB}" type="sibTrans" cxnId="{BB97E5EF-662D-410D-AAA0-7E16AB791E47}">
      <dgm:prSet/>
      <dgm:spPr/>
      <dgm:t>
        <a:bodyPr/>
        <a:lstStyle/>
        <a:p>
          <a:endParaRPr lang="en-US"/>
        </a:p>
      </dgm:t>
    </dgm:pt>
    <dgm:pt modelId="{BFF6ED5C-CD62-4A3A-AFCC-1B3640CC35E2}" type="pres">
      <dgm:prSet presAssocID="{305FF2D3-B3B5-48D4-AD12-F3A286EABDD1}" presName="linear" presStyleCnt="0">
        <dgm:presLayoutVars>
          <dgm:dir/>
          <dgm:animLvl val="lvl"/>
          <dgm:resizeHandles val="exact"/>
        </dgm:presLayoutVars>
      </dgm:prSet>
      <dgm:spPr/>
      <dgm:t>
        <a:bodyPr/>
        <a:lstStyle/>
        <a:p>
          <a:endParaRPr lang="en-US"/>
        </a:p>
      </dgm:t>
    </dgm:pt>
    <dgm:pt modelId="{D6C91DA6-C5A5-4391-974D-9E70CC1987A2}" type="pres">
      <dgm:prSet presAssocID="{A95F7045-4761-4489-9F71-78391C7CD173}" presName="parentLin" presStyleCnt="0"/>
      <dgm:spPr/>
      <dgm:t>
        <a:bodyPr/>
        <a:lstStyle/>
        <a:p>
          <a:endParaRPr lang="en-US"/>
        </a:p>
      </dgm:t>
    </dgm:pt>
    <dgm:pt modelId="{ECE74860-04B5-40BE-A159-D6132FFD578B}" type="pres">
      <dgm:prSet presAssocID="{A95F7045-4761-4489-9F71-78391C7CD173}" presName="parentLeftMargin" presStyleLbl="node1" presStyleIdx="0" presStyleCnt="3"/>
      <dgm:spPr/>
      <dgm:t>
        <a:bodyPr/>
        <a:lstStyle/>
        <a:p>
          <a:endParaRPr lang="en-US"/>
        </a:p>
      </dgm:t>
    </dgm:pt>
    <dgm:pt modelId="{4809DBEA-D1E8-4260-BBBF-D2C65607F1CC}" type="pres">
      <dgm:prSet presAssocID="{A95F7045-4761-4489-9F71-78391C7CD173}" presName="parentText" presStyleLbl="node1" presStyleIdx="0" presStyleCnt="3">
        <dgm:presLayoutVars>
          <dgm:chMax val="0"/>
          <dgm:bulletEnabled val="1"/>
        </dgm:presLayoutVars>
      </dgm:prSet>
      <dgm:spPr/>
      <dgm:t>
        <a:bodyPr/>
        <a:lstStyle/>
        <a:p>
          <a:endParaRPr lang="en-US"/>
        </a:p>
      </dgm:t>
    </dgm:pt>
    <dgm:pt modelId="{D73B1DE5-8994-45FF-9A3E-7C609F80C037}" type="pres">
      <dgm:prSet presAssocID="{A95F7045-4761-4489-9F71-78391C7CD173}" presName="negativeSpace" presStyleCnt="0"/>
      <dgm:spPr/>
      <dgm:t>
        <a:bodyPr/>
        <a:lstStyle/>
        <a:p>
          <a:endParaRPr lang="en-US"/>
        </a:p>
      </dgm:t>
    </dgm:pt>
    <dgm:pt modelId="{CFC65E14-5FAD-4D92-A611-D7949B98CBB7}" type="pres">
      <dgm:prSet presAssocID="{A95F7045-4761-4489-9F71-78391C7CD173}" presName="childText" presStyleLbl="conFgAcc1" presStyleIdx="0" presStyleCnt="3">
        <dgm:presLayoutVars>
          <dgm:bulletEnabled val="1"/>
        </dgm:presLayoutVars>
      </dgm:prSet>
      <dgm:spPr/>
      <dgm:t>
        <a:bodyPr/>
        <a:lstStyle/>
        <a:p>
          <a:endParaRPr lang="en-US"/>
        </a:p>
      </dgm:t>
    </dgm:pt>
    <dgm:pt modelId="{7A351F5B-0644-4282-B59B-304E84414018}" type="pres">
      <dgm:prSet presAssocID="{EC59B6A2-9B5E-4B54-86B7-A178A92AB958}" presName="spaceBetweenRectangles" presStyleCnt="0"/>
      <dgm:spPr/>
      <dgm:t>
        <a:bodyPr/>
        <a:lstStyle/>
        <a:p>
          <a:endParaRPr lang="en-US"/>
        </a:p>
      </dgm:t>
    </dgm:pt>
    <dgm:pt modelId="{FC8A29F9-4DBB-4D0C-A2F6-609D84328D03}" type="pres">
      <dgm:prSet presAssocID="{B0A022E5-9703-4712-AC57-DE5A663C7E3A}" presName="parentLin" presStyleCnt="0"/>
      <dgm:spPr/>
      <dgm:t>
        <a:bodyPr/>
        <a:lstStyle/>
        <a:p>
          <a:endParaRPr lang="en-US"/>
        </a:p>
      </dgm:t>
    </dgm:pt>
    <dgm:pt modelId="{6247FF9E-8D5A-4F1D-A447-4F5C6E8A9526}" type="pres">
      <dgm:prSet presAssocID="{B0A022E5-9703-4712-AC57-DE5A663C7E3A}" presName="parentLeftMargin" presStyleLbl="node1" presStyleIdx="0" presStyleCnt="3"/>
      <dgm:spPr/>
      <dgm:t>
        <a:bodyPr/>
        <a:lstStyle/>
        <a:p>
          <a:endParaRPr lang="en-US"/>
        </a:p>
      </dgm:t>
    </dgm:pt>
    <dgm:pt modelId="{0C548286-4877-4FEA-9D46-ADA2ABA09965}" type="pres">
      <dgm:prSet presAssocID="{B0A022E5-9703-4712-AC57-DE5A663C7E3A}" presName="parentText" presStyleLbl="node1" presStyleIdx="1" presStyleCnt="3">
        <dgm:presLayoutVars>
          <dgm:chMax val="0"/>
          <dgm:bulletEnabled val="1"/>
        </dgm:presLayoutVars>
      </dgm:prSet>
      <dgm:spPr/>
      <dgm:t>
        <a:bodyPr/>
        <a:lstStyle/>
        <a:p>
          <a:endParaRPr lang="en-US"/>
        </a:p>
      </dgm:t>
    </dgm:pt>
    <dgm:pt modelId="{57BADF89-85B9-4599-9A90-750D74F8DD8E}" type="pres">
      <dgm:prSet presAssocID="{B0A022E5-9703-4712-AC57-DE5A663C7E3A}" presName="negativeSpace" presStyleCnt="0"/>
      <dgm:spPr/>
      <dgm:t>
        <a:bodyPr/>
        <a:lstStyle/>
        <a:p>
          <a:endParaRPr lang="en-US"/>
        </a:p>
      </dgm:t>
    </dgm:pt>
    <dgm:pt modelId="{231F9827-78C7-445B-BF32-508E551588D2}" type="pres">
      <dgm:prSet presAssocID="{B0A022E5-9703-4712-AC57-DE5A663C7E3A}" presName="childText" presStyleLbl="conFgAcc1" presStyleIdx="1" presStyleCnt="3">
        <dgm:presLayoutVars>
          <dgm:bulletEnabled val="1"/>
        </dgm:presLayoutVars>
      </dgm:prSet>
      <dgm:spPr/>
      <dgm:t>
        <a:bodyPr/>
        <a:lstStyle/>
        <a:p>
          <a:endParaRPr lang="en-US"/>
        </a:p>
      </dgm:t>
    </dgm:pt>
    <dgm:pt modelId="{3FBFC189-CA18-4330-8635-6CCBAB7EE233}" type="pres">
      <dgm:prSet presAssocID="{614F5D5C-5541-4432-8015-9235EF2E16FF}" presName="spaceBetweenRectangles" presStyleCnt="0"/>
      <dgm:spPr/>
      <dgm:t>
        <a:bodyPr/>
        <a:lstStyle/>
        <a:p>
          <a:endParaRPr lang="en-US"/>
        </a:p>
      </dgm:t>
    </dgm:pt>
    <dgm:pt modelId="{82B6DC28-434F-4D25-8ED0-786AD0052011}" type="pres">
      <dgm:prSet presAssocID="{486E28C9-AFFE-43A6-8DFE-E940EF87A713}" presName="parentLin" presStyleCnt="0"/>
      <dgm:spPr/>
      <dgm:t>
        <a:bodyPr/>
        <a:lstStyle/>
        <a:p>
          <a:endParaRPr lang="en-US"/>
        </a:p>
      </dgm:t>
    </dgm:pt>
    <dgm:pt modelId="{CD20A449-3088-4770-91C2-73B74B0CD95F}" type="pres">
      <dgm:prSet presAssocID="{486E28C9-AFFE-43A6-8DFE-E940EF87A713}" presName="parentLeftMargin" presStyleLbl="node1" presStyleIdx="1" presStyleCnt="3"/>
      <dgm:spPr/>
      <dgm:t>
        <a:bodyPr/>
        <a:lstStyle/>
        <a:p>
          <a:endParaRPr lang="en-US"/>
        </a:p>
      </dgm:t>
    </dgm:pt>
    <dgm:pt modelId="{AE707F4A-9A71-4A5D-A397-3B25B3D78250}" type="pres">
      <dgm:prSet presAssocID="{486E28C9-AFFE-43A6-8DFE-E940EF87A713}" presName="parentText" presStyleLbl="node1" presStyleIdx="2" presStyleCnt="3">
        <dgm:presLayoutVars>
          <dgm:chMax val="0"/>
          <dgm:bulletEnabled val="1"/>
        </dgm:presLayoutVars>
      </dgm:prSet>
      <dgm:spPr/>
      <dgm:t>
        <a:bodyPr/>
        <a:lstStyle/>
        <a:p>
          <a:endParaRPr lang="en-US"/>
        </a:p>
      </dgm:t>
    </dgm:pt>
    <dgm:pt modelId="{60F46AAD-1013-4DCC-8FEC-CFAE4BB9774B}" type="pres">
      <dgm:prSet presAssocID="{486E28C9-AFFE-43A6-8DFE-E940EF87A713}" presName="negativeSpace" presStyleCnt="0"/>
      <dgm:spPr/>
      <dgm:t>
        <a:bodyPr/>
        <a:lstStyle/>
        <a:p>
          <a:endParaRPr lang="en-US"/>
        </a:p>
      </dgm:t>
    </dgm:pt>
    <dgm:pt modelId="{6535ECC6-38E9-463E-85A5-D6CB13C7D2EB}" type="pres">
      <dgm:prSet presAssocID="{486E28C9-AFFE-43A6-8DFE-E940EF87A713}" presName="childText" presStyleLbl="conFgAcc1" presStyleIdx="2" presStyleCnt="3">
        <dgm:presLayoutVars>
          <dgm:bulletEnabled val="1"/>
        </dgm:presLayoutVars>
      </dgm:prSet>
      <dgm:spPr/>
      <dgm:t>
        <a:bodyPr/>
        <a:lstStyle/>
        <a:p>
          <a:endParaRPr lang="en-US"/>
        </a:p>
      </dgm:t>
    </dgm:pt>
  </dgm:ptLst>
  <dgm:cxnLst>
    <dgm:cxn modelId="{F6255CF2-80A0-46DC-B1C9-30F4984A1706}" type="presOf" srcId="{B0A022E5-9703-4712-AC57-DE5A663C7E3A}" destId="{6247FF9E-8D5A-4F1D-A447-4F5C6E8A9526}" srcOrd="0" destOrd="0" presId="urn:microsoft.com/office/officeart/2005/8/layout/list1"/>
    <dgm:cxn modelId="{996F21F8-8D12-493E-BC5E-7DD801F3DF44}" srcId="{B0A022E5-9703-4712-AC57-DE5A663C7E3A}" destId="{072A8141-7DA6-417D-8B3F-CAD7110C9FC4}" srcOrd="0" destOrd="0" parTransId="{7FC13787-434E-4682-B0C7-B989E9E74A26}" sibTransId="{6AEE52D8-7FFE-43D0-B12A-51DAB36517F6}"/>
    <dgm:cxn modelId="{3CF3E9C3-F81D-46C0-A7E2-B01E8F55CB45}" type="presOf" srcId="{A95F7045-4761-4489-9F71-78391C7CD173}" destId="{4809DBEA-D1E8-4260-BBBF-D2C65607F1CC}" srcOrd="1" destOrd="0" presId="urn:microsoft.com/office/officeart/2005/8/layout/list1"/>
    <dgm:cxn modelId="{BB97E5EF-662D-410D-AAA0-7E16AB791E47}" srcId="{486E28C9-AFFE-43A6-8DFE-E940EF87A713}" destId="{C8EA27C2-A3FF-4089-B9B0-ECF3CFDCBD89}" srcOrd="0" destOrd="0" parTransId="{044A2955-9455-4618-8B0A-3BDBD1A2F278}" sibTransId="{593F9896-D4C7-4A1A-A676-331EF57B7DBB}"/>
    <dgm:cxn modelId="{83755013-ECE8-4C36-8398-A06E38078260}" type="presOf" srcId="{305FF2D3-B3B5-48D4-AD12-F3A286EABDD1}" destId="{BFF6ED5C-CD62-4A3A-AFCC-1B3640CC35E2}" srcOrd="0" destOrd="0" presId="urn:microsoft.com/office/officeart/2005/8/layout/list1"/>
    <dgm:cxn modelId="{EB60A29F-A572-4455-9F2C-E0767CF17279}" type="presOf" srcId="{A95F7045-4761-4489-9F71-78391C7CD173}" destId="{ECE74860-04B5-40BE-A159-D6132FFD578B}" srcOrd="0" destOrd="0" presId="urn:microsoft.com/office/officeart/2005/8/layout/list1"/>
    <dgm:cxn modelId="{2A9EC03F-2B8F-4D56-8084-78ED10A36F50}" srcId="{305FF2D3-B3B5-48D4-AD12-F3A286EABDD1}" destId="{B0A022E5-9703-4712-AC57-DE5A663C7E3A}" srcOrd="1" destOrd="0" parTransId="{8A6A8F8E-0439-4CB0-83F9-E43F531FD45D}" sibTransId="{614F5D5C-5541-4432-8015-9235EF2E16FF}"/>
    <dgm:cxn modelId="{4D259994-8FF0-4F20-B82E-1237F82D25AD}" type="presOf" srcId="{C8EA27C2-A3FF-4089-B9B0-ECF3CFDCBD89}" destId="{6535ECC6-38E9-463E-85A5-D6CB13C7D2EB}" srcOrd="0" destOrd="0" presId="urn:microsoft.com/office/officeart/2005/8/layout/list1"/>
    <dgm:cxn modelId="{723C9C14-8976-4BEF-B6A2-7527AF60C30C}" srcId="{305FF2D3-B3B5-48D4-AD12-F3A286EABDD1}" destId="{A95F7045-4761-4489-9F71-78391C7CD173}" srcOrd="0" destOrd="0" parTransId="{49E663DF-2EE5-46FA-AF49-06FE9712AC14}" sibTransId="{EC59B6A2-9B5E-4B54-86B7-A178A92AB958}"/>
    <dgm:cxn modelId="{A2996D19-29D0-41DE-8E2A-F3AEB7173F4E}" srcId="{305FF2D3-B3B5-48D4-AD12-F3A286EABDD1}" destId="{486E28C9-AFFE-43A6-8DFE-E940EF87A713}" srcOrd="2" destOrd="0" parTransId="{B4091C5E-8BDB-49F9-982A-027B785FF8B2}" sibTransId="{D4A0BACE-E0F1-4101-97EB-5CD40FC9BE2A}"/>
    <dgm:cxn modelId="{4EF06DD3-9DB2-4064-9A8C-F724F3B6006E}" srcId="{A95F7045-4761-4489-9F71-78391C7CD173}" destId="{F869F13C-B3EF-403A-9975-1D4D9F6D2555}" srcOrd="0" destOrd="0" parTransId="{A4188055-156B-45EB-9A52-2758A56B547E}" sibTransId="{EE428F1A-3719-4E2B-86C8-5830219A4E67}"/>
    <dgm:cxn modelId="{D78B0784-4017-4830-B3E7-63AA184A2CC0}" type="presOf" srcId="{486E28C9-AFFE-43A6-8DFE-E940EF87A713}" destId="{CD20A449-3088-4770-91C2-73B74B0CD95F}" srcOrd="0" destOrd="0" presId="urn:microsoft.com/office/officeart/2005/8/layout/list1"/>
    <dgm:cxn modelId="{D6B4554B-D5E3-4040-BB64-852AF5F9B958}" type="presOf" srcId="{B0A022E5-9703-4712-AC57-DE5A663C7E3A}" destId="{0C548286-4877-4FEA-9D46-ADA2ABA09965}" srcOrd="1" destOrd="0" presId="urn:microsoft.com/office/officeart/2005/8/layout/list1"/>
    <dgm:cxn modelId="{8FF36F28-9A22-4B9F-9850-A442A851DFA7}" type="presOf" srcId="{486E28C9-AFFE-43A6-8DFE-E940EF87A713}" destId="{AE707F4A-9A71-4A5D-A397-3B25B3D78250}" srcOrd="1" destOrd="0" presId="urn:microsoft.com/office/officeart/2005/8/layout/list1"/>
    <dgm:cxn modelId="{87F51FF6-7C5F-4052-874C-0A614C1FE6AE}" type="presOf" srcId="{F869F13C-B3EF-403A-9975-1D4D9F6D2555}" destId="{CFC65E14-5FAD-4D92-A611-D7949B98CBB7}" srcOrd="0" destOrd="0" presId="urn:microsoft.com/office/officeart/2005/8/layout/list1"/>
    <dgm:cxn modelId="{F4610315-B93A-4C4D-BEC1-275097885F95}" type="presOf" srcId="{072A8141-7DA6-417D-8B3F-CAD7110C9FC4}" destId="{231F9827-78C7-445B-BF32-508E551588D2}" srcOrd="0" destOrd="0" presId="urn:microsoft.com/office/officeart/2005/8/layout/list1"/>
    <dgm:cxn modelId="{5D941B56-FCA0-4D20-9C14-3648C105D2CB}" type="presParOf" srcId="{BFF6ED5C-CD62-4A3A-AFCC-1B3640CC35E2}" destId="{D6C91DA6-C5A5-4391-974D-9E70CC1987A2}" srcOrd="0" destOrd="0" presId="urn:microsoft.com/office/officeart/2005/8/layout/list1"/>
    <dgm:cxn modelId="{DD1DFC48-2DB0-4B12-AACD-E2ECCC2E47D0}" type="presParOf" srcId="{D6C91DA6-C5A5-4391-974D-9E70CC1987A2}" destId="{ECE74860-04B5-40BE-A159-D6132FFD578B}" srcOrd="0" destOrd="0" presId="urn:microsoft.com/office/officeart/2005/8/layout/list1"/>
    <dgm:cxn modelId="{5D1A1AA7-BCF7-4063-A6D3-8E72861B052D}" type="presParOf" srcId="{D6C91DA6-C5A5-4391-974D-9E70CC1987A2}" destId="{4809DBEA-D1E8-4260-BBBF-D2C65607F1CC}" srcOrd="1" destOrd="0" presId="urn:microsoft.com/office/officeart/2005/8/layout/list1"/>
    <dgm:cxn modelId="{DB921CE1-42C2-458D-9D51-A3151783B033}" type="presParOf" srcId="{BFF6ED5C-CD62-4A3A-AFCC-1B3640CC35E2}" destId="{D73B1DE5-8994-45FF-9A3E-7C609F80C037}" srcOrd="1" destOrd="0" presId="urn:microsoft.com/office/officeart/2005/8/layout/list1"/>
    <dgm:cxn modelId="{DC4E6896-29D6-4E1F-9E08-A9BF11FCA921}" type="presParOf" srcId="{BFF6ED5C-CD62-4A3A-AFCC-1B3640CC35E2}" destId="{CFC65E14-5FAD-4D92-A611-D7949B98CBB7}" srcOrd="2" destOrd="0" presId="urn:microsoft.com/office/officeart/2005/8/layout/list1"/>
    <dgm:cxn modelId="{785F6602-B016-4C1A-A8B0-06D21F67E488}" type="presParOf" srcId="{BFF6ED5C-CD62-4A3A-AFCC-1B3640CC35E2}" destId="{7A351F5B-0644-4282-B59B-304E84414018}" srcOrd="3" destOrd="0" presId="urn:microsoft.com/office/officeart/2005/8/layout/list1"/>
    <dgm:cxn modelId="{3359C281-05C1-4DE1-9D58-0713E36DAF4A}" type="presParOf" srcId="{BFF6ED5C-CD62-4A3A-AFCC-1B3640CC35E2}" destId="{FC8A29F9-4DBB-4D0C-A2F6-609D84328D03}" srcOrd="4" destOrd="0" presId="urn:microsoft.com/office/officeart/2005/8/layout/list1"/>
    <dgm:cxn modelId="{AA23CDAB-C3C7-46C5-AAD8-0B1858B7695C}" type="presParOf" srcId="{FC8A29F9-4DBB-4D0C-A2F6-609D84328D03}" destId="{6247FF9E-8D5A-4F1D-A447-4F5C6E8A9526}" srcOrd="0" destOrd="0" presId="urn:microsoft.com/office/officeart/2005/8/layout/list1"/>
    <dgm:cxn modelId="{A918B3D6-2265-4567-BDB7-A0E01BC3D73F}" type="presParOf" srcId="{FC8A29F9-4DBB-4D0C-A2F6-609D84328D03}" destId="{0C548286-4877-4FEA-9D46-ADA2ABA09965}" srcOrd="1" destOrd="0" presId="urn:microsoft.com/office/officeart/2005/8/layout/list1"/>
    <dgm:cxn modelId="{6AF00B63-8BB2-42E2-A5CB-7A6350AD0847}" type="presParOf" srcId="{BFF6ED5C-CD62-4A3A-AFCC-1B3640CC35E2}" destId="{57BADF89-85B9-4599-9A90-750D74F8DD8E}" srcOrd="5" destOrd="0" presId="urn:microsoft.com/office/officeart/2005/8/layout/list1"/>
    <dgm:cxn modelId="{3E88CE11-75A4-40BB-98C6-5AC1D2F211CE}" type="presParOf" srcId="{BFF6ED5C-CD62-4A3A-AFCC-1B3640CC35E2}" destId="{231F9827-78C7-445B-BF32-508E551588D2}" srcOrd="6" destOrd="0" presId="urn:microsoft.com/office/officeart/2005/8/layout/list1"/>
    <dgm:cxn modelId="{D563F91A-03D3-49BA-AF6C-D5682C3F7609}" type="presParOf" srcId="{BFF6ED5C-CD62-4A3A-AFCC-1B3640CC35E2}" destId="{3FBFC189-CA18-4330-8635-6CCBAB7EE233}" srcOrd="7" destOrd="0" presId="urn:microsoft.com/office/officeart/2005/8/layout/list1"/>
    <dgm:cxn modelId="{6CC693BC-D2D1-46E3-97EA-7989BACDF492}" type="presParOf" srcId="{BFF6ED5C-CD62-4A3A-AFCC-1B3640CC35E2}" destId="{82B6DC28-434F-4D25-8ED0-786AD0052011}" srcOrd="8" destOrd="0" presId="urn:microsoft.com/office/officeart/2005/8/layout/list1"/>
    <dgm:cxn modelId="{88F0B901-DA59-4E1A-97A3-8BD5B085B728}" type="presParOf" srcId="{82B6DC28-434F-4D25-8ED0-786AD0052011}" destId="{CD20A449-3088-4770-91C2-73B74B0CD95F}" srcOrd="0" destOrd="0" presId="urn:microsoft.com/office/officeart/2005/8/layout/list1"/>
    <dgm:cxn modelId="{ECF0D3DB-1BEF-4DF2-97B7-D2FE22C18833}" type="presParOf" srcId="{82B6DC28-434F-4D25-8ED0-786AD0052011}" destId="{AE707F4A-9A71-4A5D-A397-3B25B3D78250}" srcOrd="1" destOrd="0" presId="urn:microsoft.com/office/officeart/2005/8/layout/list1"/>
    <dgm:cxn modelId="{95D2BF62-A1F9-4F77-8295-F32546D84EBA}" type="presParOf" srcId="{BFF6ED5C-CD62-4A3A-AFCC-1B3640CC35E2}" destId="{60F46AAD-1013-4DCC-8FEC-CFAE4BB9774B}" srcOrd="9" destOrd="0" presId="urn:microsoft.com/office/officeart/2005/8/layout/list1"/>
    <dgm:cxn modelId="{6100D67F-226E-429A-95A8-E63059441C01}" type="presParOf" srcId="{BFF6ED5C-CD62-4A3A-AFCC-1B3640CC35E2}" destId="{6535ECC6-38E9-463E-85A5-D6CB13C7D2E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6B0EB2-85A8-42FE-9A74-BB73F9BB4A02}"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en-US"/>
        </a:p>
      </dgm:t>
    </dgm:pt>
    <dgm:pt modelId="{6C54704C-2B09-49AB-A0C2-3907F62A780E}">
      <dgm:prSet/>
      <dgm:spPr/>
      <dgm:t>
        <a:bodyPr/>
        <a:lstStyle/>
        <a:p>
          <a:pPr rtl="0"/>
          <a:r>
            <a:rPr lang="en-US" dirty="0" smtClean="0"/>
            <a:t>Growth</a:t>
          </a:r>
          <a:endParaRPr lang="en-US" dirty="0"/>
        </a:p>
      </dgm:t>
    </dgm:pt>
    <dgm:pt modelId="{D848C85F-2C49-404B-9742-CA1D507DCCAE}" type="parTrans" cxnId="{F62F1840-2067-4DC6-9153-31C33044BFB3}">
      <dgm:prSet/>
      <dgm:spPr/>
      <dgm:t>
        <a:bodyPr/>
        <a:lstStyle/>
        <a:p>
          <a:endParaRPr lang="en-US"/>
        </a:p>
      </dgm:t>
    </dgm:pt>
    <dgm:pt modelId="{50B63A92-70FA-4003-BD66-8049ADF33C94}" type="sibTrans" cxnId="{F62F1840-2067-4DC6-9153-31C33044BFB3}">
      <dgm:prSet/>
      <dgm:spPr/>
      <dgm:t>
        <a:bodyPr/>
        <a:lstStyle/>
        <a:p>
          <a:endParaRPr lang="en-US"/>
        </a:p>
      </dgm:t>
    </dgm:pt>
    <dgm:pt modelId="{99EC6530-1079-419B-98F4-929C09172EC0}">
      <dgm:prSet/>
      <dgm:spPr/>
      <dgm:t>
        <a:bodyPr/>
        <a:lstStyle/>
        <a:p>
          <a:pPr rtl="0"/>
          <a:r>
            <a:rPr lang="en-US" dirty="0" smtClean="0"/>
            <a:t>Technology</a:t>
          </a:r>
          <a:endParaRPr lang="en-US" dirty="0"/>
        </a:p>
      </dgm:t>
    </dgm:pt>
    <dgm:pt modelId="{0405512D-E0F0-4216-9522-F0925889DBAD}" type="parTrans" cxnId="{CB72CDC4-35E2-4969-AA00-72217E00974B}">
      <dgm:prSet/>
      <dgm:spPr/>
      <dgm:t>
        <a:bodyPr/>
        <a:lstStyle/>
        <a:p>
          <a:endParaRPr lang="en-US"/>
        </a:p>
      </dgm:t>
    </dgm:pt>
    <dgm:pt modelId="{B63BA406-E5A1-49A4-93EF-57EF1117C4C9}" type="sibTrans" cxnId="{CB72CDC4-35E2-4969-AA00-72217E00974B}">
      <dgm:prSet/>
      <dgm:spPr/>
      <dgm:t>
        <a:bodyPr/>
        <a:lstStyle/>
        <a:p>
          <a:endParaRPr lang="en-US"/>
        </a:p>
      </dgm:t>
    </dgm:pt>
    <dgm:pt modelId="{BD720C5F-13B4-42D8-B700-490499AEC547}">
      <dgm:prSet/>
      <dgm:spPr/>
      <dgm:t>
        <a:bodyPr/>
        <a:lstStyle/>
        <a:p>
          <a:pPr rtl="0"/>
          <a:r>
            <a:rPr lang="en-US" dirty="0" smtClean="0"/>
            <a:t>Productivity</a:t>
          </a:r>
          <a:endParaRPr lang="en-US" dirty="0"/>
        </a:p>
      </dgm:t>
    </dgm:pt>
    <dgm:pt modelId="{7C5F7796-F3BB-4B4A-8F27-CCC2279A9491}" type="parTrans" cxnId="{0C34EE21-99BC-497C-9067-47D50C56EF77}">
      <dgm:prSet/>
      <dgm:spPr/>
      <dgm:t>
        <a:bodyPr/>
        <a:lstStyle/>
        <a:p>
          <a:endParaRPr lang="en-US"/>
        </a:p>
      </dgm:t>
    </dgm:pt>
    <dgm:pt modelId="{5E3EA0DD-6772-4136-B636-96239B169605}" type="sibTrans" cxnId="{0C34EE21-99BC-497C-9067-47D50C56EF77}">
      <dgm:prSet/>
      <dgm:spPr/>
      <dgm:t>
        <a:bodyPr/>
        <a:lstStyle/>
        <a:p>
          <a:endParaRPr lang="en-US"/>
        </a:p>
      </dgm:t>
    </dgm:pt>
    <dgm:pt modelId="{700F8544-E7D2-410A-9DEE-2AEE4D034041}">
      <dgm:prSet/>
      <dgm:spPr/>
      <dgm:t>
        <a:bodyPr/>
        <a:lstStyle/>
        <a:p>
          <a:pPr rtl="0"/>
          <a:r>
            <a:rPr lang="en-US" dirty="0" smtClean="0"/>
            <a:t>Trade</a:t>
          </a:r>
          <a:endParaRPr lang="en-US" dirty="0"/>
        </a:p>
      </dgm:t>
    </dgm:pt>
    <dgm:pt modelId="{FE900494-B485-4690-98C0-31DA0CABF526}" type="parTrans" cxnId="{06ED55C4-899F-40D8-80F6-AF51D71CBBE3}">
      <dgm:prSet/>
      <dgm:spPr/>
      <dgm:t>
        <a:bodyPr/>
        <a:lstStyle/>
        <a:p>
          <a:endParaRPr lang="en-US"/>
        </a:p>
      </dgm:t>
    </dgm:pt>
    <dgm:pt modelId="{1688A624-8201-4B7D-8693-81E899AB31E6}" type="sibTrans" cxnId="{06ED55C4-899F-40D8-80F6-AF51D71CBBE3}">
      <dgm:prSet/>
      <dgm:spPr/>
      <dgm:t>
        <a:bodyPr/>
        <a:lstStyle/>
        <a:p>
          <a:endParaRPr lang="en-US"/>
        </a:p>
      </dgm:t>
    </dgm:pt>
    <dgm:pt modelId="{1B86B457-2815-427D-86AE-F7373EEBE693}">
      <dgm:prSet/>
      <dgm:spPr/>
      <dgm:t>
        <a:bodyPr/>
        <a:lstStyle/>
        <a:p>
          <a:pPr rtl="0"/>
          <a:r>
            <a:rPr lang="en-US" smtClean="0"/>
            <a:t>Availability </a:t>
          </a:r>
          <a:r>
            <a:rPr lang="en-US" dirty="0" smtClean="0"/>
            <a:t>of resources</a:t>
          </a:r>
          <a:endParaRPr lang="en-US" dirty="0"/>
        </a:p>
      </dgm:t>
    </dgm:pt>
    <dgm:pt modelId="{3B24C075-2B6A-45D2-9BC4-EAE7586E5309}" type="parTrans" cxnId="{4C0B343A-6A26-402D-AE25-C1CE401685B7}">
      <dgm:prSet/>
      <dgm:spPr/>
      <dgm:t>
        <a:bodyPr/>
        <a:lstStyle/>
        <a:p>
          <a:endParaRPr lang="en-US"/>
        </a:p>
      </dgm:t>
    </dgm:pt>
    <dgm:pt modelId="{F809A8A5-7191-4892-83A7-FFE2A59497DE}" type="sibTrans" cxnId="{4C0B343A-6A26-402D-AE25-C1CE401685B7}">
      <dgm:prSet/>
      <dgm:spPr/>
      <dgm:t>
        <a:bodyPr/>
        <a:lstStyle/>
        <a:p>
          <a:endParaRPr lang="en-US"/>
        </a:p>
      </dgm:t>
    </dgm:pt>
    <dgm:pt modelId="{BFA595CD-EBC4-4845-BD29-1608809761FB}" type="pres">
      <dgm:prSet presAssocID="{1D6B0EB2-85A8-42FE-9A74-BB73F9BB4A02}" presName="diagram" presStyleCnt="0">
        <dgm:presLayoutVars>
          <dgm:chMax val="1"/>
          <dgm:dir/>
          <dgm:animLvl val="ctr"/>
          <dgm:resizeHandles val="exact"/>
        </dgm:presLayoutVars>
      </dgm:prSet>
      <dgm:spPr/>
      <dgm:t>
        <a:bodyPr/>
        <a:lstStyle/>
        <a:p>
          <a:endParaRPr lang="en-US"/>
        </a:p>
      </dgm:t>
    </dgm:pt>
    <dgm:pt modelId="{222AE0A3-3E65-4415-9550-FB86291B65E6}" type="pres">
      <dgm:prSet presAssocID="{1D6B0EB2-85A8-42FE-9A74-BB73F9BB4A02}" presName="matrix" presStyleCnt="0"/>
      <dgm:spPr/>
    </dgm:pt>
    <dgm:pt modelId="{0638FAEF-7C74-4525-A502-88B36D03026E}" type="pres">
      <dgm:prSet presAssocID="{1D6B0EB2-85A8-42FE-9A74-BB73F9BB4A02}" presName="tile1" presStyleLbl="node1" presStyleIdx="0" presStyleCnt="4"/>
      <dgm:spPr/>
      <dgm:t>
        <a:bodyPr/>
        <a:lstStyle/>
        <a:p>
          <a:endParaRPr lang="en-US"/>
        </a:p>
      </dgm:t>
    </dgm:pt>
    <dgm:pt modelId="{07A7F400-C3B3-4CA9-BB12-7E426D2CBE22}" type="pres">
      <dgm:prSet presAssocID="{1D6B0EB2-85A8-42FE-9A74-BB73F9BB4A02}" presName="tile1text" presStyleLbl="node1" presStyleIdx="0" presStyleCnt="4">
        <dgm:presLayoutVars>
          <dgm:chMax val="0"/>
          <dgm:chPref val="0"/>
          <dgm:bulletEnabled val="1"/>
        </dgm:presLayoutVars>
      </dgm:prSet>
      <dgm:spPr/>
      <dgm:t>
        <a:bodyPr/>
        <a:lstStyle/>
        <a:p>
          <a:endParaRPr lang="en-US"/>
        </a:p>
      </dgm:t>
    </dgm:pt>
    <dgm:pt modelId="{BCB18DB7-3091-47C0-9DAB-DF8EE35E32D5}" type="pres">
      <dgm:prSet presAssocID="{1D6B0EB2-85A8-42FE-9A74-BB73F9BB4A02}" presName="tile2" presStyleLbl="node1" presStyleIdx="1" presStyleCnt="4"/>
      <dgm:spPr/>
      <dgm:t>
        <a:bodyPr/>
        <a:lstStyle/>
        <a:p>
          <a:endParaRPr lang="en-US"/>
        </a:p>
      </dgm:t>
    </dgm:pt>
    <dgm:pt modelId="{2501806D-1995-4D8B-9CBD-B8E6A031E408}" type="pres">
      <dgm:prSet presAssocID="{1D6B0EB2-85A8-42FE-9A74-BB73F9BB4A02}" presName="tile2text" presStyleLbl="node1" presStyleIdx="1" presStyleCnt="4">
        <dgm:presLayoutVars>
          <dgm:chMax val="0"/>
          <dgm:chPref val="0"/>
          <dgm:bulletEnabled val="1"/>
        </dgm:presLayoutVars>
      </dgm:prSet>
      <dgm:spPr/>
      <dgm:t>
        <a:bodyPr/>
        <a:lstStyle/>
        <a:p>
          <a:endParaRPr lang="en-US"/>
        </a:p>
      </dgm:t>
    </dgm:pt>
    <dgm:pt modelId="{7A36272B-FF32-477B-96BA-78038AB368D0}" type="pres">
      <dgm:prSet presAssocID="{1D6B0EB2-85A8-42FE-9A74-BB73F9BB4A02}" presName="tile3" presStyleLbl="node1" presStyleIdx="2" presStyleCnt="4"/>
      <dgm:spPr/>
      <dgm:t>
        <a:bodyPr/>
        <a:lstStyle/>
        <a:p>
          <a:endParaRPr lang="en-US"/>
        </a:p>
      </dgm:t>
    </dgm:pt>
    <dgm:pt modelId="{D9C55829-B4B7-4339-A255-1F771CF3FD77}" type="pres">
      <dgm:prSet presAssocID="{1D6B0EB2-85A8-42FE-9A74-BB73F9BB4A02}" presName="tile3text" presStyleLbl="node1" presStyleIdx="2" presStyleCnt="4">
        <dgm:presLayoutVars>
          <dgm:chMax val="0"/>
          <dgm:chPref val="0"/>
          <dgm:bulletEnabled val="1"/>
        </dgm:presLayoutVars>
      </dgm:prSet>
      <dgm:spPr/>
      <dgm:t>
        <a:bodyPr/>
        <a:lstStyle/>
        <a:p>
          <a:endParaRPr lang="en-US"/>
        </a:p>
      </dgm:t>
    </dgm:pt>
    <dgm:pt modelId="{B99CB87B-137E-4284-A650-38146D1B9C28}" type="pres">
      <dgm:prSet presAssocID="{1D6B0EB2-85A8-42FE-9A74-BB73F9BB4A02}" presName="tile4" presStyleLbl="node1" presStyleIdx="3" presStyleCnt="4"/>
      <dgm:spPr/>
      <dgm:t>
        <a:bodyPr/>
        <a:lstStyle/>
        <a:p>
          <a:endParaRPr lang="en-US"/>
        </a:p>
      </dgm:t>
    </dgm:pt>
    <dgm:pt modelId="{28BD1542-7B62-46FC-B968-D3DA659AD22C}" type="pres">
      <dgm:prSet presAssocID="{1D6B0EB2-85A8-42FE-9A74-BB73F9BB4A02}" presName="tile4text" presStyleLbl="node1" presStyleIdx="3" presStyleCnt="4">
        <dgm:presLayoutVars>
          <dgm:chMax val="0"/>
          <dgm:chPref val="0"/>
          <dgm:bulletEnabled val="1"/>
        </dgm:presLayoutVars>
      </dgm:prSet>
      <dgm:spPr/>
      <dgm:t>
        <a:bodyPr/>
        <a:lstStyle/>
        <a:p>
          <a:endParaRPr lang="en-US"/>
        </a:p>
      </dgm:t>
    </dgm:pt>
    <dgm:pt modelId="{AD11AC52-B62C-41EA-AC03-1D7C4D610C0A}" type="pres">
      <dgm:prSet presAssocID="{1D6B0EB2-85A8-42FE-9A74-BB73F9BB4A02}" presName="centerTile" presStyleLbl="fgShp" presStyleIdx="0" presStyleCnt="1">
        <dgm:presLayoutVars>
          <dgm:chMax val="0"/>
          <dgm:chPref val="0"/>
        </dgm:presLayoutVars>
      </dgm:prSet>
      <dgm:spPr/>
      <dgm:t>
        <a:bodyPr/>
        <a:lstStyle/>
        <a:p>
          <a:endParaRPr lang="en-US"/>
        </a:p>
      </dgm:t>
    </dgm:pt>
  </dgm:ptLst>
  <dgm:cxnLst>
    <dgm:cxn modelId="{06C851E4-3DA5-434D-9852-C55788C39C9E}" type="presOf" srcId="{99EC6530-1079-419B-98F4-929C09172EC0}" destId="{BCB18DB7-3091-47C0-9DAB-DF8EE35E32D5}" srcOrd="0" destOrd="0" presId="urn:microsoft.com/office/officeart/2005/8/layout/matrix1"/>
    <dgm:cxn modelId="{0322B7FF-8A1A-4E83-9EB1-F448A3BDF1E9}" type="presOf" srcId="{1D6B0EB2-85A8-42FE-9A74-BB73F9BB4A02}" destId="{BFA595CD-EBC4-4845-BD29-1608809761FB}" srcOrd="0" destOrd="0" presId="urn:microsoft.com/office/officeart/2005/8/layout/matrix1"/>
    <dgm:cxn modelId="{4C2348BF-6B99-4B88-8714-503EDDB2305F}" type="presOf" srcId="{1B86B457-2815-427D-86AE-F7373EEBE693}" destId="{0638FAEF-7C74-4525-A502-88B36D03026E}" srcOrd="0" destOrd="0" presId="urn:microsoft.com/office/officeart/2005/8/layout/matrix1"/>
    <dgm:cxn modelId="{0C34EE21-99BC-497C-9067-47D50C56EF77}" srcId="{6C54704C-2B09-49AB-A0C2-3907F62A780E}" destId="{BD720C5F-13B4-42D8-B700-490499AEC547}" srcOrd="2" destOrd="0" parTransId="{7C5F7796-F3BB-4B4A-8F27-CCC2279A9491}" sibTransId="{5E3EA0DD-6772-4136-B636-96239B169605}"/>
    <dgm:cxn modelId="{4F4C1B8A-7E55-4FBD-B7F3-D627073AB84C}" type="presOf" srcId="{700F8544-E7D2-410A-9DEE-2AEE4D034041}" destId="{B99CB87B-137E-4284-A650-38146D1B9C28}" srcOrd="0" destOrd="0" presId="urn:microsoft.com/office/officeart/2005/8/layout/matrix1"/>
    <dgm:cxn modelId="{66F631CE-F17E-4531-9D0C-F02FB077695E}" type="presOf" srcId="{700F8544-E7D2-410A-9DEE-2AEE4D034041}" destId="{28BD1542-7B62-46FC-B968-D3DA659AD22C}" srcOrd="1" destOrd="0" presId="urn:microsoft.com/office/officeart/2005/8/layout/matrix1"/>
    <dgm:cxn modelId="{6894718D-84DA-4FFA-B8A5-F2CD68A5D7D2}" type="presOf" srcId="{BD720C5F-13B4-42D8-B700-490499AEC547}" destId="{7A36272B-FF32-477B-96BA-78038AB368D0}" srcOrd="0" destOrd="0" presId="urn:microsoft.com/office/officeart/2005/8/layout/matrix1"/>
    <dgm:cxn modelId="{06ED55C4-899F-40D8-80F6-AF51D71CBBE3}" srcId="{6C54704C-2B09-49AB-A0C2-3907F62A780E}" destId="{700F8544-E7D2-410A-9DEE-2AEE4D034041}" srcOrd="3" destOrd="0" parTransId="{FE900494-B485-4690-98C0-31DA0CABF526}" sibTransId="{1688A624-8201-4B7D-8693-81E899AB31E6}"/>
    <dgm:cxn modelId="{F770EBD9-D5F1-4B75-AE11-1DED57DF7248}" type="presOf" srcId="{1B86B457-2815-427D-86AE-F7373EEBE693}" destId="{07A7F400-C3B3-4CA9-BB12-7E426D2CBE22}" srcOrd="1" destOrd="0" presId="urn:microsoft.com/office/officeart/2005/8/layout/matrix1"/>
    <dgm:cxn modelId="{9FFD04AE-53B1-4D52-BFD9-82AA3876C03F}" type="presOf" srcId="{99EC6530-1079-419B-98F4-929C09172EC0}" destId="{2501806D-1995-4D8B-9CBD-B8E6A031E408}" srcOrd="1" destOrd="0" presId="urn:microsoft.com/office/officeart/2005/8/layout/matrix1"/>
    <dgm:cxn modelId="{4C0B343A-6A26-402D-AE25-C1CE401685B7}" srcId="{6C54704C-2B09-49AB-A0C2-3907F62A780E}" destId="{1B86B457-2815-427D-86AE-F7373EEBE693}" srcOrd="0" destOrd="0" parTransId="{3B24C075-2B6A-45D2-9BC4-EAE7586E5309}" sibTransId="{F809A8A5-7191-4892-83A7-FFE2A59497DE}"/>
    <dgm:cxn modelId="{BC6FDB49-A464-4756-8AC7-DEDC76B1CE6A}" type="presOf" srcId="{BD720C5F-13B4-42D8-B700-490499AEC547}" destId="{D9C55829-B4B7-4339-A255-1F771CF3FD77}" srcOrd="1" destOrd="0" presId="urn:microsoft.com/office/officeart/2005/8/layout/matrix1"/>
    <dgm:cxn modelId="{CB72CDC4-35E2-4969-AA00-72217E00974B}" srcId="{6C54704C-2B09-49AB-A0C2-3907F62A780E}" destId="{99EC6530-1079-419B-98F4-929C09172EC0}" srcOrd="1" destOrd="0" parTransId="{0405512D-E0F0-4216-9522-F0925889DBAD}" sibTransId="{B63BA406-E5A1-49A4-93EF-57EF1117C4C9}"/>
    <dgm:cxn modelId="{9A7E6515-F233-4C8A-A62A-F950C951DB8E}" type="presOf" srcId="{6C54704C-2B09-49AB-A0C2-3907F62A780E}" destId="{AD11AC52-B62C-41EA-AC03-1D7C4D610C0A}" srcOrd="0" destOrd="0" presId="urn:microsoft.com/office/officeart/2005/8/layout/matrix1"/>
    <dgm:cxn modelId="{F62F1840-2067-4DC6-9153-31C33044BFB3}" srcId="{1D6B0EB2-85A8-42FE-9A74-BB73F9BB4A02}" destId="{6C54704C-2B09-49AB-A0C2-3907F62A780E}" srcOrd="0" destOrd="0" parTransId="{D848C85F-2C49-404B-9742-CA1D507DCCAE}" sibTransId="{50B63A92-70FA-4003-BD66-8049ADF33C94}"/>
    <dgm:cxn modelId="{D54DE4E9-E0D3-4886-8B22-BA3C5BD9D243}" type="presParOf" srcId="{BFA595CD-EBC4-4845-BD29-1608809761FB}" destId="{222AE0A3-3E65-4415-9550-FB86291B65E6}" srcOrd="0" destOrd="0" presId="urn:microsoft.com/office/officeart/2005/8/layout/matrix1"/>
    <dgm:cxn modelId="{67FCC095-4BAD-4BE5-A73A-3ABA5E1D12DA}" type="presParOf" srcId="{222AE0A3-3E65-4415-9550-FB86291B65E6}" destId="{0638FAEF-7C74-4525-A502-88B36D03026E}" srcOrd="0" destOrd="0" presId="urn:microsoft.com/office/officeart/2005/8/layout/matrix1"/>
    <dgm:cxn modelId="{2D82F2BF-7C30-465B-81C7-6D3B603AEDD2}" type="presParOf" srcId="{222AE0A3-3E65-4415-9550-FB86291B65E6}" destId="{07A7F400-C3B3-4CA9-BB12-7E426D2CBE22}" srcOrd="1" destOrd="0" presId="urn:microsoft.com/office/officeart/2005/8/layout/matrix1"/>
    <dgm:cxn modelId="{A3FC3FAC-C7BC-4694-9F97-E19EBF6D7BD5}" type="presParOf" srcId="{222AE0A3-3E65-4415-9550-FB86291B65E6}" destId="{BCB18DB7-3091-47C0-9DAB-DF8EE35E32D5}" srcOrd="2" destOrd="0" presId="urn:microsoft.com/office/officeart/2005/8/layout/matrix1"/>
    <dgm:cxn modelId="{DCF1FF4A-6488-456C-95D3-776A3F912065}" type="presParOf" srcId="{222AE0A3-3E65-4415-9550-FB86291B65E6}" destId="{2501806D-1995-4D8B-9CBD-B8E6A031E408}" srcOrd="3" destOrd="0" presId="urn:microsoft.com/office/officeart/2005/8/layout/matrix1"/>
    <dgm:cxn modelId="{0014CF38-0EE1-4556-A4D8-9031DBB6946B}" type="presParOf" srcId="{222AE0A3-3E65-4415-9550-FB86291B65E6}" destId="{7A36272B-FF32-477B-96BA-78038AB368D0}" srcOrd="4" destOrd="0" presId="urn:microsoft.com/office/officeart/2005/8/layout/matrix1"/>
    <dgm:cxn modelId="{F2463536-554C-468E-8026-DC447F1B83E9}" type="presParOf" srcId="{222AE0A3-3E65-4415-9550-FB86291B65E6}" destId="{D9C55829-B4B7-4339-A255-1F771CF3FD77}" srcOrd="5" destOrd="0" presId="urn:microsoft.com/office/officeart/2005/8/layout/matrix1"/>
    <dgm:cxn modelId="{73336DBE-52C0-40C0-AA86-12EFEA206AD0}" type="presParOf" srcId="{222AE0A3-3E65-4415-9550-FB86291B65E6}" destId="{B99CB87B-137E-4284-A650-38146D1B9C28}" srcOrd="6" destOrd="0" presId="urn:microsoft.com/office/officeart/2005/8/layout/matrix1"/>
    <dgm:cxn modelId="{CE593FE7-2904-449D-B2D4-516347A3FDBC}" type="presParOf" srcId="{222AE0A3-3E65-4415-9550-FB86291B65E6}" destId="{28BD1542-7B62-46FC-B968-D3DA659AD22C}" srcOrd="7" destOrd="0" presId="urn:microsoft.com/office/officeart/2005/8/layout/matrix1"/>
    <dgm:cxn modelId="{DE81EE4F-79CA-4274-AE2F-A62EA39569F5}" type="presParOf" srcId="{BFA595CD-EBC4-4845-BD29-1608809761FB}" destId="{AD11AC52-B62C-41EA-AC03-1D7C4D610C0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EF63F7-3339-4A7F-AC6B-D97881AF049B}"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34E7CF6C-1E74-49E3-B71D-74BD774E35D0}">
      <dgm:prSet phldrT="[Text]"/>
      <dgm:spPr/>
      <dgm:t>
        <a:bodyPr/>
        <a:lstStyle/>
        <a:p>
          <a:r>
            <a:rPr lang="en-US" dirty="0" smtClean="0"/>
            <a:t>Price</a:t>
          </a:r>
          <a:endParaRPr lang="en-US" dirty="0"/>
        </a:p>
      </dgm:t>
    </dgm:pt>
    <dgm:pt modelId="{23781BA0-1E4E-47FA-AFF1-006078E569B8}" type="parTrans" cxnId="{7394001E-08A1-4F0F-ABE4-9E86F101D39A}">
      <dgm:prSet/>
      <dgm:spPr/>
      <dgm:t>
        <a:bodyPr/>
        <a:lstStyle/>
        <a:p>
          <a:endParaRPr lang="en-US"/>
        </a:p>
      </dgm:t>
    </dgm:pt>
    <dgm:pt modelId="{99EB5827-0621-4CE6-ADD3-1A49ED99A697}" type="sibTrans" cxnId="{7394001E-08A1-4F0F-ABE4-9E86F101D39A}">
      <dgm:prSet/>
      <dgm:spPr/>
      <dgm:t>
        <a:bodyPr/>
        <a:lstStyle/>
        <a:p>
          <a:endParaRPr lang="en-US"/>
        </a:p>
      </dgm:t>
    </dgm:pt>
    <dgm:pt modelId="{FD76144B-9AFC-4A7B-8503-E780181FB0AC}">
      <dgm:prSet phldrT="[Text]"/>
      <dgm:spPr/>
      <dgm:t>
        <a:bodyPr/>
        <a:lstStyle/>
        <a:p>
          <a:r>
            <a:rPr lang="en-US" dirty="0" smtClean="0"/>
            <a:t>Price level</a:t>
          </a:r>
          <a:endParaRPr lang="en-US" dirty="0"/>
        </a:p>
      </dgm:t>
    </dgm:pt>
    <dgm:pt modelId="{941B56C5-CE2F-4C40-929C-01756575DE9D}" type="parTrans" cxnId="{456D8DCA-A9A6-4083-A482-0E964A201CFB}">
      <dgm:prSet/>
      <dgm:spPr/>
      <dgm:t>
        <a:bodyPr/>
        <a:lstStyle/>
        <a:p>
          <a:endParaRPr lang="en-US"/>
        </a:p>
      </dgm:t>
    </dgm:pt>
    <dgm:pt modelId="{58D3F111-7C99-4451-9592-680DE21D6AA8}" type="sibTrans" cxnId="{456D8DCA-A9A6-4083-A482-0E964A201CFB}">
      <dgm:prSet/>
      <dgm:spPr/>
      <dgm:t>
        <a:bodyPr/>
        <a:lstStyle/>
        <a:p>
          <a:endParaRPr lang="en-US"/>
        </a:p>
      </dgm:t>
    </dgm:pt>
    <dgm:pt modelId="{BDD85E50-735A-4A37-B4F6-73834D3F3096}">
      <dgm:prSet phldrT="[Text]"/>
      <dgm:spPr/>
      <dgm:t>
        <a:bodyPr/>
        <a:lstStyle/>
        <a:p>
          <a:r>
            <a:rPr lang="en-US" dirty="0" smtClean="0"/>
            <a:t>Quantity</a:t>
          </a:r>
          <a:endParaRPr lang="en-US" dirty="0"/>
        </a:p>
      </dgm:t>
    </dgm:pt>
    <dgm:pt modelId="{4F0E6D06-D498-4D60-9792-0C76D9EEB779}" type="parTrans" cxnId="{16C00A73-4467-4986-9D6C-CF787747D66C}">
      <dgm:prSet/>
      <dgm:spPr/>
      <dgm:t>
        <a:bodyPr/>
        <a:lstStyle/>
        <a:p>
          <a:endParaRPr lang="en-US"/>
        </a:p>
      </dgm:t>
    </dgm:pt>
    <dgm:pt modelId="{CD8101E1-816A-413D-8B4D-602AF3D63B85}" type="sibTrans" cxnId="{16C00A73-4467-4986-9D6C-CF787747D66C}">
      <dgm:prSet/>
      <dgm:spPr/>
      <dgm:t>
        <a:bodyPr/>
        <a:lstStyle/>
        <a:p>
          <a:endParaRPr lang="en-US"/>
        </a:p>
      </dgm:t>
    </dgm:pt>
    <dgm:pt modelId="{B306E4B3-7C85-4709-BE58-D8346B0F3730}">
      <dgm:prSet phldrT="[Text]"/>
      <dgm:spPr/>
      <dgm:t>
        <a:bodyPr/>
        <a:lstStyle/>
        <a:p>
          <a:r>
            <a:rPr lang="en-US" dirty="0" smtClean="0"/>
            <a:t>Real GDP</a:t>
          </a:r>
        </a:p>
      </dgm:t>
    </dgm:pt>
    <dgm:pt modelId="{384A1ABE-0278-4C85-B537-B9AF0698436D}" type="parTrans" cxnId="{11283E1F-A662-498F-9BA7-2BC59A049605}">
      <dgm:prSet/>
      <dgm:spPr/>
      <dgm:t>
        <a:bodyPr/>
        <a:lstStyle/>
        <a:p>
          <a:endParaRPr lang="en-US"/>
        </a:p>
      </dgm:t>
    </dgm:pt>
    <dgm:pt modelId="{54DBC695-C65B-4934-9CF8-6A857690A920}" type="sibTrans" cxnId="{11283E1F-A662-498F-9BA7-2BC59A049605}">
      <dgm:prSet/>
      <dgm:spPr/>
      <dgm:t>
        <a:bodyPr/>
        <a:lstStyle/>
        <a:p>
          <a:endParaRPr lang="en-US"/>
        </a:p>
      </dgm:t>
    </dgm:pt>
    <dgm:pt modelId="{161CD769-1050-4C4E-812C-8BF905F5D0EC}">
      <dgm:prSet phldrT="[Text]"/>
      <dgm:spPr/>
      <dgm:t>
        <a:bodyPr/>
        <a:lstStyle/>
        <a:p>
          <a:r>
            <a:rPr lang="en-US" dirty="0" smtClean="0"/>
            <a:t>Demand and supply</a:t>
          </a:r>
          <a:endParaRPr lang="en-US" dirty="0"/>
        </a:p>
      </dgm:t>
    </dgm:pt>
    <dgm:pt modelId="{497464D2-9B44-4850-99A6-A2BAD2893DAF}" type="parTrans" cxnId="{8890C9B6-B00C-48A9-B22D-419B6C7037DD}">
      <dgm:prSet/>
      <dgm:spPr/>
      <dgm:t>
        <a:bodyPr/>
        <a:lstStyle/>
        <a:p>
          <a:endParaRPr lang="en-US"/>
        </a:p>
      </dgm:t>
    </dgm:pt>
    <dgm:pt modelId="{52C341B4-FC25-41BA-842C-7AB9E59AD05D}" type="sibTrans" cxnId="{8890C9B6-B00C-48A9-B22D-419B6C7037DD}">
      <dgm:prSet/>
      <dgm:spPr/>
      <dgm:t>
        <a:bodyPr/>
        <a:lstStyle/>
        <a:p>
          <a:endParaRPr lang="en-US"/>
        </a:p>
      </dgm:t>
    </dgm:pt>
    <dgm:pt modelId="{9BAE3195-45A0-463A-9CDF-0D666340DD76}">
      <dgm:prSet phldrT="[Text]"/>
      <dgm:spPr/>
      <dgm:t>
        <a:bodyPr/>
        <a:lstStyle/>
        <a:p>
          <a:r>
            <a:rPr lang="en-US" dirty="0" smtClean="0"/>
            <a:t>Aggregate demand and aggregate supply</a:t>
          </a:r>
          <a:endParaRPr lang="en-US" dirty="0"/>
        </a:p>
      </dgm:t>
    </dgm:pt>
    <dgm:pt modelId="{9E927C1B-CCC6-462B-98A0-C63BFB76FA26}" type="parTrans" cxnId="{89E2D986-9673-4A0F-BF24-BCBCCBB3ABE4}">
      <dgm:prSet/>
      <dgm:spPr/>
      <dgm:t>
        <a:bodyPr/>
        <a:lstStyle/>
        <a:p>
          <a:endParaRPr lang="en-US"/>
        </a:p>
      </dgm:t>
    </dgm:pt>
    <dgm:pt modelId="{E1E24CFB-6544-4CC9-8596-1525C508A278}" type="sibTrans" cxnId="{89E2D986-9673-4A0F-BF24-BCBCCBB3ABE4}">
      <dgm:prSet/>
      <dgm:spPr/>
      <dgm:t>
        <a:bodyPr/>
        <a:lstStyle/>
        <a:p>
          <a:endParaRPr lang="en-US"/>
        </a:p>
      </dgm:t>
    </dgm:pt>
    <dgm:pt modelId="{E24A9CE4-1902-4795-99BD-7FBF9B8C2A87}" type="pres">
      <dgm:prSet presAssocID="{5EEF63F7-3339-4A7F-AC6B-D97881AF049B}" presName="linear" presStyleCnt="0">
        <dgm:presLayoutVars>
          <dgm:dir/>
          <dgm:animLvl val="lvl"/>
          <dgm:resizeHandles val="exact"/>
        </dgm:presLayoutVars>
      </dgm:prSet>
      <dgm:spPr/>
      <dgm:t>
        <a:bodyPr/>
        <a:lstStyle/>
        <a:p>
          <a:endParaRPr lang="en-US"/>
        </a:p>
      </dgm:t>
    </dgm:pt>
    <dgm:pt modelId="{4FEEDD81-DDDB-4FF2-8C2F-ABEDDBC20FEB}" type="pres">
      <dgm:prSet presAssocID="{34E7CF6C-1E74-49E3-B71D-74BD774E35D0}" presName="parentLin" presStyleCnt="0"/>
      <dgm:spPr/>
      <dgm:t>
        <a:bodyPr/>
        <a:lstStyle/>
        <a:p>
          <a:endParaRPr lang="en-US"/>
        </a:p>
      </dgm:t>
    </dgm:pt>
    <dgm:pt modelId="{6FF2FB90-10B1-4C7F-82E5-058D6719A251}" type="pres">
      <dgm:prSet presAssocID="{34E7CF6C-1E74-49E3-B71D-74BD774E35D0}" presName="parentLeftMargin" presStyleLbl="node1" presStyleIdx="0" presStyleCnt="3"/>
      <dgm:spPr/>
      <dgm:t>
        <a:bodyPr/>
        <a:lstStyle/>
        <a:p>
          <a:endParaRPr lang="en-US"/>
        </a:p>
      </dgm:t>
    </dgm:pt>
    <dgm:pt modelId="{5E364FF4-4B4C-4F3D-AEF9-020187336290}" type="pres">
      <dgm:prSet presAssocID="{34E7CF6C-1E74-49E3-B71D-74BD774E35D0}" presName="parentText" presStyleLbl="node1" presStyleIdx="0" presStyleCnt="3">
        <dgm:presLayoutVars>
          <dgm:chMax val="0"/>
          <dgm:bulletEnabled val="1"/>
        </dgm:presLayoutVars>
      </dgm:prSet>
      <dgm:spPr/>
      <dgm:t>
        <a:bodyPr/>
        <a:lstStyle/>
        <a:p>
          <a:endParaRPr lang="en-US"/>
        </a:p>
      </dgm:t>
    </dgm:pt>
    <dgm:pt modelId="{D4B4D81D-ECF8-4D27-B5EF-13857945A7C7}" type="pres">
      <dgm:prSet presAssocID="{34E7CF6C-1E74-49E3-B71D-74BD774E35D0}" presName="negativeSpace" presStyleCnt="0"/>
      <dgm:spPr/>
      <dgm:t>
        <a:bodyPr/>
        <a:lstStyle/>
        <a:p>
          <a:endParaRPr lang="en-US"/>
        </a:p>
      </dgm:t>
    </dgm:pt>
    <dgm:pt modelId="{F25BA2D6-1840-4BA1-92C6-4A7EA422E7A3}" type="pres">
      <dgm:prSet presAssocID="{34E7CF6C-1E74-49E3-B71D-74BD774E35D0}" presName="childText" presStyleLbl="conFgAcc1" presStyleIdx="0" presStyleCnt="3">
        <dgm:presLayoutVars>
          <dgm:bulletEnabled val="1"/>
        </dgm:presLayoutVars>
      </dgm:prSet>
      <dgm:spPr/>
      <dgm:t>
        <a:bodyPr/>
        <a:lstStyle/>
        <a:p>
          <a:endParaRPr lang="en-US"/>
        </a:p>
      </dgm:t>
    </dgm:pt>
    <dgm:pt modelId="{4A004C4E-8222-44D8-BB20-37E6EC4325E6}" type="pres">
      <dgm:prSet presAssocID="{99EB5827-0621-4CE6-ADD3-1A49ED99A697}" presName="spaceBetweenRectangles" presStyleCnt="0"/>
      <dgm:spPr/>
      <dgm:t>
        <a:bodyPr/>
        <a:lstStyle/>
        <a:p>
          <a:endParaRPr lang="en-US"/>
        </a:p>
      </dgm:t>
    </dgm:pt>
    <dgm:pt modelId="{5AE30478-F559-4691-91C7-98DBFF2A4B57}" type="pres">
      <dgm:prSet presAssocID="{BDD85E50-735A-4A37-B4F6-73834D3F3096}" presName="parentLin" presStyleCnt="0"/>
      <dgm:spPr/>
      <dgm:t>
        <a:bodyPr/>
        <a:lstStyle/>
        <a:p>
          <a:endParaRPr lang="en-US"/>
        </a:p>
      </dgm:t>
    </dgm:pt>
    <dgm:pt modelId="{01C7DE49-CA54-4802-BAB1-09DE51449BA1}" type="pres">
      <dgm:prSet presAssocID="{BDD85E50-735A-4A37-B4F6-73834D3F3096}" presName="parentLeftMargin" presStyleLbl="node1" presStyleIdx="0" presStyleCnt="3"/>
      <dgm:spPr/>
      <dgm:t>
        <a:bodyPr/>
        <a:lstStyle/>
        <a:p>
          <a:endParaRPr lang="en-US"/>
        </a:p>
      </dgm:t>
    </dgm:pt>
    <dgm:pt modelId="{3A28BDD6-233E-4198-921A-8A898247C929}" type="pres">
      <dgm:prSet presAssocID="{BDD85E50-735A-4A37-B4F6-73834D3F3096}" presName="parentText" presStyleLbl="node1" presStyleIdx="1" presStyleCnt="3">
        <dgm:presLayoutVars>
          <dgm:chMax val="0"/>
          <dgm:bulletEnabled val="1"/>
        </dgm:presLayoutVars>
      </dgm:prSet>
      <dgm:spPr/>
      <dgm:t>
        <a:bodyPr/>
        <a:lstStyle/>
        <a:p>
          <a:endParaRPr lang="en-US"/>
        </a:p>
      </dgm:t>
    </dgm:pt>
    <dgm:pt modelId="{BAE6D195-0AC3-4E5B-8E09-0F4BD4E1C2C7}" type="pres">
      <dgm:prSet presAssocID="{BDD85E50-735A-4A37-B4F6-73834D3F3096}" presName="negativeSpace" presStyleCnt="0"/>
      <dgm:spPr/>
      <dgm:t>
        <a:bodyPr/>
        <a:lstStyle/>
        <a:p>
          <a:endParaRPr lang="en-US"/>
        </a:p>
      </dgm:t>
    </dgm:pt>
    <dgm:pt modelId="{65E3F4B8-A911-4716-9666-7D42238C0A7F}" type="pres">
      <dgm:prSet presAssocID="{BDD85E50-735A-4A37-B4F6-73834D3F3096}" presName="childText" presStyleLbl="conFgAcc1" presStyleIdx="1" presStyleCnt="3">
        <dgm:presLayoutVars>
          <dgm:bulletEnabled val="1"/>
        </dgm:presLayoutVars>
      </dgm:prSet>
      <dgm:spPr/>
      <dgm:t>
        <a:bodyPr/>
        <a:lstStyle/>
        <a:p>
          <a:endParaRPr lang="en-US"/>
        </a:p>
      </dgm:t>
    </dgm:pt>
    <dgm:pt modelId="{9AB22FC8-66DB-4CD9-BD69-CDCDF2BCA004}" type="pres">
      <dgm:prSet presAssocID="{CD8101E1-816A-413D-8B4D-602AF3D63B85}" presName="spaceBetweenRectangles" presStyleCnt="0"/>
      <dgm:spPr/>
      <dgm:t>
        <a:bodyPr/>
        <a:lstStyle/>
        <a:p>
          <a:endParaRPr lang="en-US"/>
        </a:p>
      </dgm:t>
    </dgm:pt>
    <dgm:pt modelId="{D870569A-82F5-4D78-BA97-0C6FFC1AD546}" type="pres">
      <dgm:prSet presAssocID="{161CD769-1050-4C4E-812C-8BF905F5D0EC}" presName="parentLin" presStyleCnt="0"/>
      <dgm:spPr/>
      <dgm:t>
        <a:bodyPr/>
        <a:lstStyle/>
        <a:p>
          <a:endParaRPr lang="en-US"/>
        </a:p>
      </dgm:t>
    </dgm:pt>
    <dgm:pt modelId="{B411F293-2DEC-4C16-B856-2D7758B28336}" type="pres">
      <dgm:prSet presAssocID="{161CD769-1050-4C4E-812C-8BF905F5D0EC}" presName="parentLeftMargin" presStyleLbl="node1" presStyleIdx="1" presStyleCnt="3"/>
      <dgm:spPr/>
      <dgm:t>
        <a:bodyPr/>
        <a:lstStyle/>
        <a:p>
          <a:endParaRPr lang="en-US"/>
        </a:p>
      </dgm:t>
    </dgm:pt>
    <dgm:pt modelId="{DF261D81-1114-4C34-800F-D604B8C054CC}" type="pres">
      <dgm:prSet presAssocID="{161CD769-1050-4C4E-812C-8BF905F5D0EC}" presName="parentText" presStyleLbl="node1" presStyleIdx="2" presStyleCnt="3">
        <dgm:presLayoutVars>
          <dgm:chMax val="0"/>
          <dgm:bulletEnabled val="1"/>
        </dgm:presLayoutVars>
      </dgm:prSet>
      <dgm:spPr/>
      <dgm:t>
        <a:bodyPr/>
        <a:lstStyle/>
        <a:p>
          <a:endParaRPr lang="en-US"/>
        </a:p>
      </dgm:t>
    </dgm:pt>
    <dgm:pt modelId="{5F959828-4A07-4714-A6EF-DF3C2469085B}" type="pres">
      <dgm:prSet presAssocID="{161CD769-1050-4C4E-812C-8BF905F5D0EC}" presName="negativeSpace" presStyleCnt="0"/>
      <dgm:spPr/>
      <dgm:t>
        <a:bodyPr/>
        <a:lstStyle/>
        <a:p>
          <a:endParaRPr lang="en-US"/>
        </a:p>
      </dgm:t>
    </dgm:pt>
    <dgm:pt modelId="{C912433B-1778-4761-A715-1C804D7B6185}" type="pres">
      <dgm:prSet presAssocID="{161CD769-1050-4C4E-812C-8BF905F5D0EC}" presName="childText" presStyleLbl="conFgAcc1" presStyleIdx="2" presStyleCnt="3">
        <dgm:presLayoutVars>
          <dgm:bulletEnabled val="1"/>
        </dgm:presLayoutVars>
      </dgm:prSet>
      <dgm:spPr/>
      <dgm:t>
        <a:bodyPr/>
        <a:lstStyle/>
        <a:p>
          <a:endParaRPr lang="en-US"/>
        </a:p>
      </dgm:t>
    </dgm:pt>
  </dgm:ptLst>
  <dgm:cxnLst>
    <dgm:cxn modelId="{4A2645C2-4DE1-4717-B28C-DFD0488E3A9D}" type="presOf" srcId="{BDD85E50-735A-4A37-B4F6-73834D3F3096}" destId="{3A28BDD6-233E-4198-921A-8A898247C929}" srcOrd="1" destOrd="0" presId="urn:microsoft.com/office/officeart/2005/8/layout/list1"/>
    <dgm:cxn modelId="{7394001E-08A1-4F0F-ABE4-9E86F101D39A}" srcId="{5EEF63F7-3339-4A7F-AC6B-D97881AF049B}" destId="{34E7CF6C-1E74-49E3-B71D-74BD774E35D0}" srcOrd="0" destOrd="0" parTransId="{23781BA0-1E4E-47FA-AFF1-006078E569B8}" sibTransId="{99EB5827-0621-4CE6-ADD3-1A49ED99A697}"/>
    <dgm:cxn modelId="{3923248E-D842-4DBD-8C61-ED5E16014717}" type="presOf" srcId="{161CD769-1050-4C4E-812C-8BF905F5D0EC}" destId="{B411F293-2DEC-4C16-B856-2D7758B28336}" srcOrd="0" destOrd="0" presId="urn:microsoft.com/office/officeart/2005/8/layout/list1"/>
    <dgm:cxn modelId="{11283E1F-A662-498F-9BA7-2BC59A049605}" srcId="{BDD85E50-735A-4A37-B4F6-73834D3F3096}" destId="{B306E4B3-7C85-4709-BE58-D8346B0F3730}" srcOrd="0" destOrd="0" parTransId="{384A1ABE-0278-4C85-B537-B9AF0698436D}" sibTransId="{54DBC695-C65B-4934-9CF8-6A857690A920}"/>
    <dgm:cxn modelId="{456D8DCA-A9A6-4083-A482-0E964A201CFB}" srcId="{34E7CF6C-1E74-49E3-B71D-74BD774E35D0}" destId="{FD76144B-9AFC-4A7B-8503-E780181FB0AC}" srcOrd="0" destOrd="0" parTransId="{941B56C5-CE2F-4C40-929C-01756575DE9D}" sibTransId="{58D3F111-7C99-4451-9592-680DE21D6AA8}"/>
    <dgm:cxn modelId="{07777180-93CA-408C-BD1E-6BD7FE5696D2}" type="presOf" srcId="{9BAE3195-45A0-463A-9CDF-0D666340DD76}" destId="{C912433B-1778-4761-A715-1C804D7B6185}" srcOrd="0" destOrd="0" presId="urn:microsoft.com/office/officeart/2005/8/layout/list1"/>
    <dgm:cxn modelId="{5964427A-BD76-4922-96DE-06346985612D}" type="presOf" srcId="{34E7CF6C-1E74-49E3-B71D-74BD774E35D0}" destId="{6FF2FB90-10B1-4C7F-82E5-058D6719A251}" srcOrd="0" destOrd="0" presId="urn:microsoft.com/office/officeart/2005/8/layout/list1"/>
    <dgm:cxn modelId="{89E2D986-9673-4A0F-BF24-BCBCCBB3ABE4}" srcId="{161CD769-1050-4C4E-812C-8BF905F5D0EC}" destId="{9BAE3195-45A0-463A-9CDF-0D666340DD76}" srcOrd="0" destOrd="0" parTransId="{9E927C1B-CCC6-462B-98A0-C63BFB76FA26}" sibTransId="{E1E24CFB-6544-4CC9-8596-1525C508A278}"/>
    <dgm:cxn modelId="{FDDBAE3E-593C-43E9-A5AD-4371925D732C}" type="presOf" srcId="{FD76144B-9AFC-4A7B-8503-E780181FB0AC}" destId="{F25BA2D6-1840-4BA1-92C6-4A7EA422E7A3}" srcOrd="0" destOrd="0" presId="urn:microsoft.com/office/officeart/2005/8/layout/list1"/>
    <dgm:cxn modelId="{BD5AFFE4-DCAF-4799-88B7-80E876959526}" type="presOf" srcId="{BDD85E50-735A-4A37-B4F6-73834D3F3096}" destId="{01C7DE49-CA54-4802-BAB1-09DE51449BA1}" srcOrd="0" destOrd="0" presId="urn:microsoft.com/office/officeart/2005/8/layout/list1"/>
    <dgm:cxn modelId="{1FC525D8-2255-4FB8-A946-F46923AEC5CC}" type="presOf" srcId="{161CD769-1050-4C4E-812C-8BF905F5D0EC}" destId="{DF261D81-1114-4C34-800F-D604B8C054CC}" srcOrd="1" destOrd="0" presId="urn:microsoft.com/office/officeart/2005/8/layout/list1"/>
    <dgm:cxn modelId="{270DA1EA-5219-4852-B0D2-1B847989CD7B}" type="presOf" srcId="{34E7CF6C-1E74-49E3-B71D-74BD774E35D0}" destId="{5E364FF4-4B4C-4F3D-AEF9-020187336290}" srcOrd="1" destOrd="0" presId="urn:microsoft.com/office/officeart/2005/8/layout/list1"/>
    <dgm:cxn modelId="{F8F1C045-16D9-4099-9DC7-7B647528C34C}" type="presOf" srcId="{5EEF63F7-3339-4A7F-AC6B-D97881AF049B}" destId="{E24A9CE4-1902-4795-99BD-7FBF9B8C2A87}" srcOrd="0" destOrd="0" presId="urn:microsoft.com/office/officeart/2005/8/layout/list1"/>
    <dgm:cxn modelId="{8890C9B6-B00C-48A9-B22D-419B6C7037DD}" srcId="{5EEF63F7-3339-4A7F-AC6B-D97881AF049B}" destId="{161CD769-1050-4C4E-812C-8BF905F5D0EC}" srcOrd="2" destOrd="0" parTransId="{497464D2-9B44-4850-99A6-A2BAD2893DAF}" sibTransId="{52C341B4-FC25-41BA-842C-7AB9E59AD05D}"/>
    <dgm:cxn modelId="{B7674D01-974D-4719-A306-7C51838BEDBD}" type="presOf" srcId="{B306E4B3-7C85-4709-BE58-D8346B0F3730}" destId="{65E3F4B8-A911-4716-9666-7D42238C0A7F}" srcOrd="0" destOrd="0" presId="urn:microsoft.com/office/officeart/2005/8/layout/list1"/>
    <dgm:cxn modelId="{16C00A73-4467-4986-9D6C-CF787747D66C}" srcId="{5EEF63F7-3339-4A7F-AC6B-D97881AF049B}" destId="{BDD85E50-735A-4A37-B4F6-73834D3F3096}" srcOrd="1" destOrd="0" parTransId="{4F0E6D06-D498-4D60-9792-0C76D9EEB779}" sibTransId="{CD8101E1-816A-413D-8B4D-602AF3D63B85}"/>
    <dgm:cxn modelId="{A0B0B7F9-A28F-4C6E-AB8B-1653D2ECDA92}" type="presParOf" srcId="{E24A9CE4-1902-4795-99BD-7FBF9B8C2A87}" destId="{4FEEDD81-DDDB-4FF2-8C2F-ABEDDBC20FEB}" srcOrd="0" destOrd="0" presId="urn:microsoft.com/office/officeart/2005/8/layout/list1"/>
    <dgm:cxn modelId="{7B65C568-8052-4298-B77D-565F49B0CE1C}" type="presParOf" srcId="{4FEEDD81-DDDB-4FF2-8C2F-ABEDDBC20FEB}" destId="{6FF2FB90-10B1-4C7F-82E5-058D6719A251}" srcOrd="0" destOrd="0" presId="urn:microsoft.com/office/officeart/2005/8/layout/list1"/>
    <dgm:cxn modelId="{CAF8E6F2-799C-4436-9C10-9C9747A5F953}" type="presParOf" srcId="{4FEEDD81-DDDB-4FF2-8C2F-ABEDDBC20FEB}" destId="{5E364FF4-4B4C-4F3D-AEF9-020187336290}" srcOrd="1" destOrd="0" presId="urn:microsoft.com/office/officeart/2005/8/layout/list1"/>
    <dgm:cxn modelId="{BC4BFEC4-9408-449B-8D82-9132BBD651E2}" type="presParOf" srcId="{E24A9CE4-1902-4795-99BD-7FBF9B8C2A87}" destId="{D4B4D81D-ECF8-4D27-B5EF-13857945A7C7}" srcOrd="1" destOrd="0" presId="urn:microsoft.com/office/officeart/2005/8/layout/list1"/>
    <dgm:cxn modelId="{48416507-C680-48B8-84EA-252FDD304459}" type="presParOf" srcId="{E24A9CE4-1902-4795-99BD-7FBF9B8C2A87}" destId="{F25BA2D6-1840-4BA1-92C6-4A7EA422E7A3}" srcOrd="2" destOrd="0" presId="urn:microsoft.com/office/officeart/2005/8/layout/list1"/>
    <dgm:cxn modelId="{F1A8CC54-B39B-488B-AA05-00B2FF458130}" type="presParOf" srcId="{E24A9CE4-1902-4795-99BD-7FBF9B8C2A87}" destId="{4A004C4E-8222-44D8-BB20-37E6EC4325E6}" srcOrd="3" destOrd="0" presId="urn:microsoft.com/office/officeart/2005/8/layout/list1"/>
    <dgm:cxn modelId="{A6B6C907-3524-44E3-8935-1EF1CB67507F}" type="presParOf" srcId="{E24A9CE4-1902-4795-99BD-7FBF9B8C2A87}" destId="{5AE30478-F559-4691-91C7-98DBFF2A4B57}" srcOrd="4" destOrd="0" presId="urn:microsoft.com/office/officeart/2005/8/layout/list1"/>
    <dgm:cxn modelId="{AC4D7267-4882-4481-8728-224B195B9B9E}" type="presParOf" srcId="{5AE30478-F559-4691-91C7-98DBFF2A4B57}" destId="{01C7DE49-CA54-4802-BAB1-09DE51449BA1}" srcOrd="0" destOrd="0" presId="urn:microsoft.com/office/officeart/2005/8/layout/list1"/>
    <dgm:cxn modelId="{AF6B8997-FA65-4D8E-A7B8-5F8AA1888C6B}" type="presParOf" srcId="{5AE30478-F559-4691-91C7-98DBFF2A4B57}" destId="{3A28BDD6-233E-4198-921A-8A898247C929}" srcOrd="1" destOrd="0" presId="urn:microsoft.com/office/officeart/2005/8/layout/list1"/>
    <dgm:cxn modelId="{F69D0650-4384-4E49-98FB-767294AABAAD}" type="presParOf" srcId="{E24A9CE4-1902-4795-99BD-7FBF9B8C2A87}" destId="{BAE6D195-0AC3-4E5B-8E09-0F4BD4E1C2C7}" srcOrd="5" destOrd="0" presId="urn:microsoft.com/office/officeart/2005/8/layout/list1"/>
    <dgm:cxn modelId="{6D92B1A7-570B-45FE-9345-D617DEEBE5F6}" type="presParOf" srcId="{E24A9CE4-1902-4795-99BD-7FBF9B8C2A87}" destId="{65E3F4B8-A911-4716-9666-7D42238C0A7F}" srcOrd="6" destOrd="0" presId="urn:microsoft.com/office/officeart/2005/8/layout/list1"/>
    <dgm:cxn modelId="{C9905BC6-AB27-4BD7-A4A2-B98B557C306F}" type="presParOf" srcId="{E24A9CE4-1902-4795-99BD-7FBF9B8C2A87}" destId="{9AB22FC8-66DB-4CD9-BD69-CDCDF2BCA004}" srcOrd="7" destOrd="0" presId="urn:microsoft.com/office/officeart/2005/8/layout/list1"/>
    <dgm:cxn modelId="{CE3BA9BA-3175-4190-9E13-E46AD80B2F18}" type="presParOf" srcId="{E24A9CE4-1902-4795-99BD-7FBF9B8C2A87}" destId="{D870569A-82F5-4D78-BA97-0C6FFC1AD546}" srcOrd="8" destOrd="0" presId="urn:microsoft.com/office/officeart/2005/8/layout/list1"/>
    <dgm:cxn modelId="{DD66C0C7-FAC1-4D4F-A597-D1427E7CA2DB}" type="presParOf" srcId="{D870569A-82F5-4D78-BA97-0C6FFC1AD546}" destId="{B411F293-2DEC-4C16-B856-2D7758B28336}" srcOrd="0" destOrd="0" presId="urn:microsoft.com/office/officeart/2005/8/layout/list1"/>
    <dgm:cxn modelId="{3E5738F1-0004-49DF-89C6-1223EC54CE9B}" type="presParOf" srcId="{D870569A-82F5-4D78-BA97-0C6FFC1AD546}" destId="{DF261D81-1114-4C34-800F-D604B8C054CC}" srcOrd="1" destOrd="0" presId="urn:microsoft.com/office/officeart/2005/8/layout/list1"/>
    <dgm:cxn modelId="{EA71E9EC-204A-4B77-91F2-21D782808337}" type="presParOf" srcId="{E24A9CE4-1902-4795-99BD-7FBF9B8C2A87}" destId="{5F959828-4A07-4714-A6EF-DF3C2469085B}" srcOrd="9" destOrd="0" presId="urn:microsoft.com/office/officeart/2005/8/layout/list1"/>
    <dgm:cxn modelId="{DC53BCE5-CDEC-4118-A17B-A56B98901E50}" type="presParOf" srcId="{E24A9CE4-1902-4795-99BD-7FBF9B8C2A87}" destId="{C912433B-1778-4761-A715-1C804D7B618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786C3-501F-4BA4-B1C2-D7BAB111EA88}">
      <dsp:nvSpPr>
        <dsp:cNvPr id="0" name=""/>
        <dsp:cNvSpPr/>
      </dsp:nvSpPr>
      <dsp:spPr>
        <a:xfrm>
          <a:off x="7233"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Real GDP</a:t>
          </a:r>
          <a:endParaRPr lang="en-US" sz="2800" kern="1200" dirty="0"/>
        </a:p>
      </dsp:txBody>
      <dsp:txXfrm>
        <a:off x="45225" y="1652410"/>
        <a:ext cx="2085893" cy="1221142"/>
      </dsp:txXfrm>
    </dsp:sp>
    <dsp:sp modelId="{A53DF45A-F0E6-41E5-9E40-C684514464AC}">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385298" y="2102137"/>
        <a:ext cx="320822" cy="321687"/>
      </dsp:txXfrm>
    </dsp:sp>
    <dsp:sp modelId="{EE002954-7C32-4C57-9F48-14CA8732F750}">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Income</a:t>
          </a:r>
          <a:endParaRPr lang="en-US" sz="2800" kern="1200" dirty="0"/>
        </a:p>
      </dsp:txBody>
      <dsp:txXfrm>
        <a:off x="3071853" y="1652410"/>
        <a:ext cx="2085893" cy="1221142"/>
      </dsp:txXfrm>
    </dsp:sp>
    <dsp:sp modelId="{5C69197A-A0D0-4694-B962-F2229E1BB060}">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411926" y="2102137"/>
        <a:ext cx="320822" cy="321687"/>
      </dsp:txXfrm>
    </dsp:sp>
    <dsp:sp modelId="{78BE2B94-4562-4B53-B9BB-B206C46BB4C6}">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Employment</a:t>
          </a:r>
          <a:endParaRPr lang="en-US" sz="2800" kern="1200" dirty="0"/>
        </a:p>
      </dsp:txBody>
      <dsp:txXfrm>
        <a:off x="6098481" y="1652410"/>
        <a:ext cx="2085893" cy="1221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4735B-A249-4FFB-B743-0ACD3BEC51D3}">
      <dsp:nvSpPr>
        <dsp:cNvPr id="0" name=""/>
        <dsp:cNvSpPr/>
      </dsp:nvSpPr>
      <dsp:spPr>
        <a:xfrm>
          <a:off x="3094" y="1209924"/>
          <a:ext cx="1860500" cy="72317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Consumption (C)</a:t>
          </a:r>
          <a:endParaRPr lang="en-US" sz="2000" kern="1200" dirty="0"/>
        </a:p>
      </dsp:txBody>
      <dsp:txXfrm>
        <a:off x="3094" y="1209924"/>
        <a:ext cx="1860500" cy="723175"/>
      </dsp:txXfrm>
    </dsp:sp>
    <dsp:sp modelId="{CAAA4F54-D7E4-4B9D-8796-EAEDE1057B86}">
      <dsp:nvSpPr>
        <dsp:cNvPr id="0" name=""/>
        <dsp:cNvSpPr/>
      </dsp:nvSpPr>
      <dsp:spPr>
        <a:xfrm>
          <a:off x="3094" y="1933100"/>
          <a:ext cx="1860500" cy="2086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Consumer durables</a:t>
          </a:r>
          <a:endParaRPr lang="en-US" sz="2000" kern="1200" dirty="0"/>
        </a:p>
        <a:p>
          <a:pPr marL="228600" lvl="1" indent="-228600" algn="l" defTabSz="889000">
            <a:lnSpc>
              <a:spcPct val="90000"/>
            </a:lnSpc>
            <a:spcBef>
              <a:spcPct val="0"/>
            </a:spcBef>
            <a:spcAft>
              <a:spcPct val="15000"/>
            </a:spcAft>
            <a:buChar char="••"/>
          </a:pPr>
          <a:r>
            <a:rPr lang="en-US" sz="2000" kern="1200" dirty="0" smtClean="0"/>
            <a:t>Consumer nondurables</a:t>
          </a:r>
          <a:endParaRPr lang="en-US" sz="2000" kern="1200" dirty="0"/>
        </a:p>
        <a:p>
          <a:pPr marL="228600" lvl="1" indent="-228600" algn="l" defTabSz="889000">
            <a:lnSpc>
              <a:spcPct val="90000"/>
            </a:lnSpc>
            <a:spcBef>
              <a:spcPct val="0"/>
            </a:spcBef>
            <a:spcAft>
              <a:spcPct val="15000"/>
            </a:spcAft>
            <a:buChar char="••"/>
          </a:pPr>
          <a:r>
            <a:rPr lang="en-US" sz="2000" kern="1200" smtClean="0"/>
            <a:t>Services</a:t>
          </a:r>
          <a:endParaRPr lang="en-US" sz="2000" kern="1200" dirty="0"/>
        </a:p>
      </dsp:txBody>
      <dsp:txXfrm>
        <a:off x="3094" y="1933100"/>
        <a:ext cx="1860500" cy="2086199"/>
      </dsp:txXfrm>
    </dsp:sp>
    <dsp:sp modelId="{0BE2B86A-31F4-4396-A26F-7D7864EDA484}">
      <dsp:nvSpPr>
        <dsp:cNvPr id="0" name=""/>
        <dsp:cNvSpPr/>
      </dsp:nvSpPr>
      <dsp:spPr>
        <a:xfrm>
          <a:off x="2124064" y="1209924"/>
          <a:ext cx="1860500" cy="72317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smtClean="0"/>
            <a:t>Investment (I)</a:t>
          </a:r>
          <a:endParaRPr lang="en-US" sz="2000" kern="1200" dirty="0"/>
        </a:p>
      </dsp:txBody>
      <dsp:txXfrm>
        <a:off x="2124064" y="1209924"/>
        <a:ext cx="1860500" cy="723175"/>
      </dsp:txXfrm>
    </dsp:sp>
    <dsp:sp modelId="{38CBFE9F-5A3C-47C3-8683-4A4CD6C9D262}">
      <dsp:nvSpPr>
        <dsp:cNvPr id="0" name=""/>
        <dsp:cNvSpPr/>
      </dsp:nvSpPr>
      <dsp:spPr>
        <a:xfrm>
          <a:off x="2124064" y="1933100"/>
          <a:ext cx="1860500" cy="2086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Business investment</a:t>
          </a:r>
          <a:endParaRPr lang="en-US" sz="2000" kern="1200" dirty="0"/>
        </a:p>
        <a:p>
          <a:pPr marL="228600" lvl="1" indent="-228600" algn="l" defTabSz="889000">
            <a:lnSpc>
              <a:spcPct val="90000"/>
            </a:lnSpc>
            <a:spcBef>
              <a:spcPct val="0"/>
            </a:spcBef>
            <a:spcAft>
              <a:spcPct val="15000"/>
            </a:spcAft>
            <a:buChar char="••"/>
          </a:pPr>
          <a:r>
            <a:rPr lang="en-US" sz="2000" kern="1200" dirty="0" smtClean="0"/>
            <a:t>Residential investment</a:t>
          </a:r>
          <a:endParaRPr lang="en-US" sz="2000" kern="1200" dirty="0"/>
        </a:p>
        <a:p>
          <a:pPr marL="228600" lvl="1" indent="-228600" algn="l" defTabSz="889000">
            <a:lnSpc>
              <a:spcPct val="90000"/>
            </a:lnSpc>
            <a:spcBef>
              <a:spcPct val="0"/>
            </a:spcBef>
            <a:spcAft>
              <a:spcPct val="15000"/>
            </a:spcAft>
            <a:buChar char="••"/>
          </a:pPr>
          <a:r>
            <a:rPr lang="en-US" sz="2000" kern="1200" smtClean="0"/>
            <a:t>Inventory investment</a:t>
          </a:r>
          <a:endParaRPr lang="en-US" sz="2000" kern="1200" dirty="0"/>
        </a:p>
      </dsp:txBody>
      <dsp:txXfrm>
        <a:off x="2124064" y="1933100"/>
        <a:ext cx="1860500" cy="2086199"/>
      </dsp:txXfrm>
    </dsp:sp>
    <dsp:sp modelId="{337D5D70-1AE5-404A-994A-B07B3C899CEC}">
      <dsp:nvSpPr>
        <dsp:cNvPr id="0" name=""/>
        <dsp:cNvSpPr/>
      </dsp:nvSpPr>
      <dsp:spPr>
        <a:xfrm>
          <a:off x="4245035" y="1209924"/>
          <a:ext cx="1860500" cy="72317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Government purchases (G)</a:t>
          </a:r>
          <a:endParaRPr lang="en-US" sz="2000" kern="1200" dirty="0"/>
        </a:p>
      </dsp:txBody>
      <dsp:txXfrm>
        <a:off x="4245035" y="1209924"/>
        <a:ext cx="1860500" cy="723175"/>
      </dsp:txXfrm>
    </dsp:sp>
    <dsp:sp modelId="{03370236-C796-4623-93EE-45DBC5608F97}">
      <dsp:nvSpPr>
        <dsp:cNvPr id="0" name=""/>
        <dsp:cNvSpPr/>
      </dsp:nvSpPr>
      <dsp:spPr>
        <a:xfrm>
          <a:off x="4245035" y="1933100"/>
          <a:ext cx="1860500" cy="2086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smtClean="0"/>
            <a:t>Federal</a:t>
          </a:r>
          <a:endParaRPr lang="en-US" sz="2000" kern="1200" dirty="0"/>
        </a:p>
        <a:p>
          <a:pPr marL="228600" lvl="1" indent="-228600" algn="l" defTabSz="889000">
            <a:lnSpc>
              <a:spcPct val="90000"/>
            </a:lnSpc>
            <a:spcBef>
              <a:spcPct val="0"/>
            </a:spcBef>
            <a:spcAft>
              <a:spcPct val="15000"/>
            </a:spcAft>
            <a:buChar char="••"/>
          </a:pPr>
          <a:r>
            <a:rPr lang="en-US" sz="2000" kern="1200" smtClean="0"/>
            <a:t>State</a:t>
          </a:r>
          <a:endParaRPr lang="en-US" sz="2000" kern="1200" dirty="0"/>
        </a:p>
        <a:p>
          <a:pPr marL="228600" lvl="1" indent="-228600" algn="l" defTabSz="889000">
            <a:lnSpc>
              <a:spcPct val="90000"/>
            </a:lnSpc>
            <a:spcBef>
              <a:spcPct val="0"/>
            </a:spcBef>
            <a:spcAft>
              <a:spcPct val="15000"/>
            </a:spcAft>
            <a:buChar char="••"/>
          </a:pPr>
          <a:r>
            <a:rPr lang="en-US" sz="2000" kern="1200" smtClean="0"/>
            <a:t>Local</a:t>
          </a:r>
          <a:endParaRPr lang="en-US" sz="2000" kern="1200" dirty="0"/>
        </a:p>
        <a:p>
          <a:pPr marL="228600" lvl="1" indent="-228600" algn="l" defTabSz="889000">
            <a:lnSpc>
              <a:spcPct val="90000"/>
            </a:lnSpc>
            <a:spcBef>
              <a:spcPct val="0"/>
            </a:spcBef>
            <a:spcAft>
              <a:spcPct val="15000"/>
            </a:spcAft>
            <a:buChar char="••"/>
          </a:pPr>
          <a:r>
            <a:rPr lang="en-US" sz="2000" i="1" kern="1200" dirty="0" smtClean="0"/>
            <a:t>NOT transfer payments</a:t>
          </a:r>
          <a:endParaRPr lang="en-US" sz="2000" i="1" kern="1200" dirty="0"/>
        </a:p>
      </dsp:txBody>
      <dsp:txXfrm>
        <a:off x="4245035" y="1933100"/>
        <a:ext cx="1860500" cy="2086199"/>
      </dsp:txXfrm>
    </dsp:sp>
    <dsp:sp modelId="{F54A7F16-D95B-4313-887F-B0D05A0FC8F5}">
      <dsp:nvSpPr>
        <dsp:cNvPr id="0" name=""/>
        <dsp:cNvSpPr/>
      </dsp:nvSpPr>
      <dsp:spPr>
        <a:xfrm>
          <a:off x="6366005" y="1209924"/>
          <a:ext cx="1860500" cy="72317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Net exports (</a:t>
          </a:r>
          <a:r>
            <a:rPr lang="en-US" sz="2000" kern="1200" dirty="0" err="1" smtClean="0"/>
            <a:t>Xn</a:t>
          </a:r>
          <a:r>
            <a:rPr lang="en-US" sz="2000" kern="1200" dirty="0" smtClean="0"/>
            <a:t>)</a:t>
          </a:r>
          <a:endParaRPr lang="en-US" sz="2000" kern="1200" dirty="0"/>
        </a:p>
      </dsp:txBody>
      <dsp:txXfrm>
        <a:off x="6366005" y="1209924"/>
        <a:ext cx="1860500" cy="723175"/>
      </dsp:txXfrm>
    </dsp:sp>
    <dsp:sp modelId="{2D0E188D-DE8E-4B44-9107-2A4D62FEDCC5}">
      <dsp:nvSpPr>
        <dsp:cNvPr id="0" name=""/>
        <dsp:cNvSpPr/>
      </dsp:nvSpPr>
      <dsp:spPr>
        <a:xfrm>
          <a:off x="6366005" y="1933100"/>
          <a:ext cx="1860500" cy="2086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Exports</a:t>
          </a:r>
          <a:endParaRPr lang="en-US" sz="2000" kern="1200" dirty="0"/>
        </a:p>
        <a:p>
          <a:pPr marL="228600" lvl="1" indent="-228600" algn="l" defTabSz="889000">
            <a:lnSpc>
              <a:spcPct val="90000"/>
            </a:lnSpc>
            <a:spcBef>
              <a:spcPct val="0"/>
            </a:spcBef>
            <a:spcAft>
              <a:spcPct val="15000"/>
            </a:spcAft>
            <a:buChar char="••"/>
          </a:pPr>
          <a:r>
            <a:rPr lang="en-US" sz="2000" i="1" kern="1200" dirty="0" smtClean="0"/>
            <a:t>MINUS</a:t>
          </a:r>
          <a:r>
            <a:rPr lang="en-US" sz="2000" kern="1200" dirty="0" smtClean="0"/>
            <a:t> Imports</a:t>
          </a:r>
          <a:endParaRPr lang="en-US" sz="2000" kern="1200" dirty="0"/>
        </a:p>
      </dsp:txBody>
      <dsp:txXfrm>
        <a:off x="6366005" y="1933100"/>
        <a:ext cx="1860500" cy="2086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6C0B1-0495-4884-929A-FBFD01709A3E}">
      <dsp:nvSpPr>
        <dsp:cNvPr id="0" name=""/>
        <dsp:cNvSpPr/>
      </dsp:nvSpPr>
      <dsp:spPr>
        <a:xfrm>
          <a:off x="1984" y="0"/>
          <a:ext cx="1946895" cy="38531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Labor</a:t>
          </a:r>
          <a:endParaRPr lang="en-US" sz="2500" kern="1200" dirty="0"/>
        </a:p>
      </dsp:txBody>
      <dsp:txXfrm>
        <a:off x="1984" y="0"/>
        <a:ext cx="1946895" cy="1155944"/>
      </dsp:txXfrm>
    </dsp:sp>
    <dsp:sp modelId="{DC6F1CE4-9588-4005-AD5D-8BAD8BDAA155}">
      <dsp:nvSpPr>
        <dsp:cNvPr id="0" name=""/>
        <dsp:cNvSpPr/>
      </dsp:nvSpPr>
      <dsp:spPr>
        <a:xfrm>
          <a:off x="196673" y="1155944"/>
          <a:ext cx="1557516" cy="25045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t>Wages</a:t>
          </a:r>
          <a:endParaRPr lang="en-US" sz="3200" kern="1200" dirty="0"/>
        </a:p>
      </dsp:txBody>
      <dsp:txXfrm>
        <a:off x="242291" y="1201562"/>
        <a:ext cx="1466280" cy="2413310"/>
      </dsp:txXfrm>
    </dsp:sp>
    <dsp:sp modelId="{1B07F5E4-DB6C-4C73-8C15-D625A15CB9A1}">
      <dsp:nvSpPr>
        <dsp:cNvPr id="0" name=""/>
        <dsp:cNvSpPr/>
      </dsp:nvSpPr>
      <dsp:spPr>
        <a:xfrm>
          <a:off x="2094896" y="0"/>
          <a:ext cx="1946895" cy="38531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Land</a:t>
          </a:r>
          <a:endParaRPr lang="en-US" sz="2500" kern="1200" dirty="0"/>
        </a:p>
      </dsp:txBody>
      <dsp:txXfrm>
        <a:off x="2094896" y="0"/>
        <a:ext cx="1946895" cy="1155944"/>
      </dsp:txXfrm>
    </dsp:sp>
    <dsp:sp modelId="{4BB10FB7-8BD1-4A01-9331-E6CFA9915E3A}">
      <dsp:nvSpPr>
        <dsp:cNvPr id="0" name=""/>
        <dsp:cNvSpPr/>
      </dsp:nvSpPr>
      <dsp:spPr>
        <a:xfrm>
          <a:off x="2289585" y="1155944"/>
          <a:ext cx="1557516" cy="25045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t>Rent</a:t>
          </a:r>
          <a:endParaRPr lang="en-US" sz="3200" kern="1200" dirty="0"/>
        </a:p>
      </dsp:txBody>
      <dsp:txXfrm>
        <a:off x="2335203" y="1201562"/>
        <a:ext cx="1466280" cy="2413310"/>
      </dsp:txXfrm>
    </dsp:sp>
    <dsp:sp modelId="{8ECF260B-5EA4-4613-8749-6B6A4954B9A0}">
      <dsp:nvSpPr>
        <dsp:cNvPr id="0" name=""/>
        <dsp:cNvSpPr/>
      </dsp:nvSpPr>
      <dsp:spPr>
        <a:xfrm>
          <a:off x="4187808" y="0"/>
          <a:ext cx="1946895" cy="38531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Capital</a:t>
          </a:r>
          <a:endParaRPr lang="en-US" sz="2500" kern="1200" dirty="0"/>
        </a:p>
      </dsp:txBody>
      <dsp:txXfrm>
        <a:off x="4187808" y="0"/>
        <a:ext cx="1946895" cy="1155944"/>
      </dsp:txXfrm>
    </dsp:sp>
    <dsp:sp modelId="{83A3CC58-CCBB-48A2-8C2E-E600D98544D7}">
      <dsp:nvSpPr>
        <dsp:cNvPr id="0" name=""/>
        <dsp:cNvSpPr/>
      </dsp:nvSpPr>
      <dsp:spPr>
        <a:xfrm>
          <a:off x="4382498" y="1155944"/>
          <a:ext cx="1557516" cy="25045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t>Interest</a:t>
          </a:r>
          <a:endParaRPr lang="en-US" sz="3200" kern="1200" dirty="0"/>
        </a:p>
      </dsp:txBody>
      <dsp:txXfrm>
        <a:off x="4428116" y="1201562"/>
        <a:ext cx="1466280" cy="2413310"/>
      </dsp:txXfrm>
    </dsp:sp>
    <dsp:sp modelId="{A5F22592-7CF8-48CE-ABF7-54A1041DB460}">
      <dsp:nvSpPr>
        <dsp:cNvPr id="0" name=""/>
        <dsp:cNvSpPr/>
      </dsp:nvSpPr>
      <dsp:spPr>
        <a:xfrm>
          <a:off x="6280720" y="0"/>
          <a:ext cx="1946895" cy="38531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Entrepreneur</a:t>
          </a:r>
          <a:endParaRPr lang="en-US" sz="2500" kern="1200" dirty="0"/>
        </a:p>
      </dsp:txBody>
      <dsp:txXfrm>
        <a:off x="6280720" y="0"/>
        <a:ext cx="1946895" cy="1155944"/>
      </dsp:txXfrm>
    </dsp:sp>
    <dsp:sp modelId="{19824298-B8F7-4044-9EA2-ED50CA27503E}">
      <dsp:nvSpPr>
        <dsp:cNvPr id="0" name=""/>
        <dsp:cNvSpPr/>
      </dsp:nvSpPr>
      <dsp:spPr>
        <a:xfrm>
          <a:off x="6475410" y="1155944"/>
          <a:ext cx="1557516" cy="25045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en-US" sz="3200" kern="1200" dirty="0" smtClean="0"/>
            <a:t>Profit</a:t>
          </a:r>
          <a:endParaRPr lang="en-US" sz="3200" kern="1200" dirty="0"/>
        </a:p>
      </dsp:txBody>
      <dsp:txXfrm>
        <a:off x="6521028" y="1201562"/>
        <a:ext cx="1466280" cy="24133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7A108-203C-4C92-8F0E-1C66240017AC}">
      <dsp:nvSpPr>
        <dsp:cNvPr id="0" name=""/>
        <dsp:cNvSpPr/>
      </dsp:nvSpPr>
      <dsp:spPr>
        <a:xfrm>
          <a:off x="0" y="485288"/>
          <a:ext cx="8229599" cy="781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62A13F-D0E1-4C74-B9CC-2D400B56A91D}">
      <dsp:nvSpPr>
        <dsp:cNvPr id="0" name=""/>
        <dsp:cNvSpPr/>
      </dsp:nvSpPr>
      <dsp:spPr>
        <a:xfrm>
          <a:off x="411480" y="27728"/>
          <a:ext cx="5760720" cy="9151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US" sz="3100" kern="1200" dirty="0" smtClean="0"/>
            <a:t>Per Capita GDP</a:t>
          </a:r>
          <a:endParaRPr lang="en-US" sz="3100" kern="1200" dirty="0"/>
        </a:p>
      </dsp:txBody>
      <dsp:txXfrm>
        <a:off x="456152" y="72400"/>
        <a:ext cx="5671376" cy="825776"/>
      </dsp:txXfrm>
    </dsp:sp>
    <dsp:sp modelId="{C89BA644-44AD-4D93-AA92-1FFD9BE5792E}">
      <dsp:nvSpPr>
        <dsp:cNvPr id="0" name=""/>
        <dsp:cNvSpPr/>
      </dsp:nvSpPr>
      <dsp:spPr>
        <a:xfrm>
          <a:off x="0" y="1891448"/>
          <a:ext cx="8229599" cy="781200"/>
        </a:xfrm>
        <a:prstGeom prst="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sp>
    <dsp:sp modelId="{BC8A0F63-3A7F-4E23-BE0F-2BF3CDA1A286}">
      <dsp:nvSpPr>
        <dsp:cNvPr id="0" name=""/>
        <dsp:cNvSpPr/>
      </dsp:nvSpPr>
      <dsp:spPr>
        <a:xfrm>
          <a:off x="411480" y="1433888"/>
          <a:ext cx="5760720" cy="91512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US" sz="3100" kern="1200" dirty="0" smtClean="0"/>
            <a:t>Real GDP vs. nominal GDP</a:t>
          </a:r>
        </a:p>
      </dsp:txBody>
      <dsp:txXfrm>
        <a:off x="456152" y="1478560"/>
        <a:ext cx="5671376" cy="825776"/>
      </dsp:txXfrm>
    </dsp:sp>
    <dsp:sp modelId="{391AD040-2A91-418D-81B5-7C2FEC876D30}">
      <dsp:nvSpPr>
        <dsp:cNvPr id="0" name=""/>
        <dsp:cNvSpPr/>
      </dsp:nvSpPr>
      <dsp:spPr>
        <a:xfrm>
          <a:off x="0" y="3297608"/>
          <a:ext cx="8229599" cy="78120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58857CCE-F72D-4653-A1D5-EBA572A0DBC9}">
      <dsp:nvSpPr>
        <dsp:cNvPr id="0" name=""/>
        <dsp:cNvSpPr/>
      </dsp:nvSpPr>
      <dsp:spPr>
        <a:xfrm>
          <a:off x="411480" y="2840048"/>
          <a:ext cx="5760720" cy="91512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377950">
            <a:lnSpc>
              <a:spcPct val="90000"/>
            </a:lnSpc>
            <a:spcBef>
              <a:spcPct val="0"/>
            </a:spcBef>
            <a:spcAft>
              <a:spcPct val="35000"/>
            </a:spcAft>
          </a:pPr>
          <a:r>
            <a:rPr lang="en-US" sz="3100" kern="1200" smtClean="0"/>
            <a:t>GDP vs. GNP</a:t>
          </a:r>
          <a:endParaRPr lang="en-US" sz="3100" kern="1200" dirty="0" smtClean="0"/>
        </a:p>
      </dsp:txBody>
      <dsp:txXfrm>
        <a:off x="456152" y="2884720"/>
        <a:ext cx="5671376" cy="8257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65E14-5FAD-4D92-A611-D7949B98CBB7}">
      <dsp:nvSpPr>
        <dsp:cNvPr id="0" name=""/>
        <dsp:cNvSpPr/>
      </dsp:nvSpPr>
      <dsp:spPr>
        <a:xfrm>
          <a:off x="0" y="345577"/>
          <a:ext cx="8229599" cy="1247399"/>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58216" rIns="638708"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Steady (long-term) increase in the quantity and quality of goods and services an economy can produce</a:t>
          </a:r>
        </a:p>
      </dsp:txBody>
      <dsp:txXfrm>
        <a:off x="0" y="345577"/>
        <a:ext cx="8229599" cy="1247399"/>
      </dsp:txXfrm>
    </dsp:sp>
    <dsp:sp modelId="{4809DBEA-D1E8-4260-BBBF-D2C65607F1CC}">
      <dsp:nvSpPr>
        <dsp:cNvPr id="0" name=""/>
        <dsp:cNvSpPr/>
      </dsp:nvSpPr>
      <dsp:spPr>
        <a:xfrm>
          <a:off x="411480" y="20857"/>
          <a:ext cx="5760720" cy="6494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en-US" sz="2200" kern="1200" dirty="0" smtClean="0"/>
            <a:t>What is it?</a:t>
          </a:r>
          <a:endParaRPr lang="en-US" sz="2200" kern="1200" dirty="0"/>
        </a:p>
      </dsp:txBody>
      <dsp:txXfrm>
        <a:off x="443183" y="52560"/>
        <a:ext cx="5697314" cy="586034"/>
      </dsp:txXfrm>
    </dsp:sp>
    <dsp:sp modelId="{231F9827-78C7-445B-BF32-508E551588D2}">
      <dsp:nvSpPr>
        <dsp:cNvPr id="0" name=""/>
        <dsp:cNvSpPr/>
      </dsp:nvSpPr>
      <dsp:spPr>
        <a:xfrm>
          <a:off x="0" y="2036497"/>
          <a:ext cx="8229599" cy="935550"/>
        </a:xfrm>
        <a:prstGeom prst="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58216" rIns="638708"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smtClean="0"/>
            <a:t>It affects living standards</a:t>
          </a:r>
          <a:endParaRPr lang="en-US" sz="2200" kern="1200" dirty="0" smtClean="0"/>
        </a:p>
      </dsp:txBody>
      <dsp:txXfrm>
        <a:off x="0" y="2036497"/>
        <a:ext cx="8229599" cy="935550"/>
      </dsp:txXfrm>
    </dsp:sp>
    <dsp:sp modelId="{0C548286-4877-4FEA-9D46-ADA2ABA09965}">
      <dsp:nvSpPr>
        <dsp:cNvPr id="0" name=""/>
        <dsp:cNvSpPr/>
      </dsp:nvSpPr>
      <dsp:spPr>
        <a:xfrm>
          <a:off x="411480" y="1711777"/>
          <a:ext cx="5760720" cy="64944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en-US" sz="2200" kern="1200" smtClean="0"/>
            <a:t>Why do we care?</a:t>
          </a:r>
          <a:endParaRPr lang="en-US" sz="2200" kern="1200" dirty="0" smtClean="0"/>
        </a:p>
      </dsp:txBody>
      <dsp:txXfrm>
        <a:off x="443183" y="1743480"/>
        <a:ext cx="5697314" cy="586034"/>
      </dsp:txXfrm>
    </dsp:sp>
    <dsp:sp modelId="{6535ECC6-38E9-463E-85A5-D6CB13C7D2EB}">
      <dsp:nvSpPr>
        <dsp:cNvPr id="0" name=""/>
        <dsp:cNvSpPr/>
      </dsp:nvSpPr>
      <dsp:spPr>
        <a:xfrm>
          <a:off x="0" y="3415567"/>
          <a:ext cx="8229599" cy="93555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58216" rIns="638708"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Percentage change in real GDP</a:t>
          </a:r>
        </a:p>
      </dsp:txBody>
      <dsp:txXfrm>
        <a:off x="0" y="3415567"/>
        <a:ext cx="8229599" cy="935550"/>
      </dsp:txXfrm>
    </dsp:sp>
    <dsp:sp modelId="{AE707F4A-9A71-4A5D-A397-3B25B3D78250}">
      <dsp:nvSpPr>
        <dsp:cNvPr id="0" name=""/>
        <dsp:cNvSpPr/>
      </dsp:nvSpPr>
      <dsp:spPr>
        <a:xfrm>
          <a:off x="411480" y="3090847"/>
          <a:ext cx="5760720" cy="64944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en-US" sz="2200" kern="1200" smtClean="0"/>
            <a:t>How do we measure it?</a:t>
          </a:r>
          <a:endParaRPr lang="en-US" sz="2200" kern="1200" dirty="0" smtClean="0"/>
        </a:p>
      </dsp:txBody>
      <dsp:txXfrm>
        <a:off x="443183" y="3122550"/>
        <a:ext cx="5697314" cy="586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8FAEF-7C74-4525-A502-88B36D03026E}">
      <dsp:nvSpPr>
        <dsp:cNvPr id="0" name=""/>
        <dsp:cNvSpPr/>
      </dsp:nvSpPr>
      <dsp:spPr>
        <a:xfrm rot="16200000">
          <a:off x="1058307" y="-1058307"/>
          <a:ext cx="1998184" cy="4114799"/>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rtl="0">
            <a:lnSpc>
              <a:spcPct val="90000"/>
            </a:lnSpc>
            <a:spcBef>
              <a:spcPct val="0"/>
            </a:spcBef>
            <a:spcAft>
              <a:spcPct val="35000"/>
            </a:spcAft>
          </a:pPr>
          <a:r>
            <a:rPr lang="en-US" sz="3500" kern="1200" smtClean="0"/>
            <a:t>Availability </a:t>
          </a:r>
          <a:r>
            <a:rPr lang="en-US" sz="3500" kern="1200" dirty="0" smtClean="0"/>
            <a:t>of resources</a:t>
          </a:r>
          <a:endParaRPr lang="en-US" sz="3500" kern="1200" dirty="0"/>
        </a:p>
      </dsp:txBody>
      <dsp:txXfrm rot="5400000">
        <a:off x="0" y="0"/>
        <a:ext cx="4114799" cy="1498638"/>
      </dsp:txXfrm>
    </dsp:sp>
    <dsp:sp modelId="{BCB18DB7-3091-47C0-9DAB-DF8EE35E32D5}">
      <dsp:nvSpPr>
        <dsp:cNvPr id="0" name=""/>
        <dsp:cNvSpPr/>
      </dsp:nvSpPr>
      <dsp:spPr>
        <a:xfrm>
          <a:off x="4114799" y="0"/>
          <a:ext cx="4114799" cy="1998184"/>
        </a:xfrm>
        <a:prstGeom prst="round1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rtl="0">
            <a:lnSpc>
              <a:spcPct val="90000"/>
            </a:lnSpc>
            <a:spcBef>
              <a:spcPct val="0"/>
            </a:spcBef>
            <a:spcAft>
              <a:spcPct val="35000"/>
            </a:spcAft>
          </a:pPr>
          <a:r>
            <a:rPr lang="en-US" sz="3500" kern="1200" dirty="0" smtClean="0"/>
            <a:t>Technology</a:t>
          </a:r>
          <a:endParaRPr lang="en-US" sz="3500" kern="1200" dirty="0"/>
        </a:p>
      </dsp:txBody>
      <dsp:txXfrm>
        <a:off x="4114799" y="0"/>
        <a:ext cx="4114799" cy="1498638"/>
      </dsp:txXfrm>
    </dsp:sp>
    <dsp:sp modelId="{7A36272B-FF32-477B-96BA-78038AB368D0}">
      <dsp:nvSpPr>
        <dsp:cNvPr id="0" name=""/>
        <dsp:cNvSpPr/>
      </dsp:nvSpPr>
      <dsp:spPr>
        <a:xfrm rot="10800000">
          <a:off x="0" y="1998184"/>
          <a:ext cx="4114799" cy="1998184"/>
        </a:xfrm>
        <a:prstGeom prst="round1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rtl="0">
            <a:lnSpc>
              <a:spcPct val="90000"/>
            </a:lnSpc>
            <a:spcBef>
              <a:spcPct val="0"/>
            </a:spcBef>
            <a:spcAft>
              <a:spcPct val="35000"/>
            </a:spcAft>
          </a:pPr>
          <a:r>
            <a:rPr lang="en-US" sz="3500" kern="1200" dirty="0" smtClean="0"/>
            <a:t>Productivity</a:t>
          </a:r>
          <a:endParaRPr lang="en-US" sz="3500" kern="1200" dirty="0"/>
        </a:p>
      </dsp:txBody>
      <dsp:txXfrm rot="10800000">
        <a:off x="0" y="2497730"/>
        <a:ext cx="4114799" cy="1498638"/>
      </dsp:txXfrm>
    </dsp:sp>
    <dsp:sp modelId="{B99CB87B-137E-4284-A650-38146D1B9C28}">
      <dsp:nvSpPr>
        <dsp:cNvPr id="0" name=""/>
        <dsp:cNvSpPr/>
      </dsp:nvSpPr>
      <dsp:spPr>
        <a:xfrm rot="5400000">
          <a:off x="5173107" y="939876"/>
          <a:ext cx="1998184" cy="4114799"/>
        </a:xfrm>
        <a:prstGeom prst="round1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rtl="0">
            <a:lnSpc>
              <a:spcPct val="90000"/>
            </a:lnSpc>
            <a:spcBef>
              <a:spcPct val="0"/>
            </a:spcBef>
            <a:spcAft>
              <a:spcPct val="35000"/>
            </a:spcAft>
          </a:pPr>
          <a:r>
            <a:rPr lang="en-US" sz="3500" kern="1200" dirty="0" smtClean="0"/>
            <a:t>Trade</a:t>
          </a:r>
          <a:endParaRPr lang="en-US" sz="3500" kern="1200" dirty="0"/>
        </a:p>
      </dsp:txBody>
      <dsp:txXfrm rot="-5400000">
        <a:off x="4114800" y="2497729"/>
        <a:ext cx="4114799" cy="1498638"/>
      </dsp:txXfrm>
    </dsp:sp>
    <dsp:sp modelId="{AD11AC52-B62C-41EA-AC03-1D7C4D610C0A}">
      <dsp:nvSpPr>
        <dsp:cNvPr id="0" name=""/>
        <dsp:cNvSpPr/>
      </dsp:nvSpPr>
      <dsp:spPr>
        <a:xfrm>
          <a:off x="2880359" y="1498637"/>
          <a:ext cx="2468880" cy="999092"/>
        </a:xfrm>
        <a:prstGeom prst="roundRect">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en-US" sz="3500" kern="1200" dirty="0" smtClean="0"/>
            <a:t>Growth</a:t>
          </a:r>
          <a:endParaRPr lang="en-US" sz="3500" kern="1200" dirty="0"/>
        </a:p>
      </dsp:txBody>
      <dsp:txXfrm>
        <a:off x="2929131" y="1547409"/>
        <a:ext cx="2371336" cy="9015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BA2D6-1840-4BA1-92C6-4A7EA422E7A3}">
      <dsp:nvSpPr>
        <dsp:cNvPr id="0" name=""/>
        <dsp:cNvSpPr/>
      </dsp:nvSpPr>
      <dsp:spPr>
        <a:xfrm>
          <a:off x="0" y="368578"/>
          <a:ext cx="8229599" cy="978075"/>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Price level</a:t>
          </a:r>
          <a:endParaRPr lang="en-US" sz="2300" kern="1200" dirty="0"/>
        </a:p>
      </dsp:txBody>
      <dsp:txXfrm>
        <a:off x="0" y="368578"/>
        <a:ext cx="8229599" cy="978075"/>
      </dsp:txXfrm>
    </dsp:sp>
    <dsp:sp modelId="{5E364FF4-4B4C-4F3D-AEF9-020187336290}">
      <dsp:nvSpPr>
        <dsp:cNvPr id="0" name=""/>
        <dsp:cNvSpPr/>
      </dsp:nvSpPr>
      <dsp:spPr>
        <a:xfrm>
          <a:off x="411480" y="29098"/>
          <a:ext cx="5760720" cy="6789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22350">
            <a:lnSpc>
              <a:spcPct val="90000"/>
            </a:lnSpc>
            <a:spcBef>
              <a:spcPct val="0"/>
            </a:spcBef>
            <a:spcAft>
              <a:spcPct val="35000"/>
            </a:spcAft>
          </a:pPr>
          <a:r>
            <a:rPr lang="en-US" sz="2300" kern="1200" dirty="0" smtClean="0"/>
            <a:t>Price</a:t>
          </a:r>
          <a:endParaRPr lang="en-US" sz="2300" kern="1200" dirty="0"/>
        </a:p>
      </dsp:txBody>
      <dsp:txXfrm>
        <a:off x="444624" y="62242"/>
        <a:ext cx="5694432" cy="612672"/>
      </dsp:txXfrm>
    </dsp:sp>
    <dsp:sp modelId="{65E3F4B8-A911-4716-9666-7D42238C0A7F}">
      <dsp:nvSpPr>
        <dsp:cNvPr id="0" name=""/>
        <dsp:cNvSpPr/>
      </dsp:nvSpPr>
      <dsp:spPr>
        <a:xfrm>
          <a:off x="0" y="1810333"/>
          <a:ext cx="8229599" cy="978075"/>
        </a:xfrm>
        <a:prstGeom prst="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Real GDP</a:t>
          </a:r>
        </a:p>
      </dsp:txBody>
      <dsp:txXfrm>
        <a:off x="0" y="1810333"/>
        <a:ext cx="8229599" cy="978075"/>
      </dsp:txXfrm>
    </dsp:sp>
    <dsp:sp modelId="{3A28BDD6-233E-4198-921A-8A898247C929}">
      <dsp:nvSpPr>
        <dsp:cNvPr id="0" name=""/>
        <dsp:cNvSpPr/>
      </dsp:nvSpPr>
      <dsp:spPr>
        <a:xfrm>
          <a:off x="411480" y="1470853"/>
          <a:ext cx="5760720" cy="67896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22350">
            <a:lnSpc>
              <a:spcPct val="90000"/>
            </a:lnSpc>
            <a:spcBef>
              <a:spcPct val="0"/>
            </a:spcBef>
            <a:spcAft>
              <a:spcPct val="35000"/>
            </a:spcAft>
          </a:pPr>
          <a:r>
            <a:rPr lang="en-US" sz="2300" kern="1200" dirty="0" smtClean="0"/>
            <a:t>Quantity</a:t>
          </a:r>
          <a:endParaRPr lang="en-US" sz="2300" kern="1200" dirty="0"/>
        </a:p>
      </dsp:txBody>
      <dsp:txXfrm>
        <a:off x="444624" y="1503997"/>
        <a:ext cx="5694432" cy="612672"/>
      </dsp:txXfrm>
    </dsp:sp>
    <dsp:sp modelId="{C912433B-1778-4761-A715-1C804D7B6185}">
      <dsp:nvSpPr>
        <dsp:cNvPr id="0" name=""/>
        <dsp:cNvSpPr/>
      </dsp:nvSpPr>
      <dsp:spPr>
        <a:xfrm>
          <a:off x="0" y="3252089"/>
          <a:ext cx="8229599" cy="978075"/>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Aggregate demand and aggregate supply</a:t>
          </a:r>
          <a:endParaRPr lang="en-US" sz="2300" kern="1200" dirty="0"/>
        </a:p>
      </dsp:txBody>
      <dsp:txXfrm>
        <a:off x="0" y="3252089"/>
        <a:ext cx="8229599" cy="978075"/>
      </dsp:txXfrm>
    </dsp:sp>
    <dsp:sp modelId="{DF261D81-1114-4C34-800F-D604B8C054CC}">
      <dsp:nvSpPr>
        <dsp:cNvPr id="0" name=""/>
        <dsp:cNvSpPr/>
      </dsp:nvSpPr>
      <dsp:spPr>
        <a:xfrm>
          <a:off x="411480" y="2912609"/>
          <a:ext cx="5760720" cy="67896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22350">
            <a:lnSpc>
              <a:spcPct val="90000"/>
            </a:lnSpc>
            <a:spcBef>
              <a:spcPct val="0"/>
            </a:spcBef>
            <a:spcAft>
              <a:spcPct val="35000"/>
            </a:spcAft>
          </a:pPr>
          <a:r>
            <a:rPr lang="en-US" sz="2300" kern="1200" dirty="0" smtClean="0"/>
            <a:t>Demand and supply</a:t>
          </a:r>
          <a:endParaRPr lang="en-US" sz="2300" kern="1200" dirty="0"/>
        </a:p>
      </dsp:txBody>
      <dsp:txXfrm>
        <a:off x="444624" y="2945753"/>
        <a:ext cx="569443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60C44186-085D-4E76-87DF-5A214AC9C619}" type="slidenum">
              <a:rPr lang="en-US" smtClean="0"/>
              <a:t>‹#›</a:t>
            </a:fld>
            <a:endParaRPr lang="en-US"/>
          </a:p>
        </p:txBody>
      </p:sp>
    </p:spTree>
    <p:extLst>
      <p:ext uri="{BB962C8B-B14F-4D97-AF65-F5344CB8AC3E}">
        <p14:creationId xmlns:p14="http://schemas.microsoft.com/office/powerpoint/2010/main" val="251822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EEE8CE-7D1F-4FF9-AAAB-F3D6B0BA41A2}" type="datetimeFigureOut">
              <a:rPr lang="en-US" smtClean="0"/>
              <a:pPr/>
              <a:t>5/2/2014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A033C79-522A-4E48-9C84-484BA59D7EE4}" type="slidenum">
              <a:rPr lang="en-US" smtClean="0"/>
              <a:pPr/>
              <a:t>‹#›</a:t>
            </a:fld>
            <a:endParaRPr lang="en-US"/>
          </a:p>
        </p:txBody>
      </p:sp>
    </p:spTree>
    <p:extLst>
      <p:ext uri="{BB962C8B-B14F-4D97-AF65-F5344CB8AC3E}">
        <p14:creationId xmlns:p14="http://schemas.microsoft.com/office/powerpoint/2010/main" val="888115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7FB101-F9B5-4F09-AFEF-08B7A5740E24}"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7FB101-F9B5-4F09-AFEF-08B7A5740E24}"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7FB101-F9B5-4F09-AFEF-08B7A5740E24}"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8277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9002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946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3719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28252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241267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383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19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8995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96001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6323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85919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Economic Summit</a:t>
            </a:r>
            <a:endParaRPr lang="en-US" dirty="0"/>
          </a:p>
        </p:txBody>
      </p:sp>
      <p:sp>
        <p:nvSpPr>
          <p:cNvPr id="3" name="Text Placeholder 2"/>
          <p:cNvSpPr>
            <a:spLocks noGrp="1"/>
          </p:cNvSpPr>
          <p:nvPr>
            <p:ph type="body" idx="1"/>
          </p:nvPr>
        </p:nvSpPr>
        <p:spPr>
          <a:xfrm>
            <a:off x="457200" y="1600201"/>
            <a:ext cx="8229600" cy="421957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EconEdlogo.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05700" y="6019800"/>
            <a:ext cx="1441704" cy="713232"/>
          </a:xfrm>
          <a:prstGeom prst="rect">
            <a:avLst/>
          </a:prstGeom>
        </p:spPr>
      </p:pic>
      <p:cxnSp>
        <p:nvCxnSpPr>
          <p:cNvPr id="5" name="Straight Connector 4"/>
          <p:cNvCxnSpPr/>
          <p:nvPr userDrawn="1"/>
        </p:nvCxnSpPr>
        <p:spPr>
          <a:xfrm>
            <a:off x="457200" y="1181100"/>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6" name="Picture 5" descr="EconBootCamp.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2100" y="5946606"/>
            <a:ext cx="2374900" cy="786425"/>
          </a:xfrm>
          <a:prstGeom prst="rect">
            <a:avLst/>
          </a:prstGeom>
        </p:spPr>
      </p:pic>
    </p:spTree>
    <p:extLst>
      <p:ext uri="{BB962C8B-B14F-4D97-AF65-F5344CB8AC3E}">
        <p14:creationId xmlns:p14="http://schemas.microsoft.com/office/powerpoint/2010/main" val="374059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research.stlouisfed.org/fred2/graph/?s%5b1%5d%5bid%5d=GDPC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Session 9</a:t>
            </a:r>
            <a:br>
              <a:rPr lang="en-US" dirty="0" smtClean="0"/>
            </a:br>
            <a:r>
              <a:rPr lang="en-US" dirty="0" smtClean="0"/>
              <a:t>GDP and Growth</a:t>
            </a:r>
            <a:endParaRPr lang="en-US" dirty="0"/>
          </a:p>
        </p:txBody>
      </p:sp>
      <p:sp>
        <p:nvSpPr>
          <p:cNvPr id="7" name="Subtitle 6"/>
          <p:cNvSpPr>
            <a:spLocks noGrp="1"/>
          </p:cNvSpPr>
          <p:nvPr>
            <p:ph type="subTitle" idx="1"/>
          </p:nvPr>
        </p:nvSpPr>
        <p:spPr/>
        <p:txBody>
          <a:bodyPr>
            <a:normAutofit/>
          </a:bodyPr>
          <a:lstStyle/>
          <a:p>
            <a:r>
              <a:rPr lang="en-US" sz="1200" b="1" dirty="0">
                <a:solidFill>
                  <a:schemeClr val="tx1"/>
                </a:solidFill>
              </a:rPr>
              <a:t>Disclaimer: The views expressed are those of the presenters and do not necessarily reflect those of the Federal Reserve Bank of Dallas or the Federal Reserve System.</a:t>
            </a:r>
          </a:p>
          <a:p>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a:t>GDP: </a:t>
            </a:r>
            <a:r>
              <a:rPr lang="en-US" dirty="0" smtClean="0"/>
              <a:t>Two Methods</a:t>
            </a:r>
            <a:endParaRPr lang="en-US" dirty="0"/>
          </a:p>
        </p:txBody>
      </p:sp>
      <p:sp>
        <p:nvSpPr>
          <p:cNvPr id="67587" name="Rectangle 3"/>
          <p:cNvSpPr>
            <a:spLocks noGrp="1" noChangeArrowheads="1"/>
          </p:cNvSpPr>
          <p:nvPr>
            <p:ph sz="quarter" idx="1"/>
          </p:nvPr>
        </p:nvSpPr>
        <p:spPr/>
        <p:txBody>
          <a:bodyPr>
            <a:normAutofit/>
          </a:bodyPr>
          <a:lstStyle/>
          <a:p>
            <a:r>
              <a:rPr lang="en-US" b="1" dirty="0" smtClean="0"/>
              <a:t>Expenditure method </a:t>
            </a:r>
            <a:r>
              <a:rPr lang="en-US" dirty="0" smtClean="0"/>
              <a:t>(product market) – what is produced is also purchased</a:t>
            </a:r>
          </a:p>
          <a:p>
            <a:r>
              <a:rPr lang="en-US" b="1" dirty="0" smtClean="0"/>
              <a:t>Income method </a:t>
            </a:r>
            <a:r>
              <a:rPr lang="en-US" dirty="0" smtClean="0"/>
              <a:t>(resource market) – the total value is the sum of all the parts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 name="Title 41"/>
          <p:cNvSpPr>
            <a:spLocks noGrp="1"/>
          </p:cNvSpPr>
          <p:nvPr>
            <p:ph type="title"/>
          </p:nvPr>
        </p:nvSpPr>
        <p:spPr/>
        <p:txBody>
          <a:bodyPr/>
          <a:lstStyle/>
          <a:p>
            <a:r>
              <a:rPr lang="en-US" dirty="0" smtClean="0"/>
              <a:t>Circular Flow</a:t>
            </a:r>
            <a:endParaRPr lang="en-US" dirty="0"/>
          </a:p>
        </p:txBody>
      </p:sp>
      <p:grpSp>
        <p:nvGrpSpPr>
          <p:cNvPr id="2" name="Group 40"/>
          <p:cNvGrpSpPr/>
          <p:nvPr/>
        </p:nvGrpSpPr>
        <p:grpSpPr>
          <a:xfrm>
            <a:off x="381000" y="1371600"/>
            <a:ext cx="8066426" cy="4827433"/>
            <a:chOff x="381000" y="263222"/>
            <a:chExt cx="8678703" cy="6144473"/>
          </a:xfrm>
        </p:grpSpPr>
        <p:sp>
          <p:nvSpPr>
            <p:cNvPr id="109590" name="Arc 22"/>
            <p:cNvSpPr>
              <a:spLocks/>
            </p:cNvSpPr>
            <p:nvPr/>
          </p:nvSpPr>
          <p:spPr bwMode="auto">
            <a:xfrm>
              <a:off x="5580063" y="1412875"/>
              <a:ext cx="2663825" cy="1439863"/>
            </a:xfrm>
            <a:custGeom>
              <a:avLst/>
              <a:gdLst>
                <a:gd name="G0" fmla="+- 0 0 0"/>
                <a:gd name="G1" fmla="+- 21600 0 0"/>
                <a:gd name="G2" fmla="+- 21600 0 0"/>
                <a:gd name="T0" fmla="*/ 0 w 21600"/>
                <a:gd name="T1" fmla="*/ 0 h 21987"/>
                <a:gd name="T2" fmla="*/ 21597 w 21600"/>
                <a:gd name="T3" fmla="*/ 21987 h 21987"/>
                <a:gd name="T4" fmla="*/ 0 w 21600"/>
                <a:gd name="T5" fmla="*/ 21600 h 21987"/>
              </a:gdLst>
              <a:ahLst/>
              <a:cxnLst>
                <a:cxn ang="0">
                  <a:pos x="T0" y="T1"/>
                </a:cxn>
                <a:cxn ang="0">
                  <a:pos x="T2" y="T3"/>
                </a:cxn>
                <a:cxn ang="0">
                  <a:pos x="T4" y="T5"/>
                </a:cxn>
              </a:cxnLst>
              <a:rect l="0" t="0" r="r" b="b"/>
              <a:pathLst>
                <a:path w="21600" h="21987" fill="none" extrusionOk="0">
                  <a:moveTo>
                    <a:pt x="-1" y="0"/>
                  </a:moveTo>
                  <a:cubicBezTo>
                    <a:pt x="11929" y="0"/>
                    <a:pt x="21600" y="9670"/>
                    <a:pt x="21600" y="21600"/>
                  </a:cubicBezTo>
                  <a:cubicBezTo>
                    <a:pt x="21600" y="21729"/>
                    <a:pt x="21598" y="21858"/>
                    <a:pt x="21596" y="21986"/>
                  </a:cubicBezTo>
                </a:path>
                <a:path w="21600" h="21987" stroke="0" extrusionOk="0">
                  <a:moveTo>
                    <a:pt x="-1" y="0"/>
                  </a:moveTo>
                  <a:cubicBezTo>
                    <a:pt x="11929" y="0"/>
                    <a:pt x="21600" y="9670"/>
                    <a:pt x="21600" y="21600"/>
                  </a:cubicBezTo>
                  <a:cubicBezTo>
                    <a:pt x="21600" y="21729"/>
                    <a:pt x="21598" y="21858"/>
                    <a:pt x="21596" y="21986"/>
                  </a:cubicBezTo>
                  <a:lnTo>
                    <a:pt x="0" y="21600"/>
                  </a:lnTo>
                  <a:close/>
                </a:path>
              </a:pathLst>
            </a:custGeom>
            <a:noFill/>
            <a:ln w="76200">
              <a:solidFill>
                <a:schemeClr val="tx1"/>
              </a:solidFill>
              <a:round/>
              <a:headEnd type="triangle" w="med" len="med"/>
              <a:tailEnd/>
            </a:ln>
            <a:effectLst/>
          </p:spPr>
          <p:txBody>
            <a:bodyPr wrap="none" anchor="ctr"/>
            <a:lstStyle/>
            <a:p>
              <a:endParaRPr lang="en-US"/>
            </a:p>
          </p:txBody>
        </p:sp>
        <p:sp>
          <p:nvSpPr>
            <p:cNvPr id="109591" name="Arc 23"/>
            <p:cNvSpPr>
              <a:spLocks/>
            </p:cNvSpPr>
            <p:nvPr/>
          </p:nvSpPr>
          <p:spPr bwMode="auto">
            <a:xfrm rot="-5400000">
              <a:off x="1331912" y="908051"/>
              <a:ext cx="1439863" cy="2449512"/>
            </a:xfrm>
            <a:custGeom>
              <a:avLst/>
              <a:gdLst>
                <a:gd name="G0" fmla="+- 0 0 0"/>
                <a:gd name="G1" fmla="+- 21600 0 0"/>
                <a:gd name="G2" fmla="+- 21600 0 0"/>
                <a:gd name="T0" fmla="*/ 0 w 21600"/>
                <a:gd name="T1" fmla="*/ 0 h 21987"/>
                <a:gd name="T2" fmla="*/ 21597 w 21600"/>
                <a:gd name="T3" fmla="*/ 21987 h 21987"/>
                <a:gd name="T4" fmla="*/ 0 w 21600"/>
                <a:gd name="T5" fmla="*/ 21600 h 21987"/>
              </a:gdLst>
              <a:ahLst/>
              <a:cxnLst>
                <a:cxn ang="0">
                  <a:pos x="T0" y="T1"/>
                </a:cxn>
                <a:cxn ang="0">
                  <a:pos x="T2" y="T3"/>
                </a:cxn>
                <a:cxn ang="0">
                  <a:pos x="T4" y="T5"/>
                </a:cxn>
              </a:cxnLst>
              <a:rect l="0" t="0" r="r" b="b"/>
              <a:pathLst>
                <a:path w="21600" h="21987" fill="none" extrusionOk="0">
                  <a:moveTo>
                    <a:pt x="-1" y="0"/>
                  </a:moveTo>
                  <a:cubicBezTo>
                    <a:pt x="11929" y="0"/>
                    <a:pt x="21600" y="9670"/>
                    <a:pt x="21600" y="21600"/>
                  </a:cubicBezTo>
                  <a:cubicBezTo>
                    <a:pt x="21600" y="21729"/>
                    <a:pt x="21598" y="21858"/>
                    <a:pt x="21596" y="21986"/>
                  </a:cubicBezTo>
                </a:path>
                <a:path w="21600" h="21987" stroke="0" extrusionOk="0">
                  <a:moveTo>
                    <a:pt x="-1" y="0"/>
                  </a:moveTo>
                  <a:cubicBezTo>
                    <a:pt x="11929" y="0"/>
                    <a:pt x="21600" y="9670"/>
                    <a:pt x="21600" y="21600"/>
                  </a:cubicBezTo>
                  <a:cubicBezTo>
                    <a:pt x="21600" y="21729"/>
                    <a:pt x="21598" y="21858"/>
                    <a:pt x="21596" y="21986"/>
                  </a:cubicBezTo>
                  <a:lnTo>
                    <a:pt x="0" y="21600"/>
                  </a:lnTo>
                  <a:close/>
                </a:path>
              </a:pathLst>
            </a:custGeom>
            <a:noFill/>
            <a:ln w="76200">
              <a:solidFill>
                <a:schemeClr val="tx1"/>
              </a:solidFill>
              <a:round/>
              <a:headEnd type="triangle" w="med" len="med"/>
              <a:tailEnd/>
            </a:ln>
            <a:effectLst/>
          </p:spPr>
          <p:txBody>
            <a:bodyPr wrap="none" anchor="ctr"/>
            <a:lstStyle/>
            <a:p>
              <a:endParaRPr lang="en-US"/>
            </a:p>
          </p:txBody>
        </p:sp>
        <p:sp>
          <p:nvSpPr>
            <p:cNvPr id="109592" name="Arc 24"/>
            <p:cNvSpPr>
              <a:spLocks/>
            </p:cNvSpPr>
            <p:nvPr/>
          </p:nvSpPr>
          <p:spPr bwMode="auto">
            <a:xfrm rot="-10800000">
              <a:off x="827088" y="3789363"/>
              <a:ext cx="2520950" cy="1871662"/>
            </a:xfrm>
            <a:custGeom>
              <a:avLst/>
              <a:gdLst>
                <a:gd name="G0" fmla="+- 0 0 0"/>
                <a:gd name="G1" fmla="+- 21600 0 0"/>
                <a:gd name="G2" fmla="+- 21600 0 0"/>
                <a:gd name="T0" fmla="*/ 0 w 21600"/>
                <a:gd name="T1" fmla="*/ 0 h 21987"/>
                <a:gd name="T2" fmla="*/ 21597 w 21600"/>
                <a:gd name="T3" fmla="*/ 21987 h 21987"/>
                <a:gd name="T4" fmla="*/ 0 w 21600"/>
                <a:gd name="T5" fmla="*/ 21600 h 21987"/>
              </a:gdLst>
              <a:ahLst/>
              <a:cxnLst>
                <a:cxn ang="0">
                  <a:pos x="T0" y="T1"/>
                </a:cxn>
                <a:cxn ang="0">
                  <a:pos x="T2" y="T3"/>
                </a:cxn>
                <a:cxn ang="0">
                  <a:pos x="T4" y="T5"/>
                </a:cxn>
              </a:cxnLst>
              <a:rect l="0" t="0" r="r" b="b"/>
              <a:pathLst>
                <a:path w="21600" h="21987" fill="none" extrusionOk="0">
                  <a:moveTo>
                    <a:pt x="-1" y="0"/>
                  </a:moveTo>
                  <a:cubicBezTo>
                    <a:pt x="11929" y="0"/>
                    <a:pt x="21600" y="9670"/>
                    <a:pt x="21600" y="21600"/>
                  </a:cubicBezTo>
                  <a:cubicBezTo>
                    <a:pt x="21600" y="21729"/>
                    <a:pt x="21598" y="21858"/>
                    <a:pt x="21596" y="21986"/>
                  </a:cubicBezTo>
                </a:path>
                <a:path w="21600" h="21987" stroke="0" extrusionOk="0">
                  <a:moveTo>
                    <a:pt x="-1" y="0"/>
                  </a:moveTo>
                  <a:cubicBezTo>
                    <a:pt x="11929" y="0"/>
                    <a:pt x="21600" y="9670"/>
                    <a:pt x="21600" y="21600"/>
                  </a:cubicBezTo>
                  <a:cubicBezTo>
                    <a:pt x="21600" y="21729"/>
                    <a:pt x="21598" y="21858"/>
                    <a:pt x="21596" y="21986"/>
                  </a:cubicBezTo>
                  <a:lnTo>
                    <a:pt x="0" y="21600"/>
                  </a:lnTo>
                  <a:close/>
                </a:path>
              </a:pathLst>
            </a:custGeom>
            <a:noFill/>
            <a:ln w="76200">
              <a:solidFill>
                <a:schemeClr val="tx1"/>
              </a:solidFill>
              <a:round/>
              <a:headEnd type="triangle" w="med" len="med"/>
              <a:tailEnd/>
            </a:ln>
            <a:effectLst/>
          </p:spPr>
          <p:txBody>
            <a:bodyPr wrap="none" anchor="ctr"/>
            <a:lstStyle/>
            <a:p>
              <a:endParaRPr lang="en-US"/>
            </a:p>
          </p:txBody>
        </p:sp>
        <p:sp>
          <p:nvSpPr>
            <p:cNvPr id="109593" name="Arc 25"/>
            <p:cNvSpPr>
              <a:spLocks/>
            </p:cNvSpPr>
            <p:nvPr/>
          </p:nvSpPr>
          <p:spPr bwMode="auto">
            <a:xfrm rot="5400000">
              <a:off x="6048376" y="3392487"/>
              <a:ext cx="1871662" cy="2665413"/>
            </a:xfrm>
            <a:custGeom>
              <a:avLst/>
              <a:gdLst>
                <a:gd name="G0" fmla="+- 0 0 0"/>
                <a:gd name="G1" fmla="+- 21600 0 0"/>
                <a:gd name="G2" fmla="+- 21600 0 0"/>
                <a:gd name="T0" fmla="*/ 0 w 21600"/>
                <a:gd name="T1" fmla="*/ 0 h 21987"/>
                <a:gd name="T2" fmla="*/ 21597 w 21600"/>
                <a:gd name="T3" fmla="*/ 21987 h 21987"/>
                <a:gd name="T4" fmla="*/ 0 w 21600"/>
                <a:gd name="T5" fmla="*/ 21600 h 21987"/>
              </a:gdLst>
              <a:ahLst/>
              <a:cxnLst>
                <a:cxn ang="0">
                  <a:pos x="T0" y="T1"/>
                </a:cxn>
                <a:cxn ang="0">
                  <a:pos x="T2" y="T3"/>
                </a:cxn>
                <a:cxn ang="0">
                  <a:pos x="T4" y="T5"/>
                </a:cxn>
              </a:cxnLst>
              <a:rect l="0" t="0" r="r" b="b"/>
              <a:pathLst>
                <a:path w="21600" h="21987" fill="none" extrusionOk="0">
                  <a:moveTo>
                    <a:pt x="-1" y="0"/>
                  </a:moveTo>
                  <a:cubicBezTo>
                    <a:pt x="11929" y="0"/>
                    <a:pt x="21600" y="9670"/>
                    <a:pt x="21600" y="21600"/>
                  </a:cubicBezTo>
                  <a:cubicBezTo>
                    <a:pt x="21600" y="21729"/>
                    <a:pt x="21598" y="21858"/>
                    <a:pt x="21596" y="21986"/>
                  </a:cubicBezTo>
                </a:path>
                <a:path w="21600" h="21987" stroke="0" extrusionOk="0">
                  <a:moveTo>
                    <a:pt x="-1" y="0"/>
                  </a:moveTo>
                  <a:cubicBezTo>
                    <a:pt x="11929" y="0"/>
                    <a:pt x="21600" y="9670"/>
                    <a:pt x="21600" y="21600"/>
                  </a:cubicBezTo>
                  <a:cubicBezTo>
                    <a:pt x="21600" y="21729"/>
                    <a:pt x="21598" y="21858"/>
                    <a:pt x="21596" y="21986"/>
                  </a:cubicBezTo>
                  <a:lnTo>
                    <a:pt x="0" y="21600"/>
                  </a:lnTo>
                  <a:close/>
                </a:path>
              </a:pathLst>
            </a:custGeom>
            <a:noFill/>
            <a:ln w="76200">
              <a:solidFill>
                <a:schemeClr val="tx1"/>
              </a:solidFill>
              <a:round/>
              <a:headEnd type="triangle" w="med" len="med"/>
              <a:tailEnd/>
            </a:ln>
            <a:effectLst/>
          </p:spPr>
          <p:txBody>
            <a:bodyPr wrap="none" anchor="ctr"/>
            <a:lstStyle/>
            <a:p>
              <a:endParaRPr lang="en-US"/>
            </a:p>
          </p:txBody>
        </p:sp>
        <p:sp>
          <p:nvSpPr>
            <p:cNvPr id="109594" name="Arc 26"/>
            <p:cNvSpPr>
              <a:spLocks/>
            </p:cNvSpPr>
            <p:nvPr/>
          </p:nvSpPr>
          <p:spPr bwMode="auto">
            <a:xfrm rot="-10800000">
              <a:off x="1403350" y="3789363"/>
              <a:ext cx="1944688" cy="1295400"/>
            </a:xfrm>
            <a:custGeom>
              <a:avLst/>
              <a:gdLst>
                <a:gd name="G0" fmla="+- 0 0 0"/>
                <a:gd name="G1" fmla="+- 21600 0 0"/>
                <a:gd name="G2" fmla="+- 21600 0 0"/>
                <a:gd name="T0" fmla="*/ 0 w 21600"/>
                <a:gd name="T1" fmla="*/ 0 h 21987"/>
                <a:gd name="T2" fmla="*/ 21597 w 21600"/>
                <a:gd name="T3" fmla="*/ 21987 h 21987"/>
                <a:gd name="T4" fmla="*/ 0 w 21600"/>
                <a:gd name="T5" fmla="*/ 21600 h 21987"/>
              </a:gdLst>
              <a:ahLst/>
              <a:cxnLst>
                <a:cxn ang="0">
                  <a:pos x="T0" y="T1"/>
                </a:cxn>
                <a:cxn ang="0">
                  <a:pos x="T2" y="T3"/>
                </a:cxn>
                <a:cxn ang="0">
                  <a:pos x="T4" y="T5"/>
                </a:cxn>
              </a:cxnLst>
              <a:rect l="0" t="0" r="r" b="b"/>
              <a:pathLst>
                <a:path w="21600" h="21987" fill="none" extrusionOk="0">
                  <a:moveTo>
                    <a:pt x="-1" y="0"/>
                  </a:moveTo>
                  <a:cubicBezTo>
                    <a:pt x="11929" y="0"/>
                    <a:pt x="21600" y="9670"/>
                    <a:pt x="21600" y="21600"/>
                  </a:cubicBezTo>
                  <a:cubicBezTo>
                    <a:pt x="21600" y="21729"/>
                    <a:pt x="21598" y="21858"/>
                    <a:pt x="21596" y="21986"/>
                  </a:cubicBezTo>
                </a:path>
                <a:path w="21600" h="21987" stroke="0" extrusionOk="0">
                  <a:moveTo>
                    <a:pt x="-1" y="0"/>
                  </a:moveTo>
                  <a:cubicBezTo>
                    <a:pt x="11929" y="0"/>
                    <a:pt x="21600" y="9670"/>
                    <a:pt x="21600" y="21600"/>
                  </a:cubicBezTo>
                  <a:cubicBezTo>
                    <a:pt x="21600" y="21729"/>
                    <a:pt x="21598" y="21858"/>
                    <a:pt x="21596" y="21986"/>
                  </a:cubicBezTo>
                  <a:lnTo>
                    <a:pt x="0" y="21600"/>
                  </a:lnTo>
                  <a:close/>
                </a:path>
              </a:pathLst>
            </a:custGeom>
            <a:noFill/>
            <a:ln w="76200">
              <a:solidFill>
                <a:srgbClr val="008000"/>
              </a:solidFill>
              <a:round/>
              <a:headEnd/>
              <a:tailEnd type="triangle" w="med" len="med"/>
            </a:ln>
            <a:effectLst/>
          </p:spPr>
          <p:txBody>
            <a:bodyPr wrap="none" anchor="ctr"/>
            <a:lstStyle/>
            <a:p>
              <a:endParaRPr lang="en-US"/>
            </a:p>
          </p:txBody>
        </p:sp>
        <p:sp>
          <p:nvSpPr>
            <p:cNvPr id="109595" name="Arc 27"/>
            <p:cNvSpPr>
              <a:spLocks/>
            </p:cNvSpPr>
            <p:nvPr/>
          </p:nvSpPr>
          <p:spPr bwMode="auto">
            <a:xfrm rot="-5400000">
              <a:off x="1908175" y="1484313"/>
              <a:ext cx="1008063" cy="1728787"/>
            </a:xfrm>
            <a:custGeom>
              <a:avLst/>
              <a:gdLst>
                <a:gd name="G0" fmla="+- 0 0 0"/>
                <a:gd name="G1" fmla="+- 21600 0 0"/>
                <a:gd name="G2" fmla="+- 21600 0 0"/>
                <a:gd name="T0" fmla="*/ 0 w 21600"/>
                <a:gd name="T1" fmla="*/ 0 h 21987"/>
                <a:gd name="T2" fmla="*/ 21597 w 21600"/>
                <a:gd name="T3" fmla="*/ 21987 h 21987"/>
                <a:gd name="T4" fmla="*/ 0 w 21600"/>
                <a:gd name="T5" fmla="*/ 21600 h 21987"/>
              </a:gdLst>
              <a:ahLst/>
              <a:cxnLst>
                <a:cxn ang="0">
                  <a:pos x="T0" y="T1"/>
                </a:cxn>
                <a:cxn ang="0">
                  <a:pos x="T2" y="T3"/>
                </a:cxn>
                <a:cxn ang="0">
                  <a:pos x="T4" y="T5"/>
                </a:cxn>
              </a:cxnLst>
              <a:rect l="0" t="0" r="r" b="b"/>
              <a:pathLst>
                <a:path w="21600" h="21987" fill="none" extrusionOk="0">
                  <a:moveTo>
                    <a:pt x="-1" y="0"/>
                  </a:moveTo>
                  <a:cubicBezTo>
                    <a:pt x="11929" y="0"/>
                    <a:pt x="21600" y="9670"/>
                    <a:pt x="21600" y="21600"/>
                  </a:cubicBezTo>
                  <a:cubicBezTo>
                    <a:pt x="21600" y="21729"/>
                    <a:pt x="21598" y="21858"/>
                    <a:pt x="21596" y="21986"/>
                  </a:cubicBezTo>
                </a:path>
                <a:path w="21600" h="21987" stroke="0" extrusionOk="0">
                  <a:moveTo>
                    <a:pt x="-1" y="0"/>
                  </a:moveTo>
                  <a:cubicBezTo>
                    <a:pt x="11929" y="0"/>
                    <a:pt x="21600" y="9670"/>
                    <a:pt x="21600" y="21600"/>
                  </a:cubicBezTo>
                  <a:cubicBezTo>
                    <a:pt x="21600" y="21729"/>
                    <a:pt x="21598" y="21858"/>
                    <a:pt x="21596" y="21986"/>
                  </a:cubicBezTo>
                  <a:lnTo>
                    <a:pt x="0" y="21600"/>
                  </a:lnTo>
                  <a:close/>
                </a:path>
              </a:pathLst>
            </a:custGeom>
            <a:noFill/>
            <a:ln w="76200">
              <a:solidFill>
                <a:srgbClr val="008000"/>
              </a:solidFill>
              <a:round/>
              <a:headEnd/>
              <a:tailEnd type="triangle" w="med" len="med"/>
            </a:ln>
            <a:effectLst/>
          </p:spPr>
          <p:txBody>
            <a:bodyPr wrap="none" anchor="ctr"/>
            <a:lstStyle/>
            <a:p>
              <a:endParaRPr lang="en-US"/>
            </a:p>
          </p:txBody>
        </p:sp>
        <p:sp>
          <p:nvSpPr>
            <p:cNvPr id="109596" name="Arc 28"/>
            <p:cNvSpPr>
              <a:spLocks/>
            </p:cNvSpPr>
            <p:nvPr/>
          </p:nvSpPr>
          <p:spPr bwMode="auto">
            <a:xfrm rot="5400000" flipH="1">
              <a:off x="5940425" y="1484313"/>
              <a:ext cx="1008063" cy="1728787"/>
            </a:xfrm>
            <a:custGeom>
              <a:avLst/>
              <a:gdLst>
                <a:gd name="G0" fmla="+- 0 0 0"/>
                <a:gd name="G1" fmla="+- 21600 0 0"/>
                <a:gd name="G2" fmla="+- 21600 0 0"/>
                <a:gd name="T0" fmla="*/ 0 w 21600"/>
                <a:gd name="T1" fmla="*/ 0 h 21987"/>
                <a:gd name="T2" fmla="*/ 21597 w 21600"/>
                <a:gd name="T3" fmla="*/ 21987 h 21987"/>
                <a:gd name="T4" fmla="*/ 0 w 21600"/>
                <a:gd name="T5" fmla="*/ 21600 h 21987"/>
              </a:gdLst>
              <a:ahLst/>
              <a:cxnLst>
                <a:cxn ang="0">
                  <a:pos x="T0" y="T1"/>
                </a:cxn>
                <a:cxn ang="0">
                  <a:pos x="T2" y="T3"/>
                </a:cxn>
                <a:cxn ang="0">
                  <a:pos x="T4" y="T5"/>
                </a:cxn>
              </a:cxnLst>
              <a:rect l="0" t="0" r="r" b="b"/>
              <a:pathLst>
                <a:path w="21600" h="21987" fill="none" extrusionOk="0">
                  <a:moveTo>
                    <a:pt x="-1" y="0"/>
                  </a:moveTo>
                  <a:cubicBezTo>
                    <a:pt x="11929" y="0"/>
                    <a:pt x="21600" y="9670"/>
                    <a:pt x="21600" y="21600"/>
                  </a:cubicBezTo>
                  <a:cubicBezTo>
                    <a:pt x="21600" y="21729"/>
                    <a:pt x="21598" y="21858"/>
                    <a:pt x="21596" y="21986"/>
                  </a:cubicBezTo>
                </a:path>
                <a:path w="21600" h="21987" stroke="0" extrusionOk="0">
                  <a:moveTo>
                    <a:pt x="-1" y="0"/>
                  </a:moveTo>
                  <a:cubicBezTo>
                    <a:pt x="11929" y="0"/>
                    <a:pt x="21600" y="9670"/>
                    <a:pt x="21600" y="21600"/>
                  </a:cubicBezTo>
                  <a:cubicBezTo>
                    <a:pt x="21600" y="21729"/>
                    <a:pt x="21598" y="21858"/>
                    <a:pt x="21596" y="21986"/>
                  </a:cubicBezTo>
                  <a:lnTo>
                    <a:pt x="0" y="21600"/>
                  </a:lnTo>
                  <a:close/>
                </a:path>
              </a:pathLst>
            </a:custGeom>
            <a:noFill/>
            <a:ln w="76200">
              <a:solidFill>
                <a:srgbClr val="008000"/>
              </a:solidFill>
              <a:round/>
              <a:headEnd type="triangle" w="med" len="med"/>
              <a:tailEnd/>
            </a:ln>
            <a:effectLst/>
          </p:spPr>
          <p:txBody>
            <a:bodyPr wrap="none" anchor="ctr"/>
            <a:lstStyle/>
            <a:p>
              <a:endParaRPr lang="en-US"/>
            </a:p>
          </p:txBody>
        </p:sp>
        <p:sp>
          <p:nvSpPr>
            <p:cNvPr id="109597" name="Arc 29"/>
            <p:cNvSpPr>
              <a:spLocks/>
            </p:cNvSpPr>
            <p:nvPr/>
          </p:nvSpPr>
          <p:spPr bwMode="auto">
            <a:xfrm rot="10800000" flipH="1">
              <a:off x="5651500" y="3789363"/>
              <a:ext cx="1657350" cy="1295400"/>
            </a:xfrm>
            <a:custGeom>
              <a:avLst/>
              <a:gdLst>
                <a:gd name="G0" fmla="+- 0 0 0"/>
                <a:gd name="G1" fmla="+- 21600 0 0"/>
                <a:gd name="G2" fmla="+- 21600 0 0"/>
                <a:gd name="T0" fmla="*/ 0 w 21600"/>
                <a:gd name="T1" fmla="*/ 0 h 21987"/>
                <a:gd name="T2" fmla="*/ 21597 w 21600"/>
                <a:gd name="T3" fmla="*/ 21987 h 21987"/>
                <a:gd name="T4" fmla="*/ 0 w 21600"/>
                <a:gd name="T5" fmla="*/ 21600 h 21987"/>
              </a:gdLst>
              <a:ahLst/>
              <a:cxnLst>
                <a:cxn ang="0">
                  <a:pos x="T0" y="T1"/>
                </a:cxn>
                <a:cxn ang="0">
                  <a:pos x="T2" y="T3"/>
                </a:cxn>
                <a:cxn ang="0">
                  <a:pos x="T4" y="T5"/>
                </a:cxn>
              </a:cxnLst>
              <a:rect l="0" t="0" r="r" b="b"/>
              <a:pathLst>
                <a:path w="21600" h="21987" fill="none" extrusionOk="0">
                  <a:moveTo>
                    <a:pt x="-1" y="0"/>
                  </a:moveTo>
                  <a:cubicBezTo>
                    <a:pt x="11929" y="0"/>
                    <a:pt x="21600" y="9670"/>
                    <a:pt x="21600" y="21600"/>
                  </a:cubicBezTo>
                  <a:cubicBezTo>
                    <a:pt x="21600" y="21729"/>
                    <a:pt x="21598" y="21858"/>
                    <a:pt x="21596" y="21986"/>
                  </a:cubicBezTo>
                </a:path>
                <a:path w="21600" h="21987" stroke="0" extrusionOk="0">
                  <a:moveTo>
                    <a:pt x="-1" y="0"/>
                  </a:moveTo>
                  <a:cubicBezTo>
                    <a:pt x="11929" y="0"/>
                    <a:pt x="21600" y="9670"/>
                    <a:pt x="21600" y="21600"/>
                  </a:cubicBezTo>
                  <a:cubicBezTo>
                    <a:pt x="21600" y="21729"/>
                    <a:pt x="21598" y="21858"/>
                    <a:pt x="21596" y="21986"/>
                  </a:cubicBezTo>
                  <a:lnTo>
                    <a:pt x="0" y="21600"/>
                  </a:lnTo>
                  <a:close/>
                </a:path>
              </a:pathLst>
            </a:custGeom>
            <a:noFill/>
            <a:ln w="76200">
              <a:solidFill>
                <a:srgbClr val="008000"/>
              </a:solidFill>
              <a:round/>
              <a:headEnd type="triangle" w="med" len="med"/>
              <a:tailEnd/>
            </a:ln>
            <a:effectLst/>
          </p:spPr>
          <p:txBody>
            <a:bodyPr wrap="none" anchor="ctr"/>
            <a:lstStyle/>
            <a:p>
              <a:endParaRPr lang="en-US"/>
            </a:p>
          </p:txBody>
        </p:sp>
        <p:sp>
          <p:nvSpPr>
            <p:cNvPr id="109608" name="Line 40"/>
            <p:cNvSpPr>
              <a:spLocks noChangeShapeType="1"/>
            </p:cNvSpPr>
            <p:nvPr/>
          </p:nvSpPr>
          <p:spPr bwMode="auto">
            <a:xfrm flipH="1">
              <a:off x="2051050" y="4437063"/>
              <a:ext cx="1008063" cy="287337"/>
            </a:xfrm>
            <a:prstGeom prst="line">
              <a:avLst/>
            </a:prstGeom>
            <a:noFill/>
            <a:ln w="38100">
              <a:solidFill>
                <a:schemeClr val="tx1"/>
              </a:solidFill>
              <a:round/>
              <a:headEnd/>
              <a:tailEnd type="triangle" w="med" len="med"/>
            </a:ln>
            <a:effectLst/>
          </p:spPr>
          <p:txBody>
            <a:bodyPr/>
            <a:lstStyle/>
            <a:p>
              <a:endParaRPr lang="en-US"/>
            </a:p>
          </p:txBody>
        </p:sp>
        <p:sp>
          <p:nvSpPr>
            <p:cNvPr id="109609" name="Line 41"/>
            <p:cNvSpPr>
              <a:spLocks noChangeShapeType="1"/>
            </p:cNvSpPr>
            <p:nvPr/>
          </p:nvSpPr>
          <p:spPr bwMode="auto">
            <a:xfrm flipH="1" flipV="1">
              <a:off x="2339975" y="2060575"/>
              <a:ext cx="1008063" cy="647700"/>
            </a:xfrm>
            <a:prstGeom prst="line">
              <a:avLst/>
            </a:prstGeom>
            <a:noFill/>
            <a:ln w="38100">
              <a:solidFill>
                <a:schemeClr val="tx1"/>
              </a:solidFill>
              <a:round/>
              <a:headEnd/>
              <a:tailEnd type="triangle" w="med" len="med"/>
            </a:ln>
            <a:effectLst/>
          </p:spPr>
          <p:txBody>
            <a:bodyPr/>
            <a:lstStyle/>
            <a:p>
              <a:endParaRPr lang="en-US"/>
            </a:p>
          </p:txBody>
        </p:sp>
        <p:sp>
          <p:nvSpPr>
            <p:cNvPr id="109610" name="Line 42"/>
            <p:cNvSpPr>
              <a:spLocks noChangeShapeType="1"/>
            </p:cNvSpPr>
            <p:nvPr/>
          </p:nvSpPr>
          <p:spPr bwMode="auto">
            <a:xfrm flipV="1">
              <a:off x="5651500" y="2133600"/>
              <a:ext cx="1008063" cy="647700"/>
            </a:xfrm>
            <a:prstGeom prst="line">
              <a:avLst/>
            </a:prstGeom>
            <a:noFill/>
            <a:ln w="38100">
              <a:solidFill>
                <a:schemeClr val="tx1"/>
              </a:solidFill>
              <a:round/>
              <a:headEnd/>
              <a:tailEnd type="triangle" w="med" len="med"/>
            </a:ln>
            <a:effectLst/>
          </p:spPr>
          <p:txBody>
            <a:bodyPr/>
            <a:lstStyle/>
            <a:p>
              <a:endParaRPr lang="en-US"/>
            </a:p>
          </p:txBody>
        </p:sp>
        <p:sp>
          <p:nvSpPr>
            <p:cNvPr id="109611" name="Line 43"/>
            <p:cNvSpPr>
              <a:spLocks noChangeShapeType="1"/>
            </p:cNvSpPr>
            <p:nvPr/>
          </p:nvSpPr>
          <p:spPr bwMode="auto">
            <a:xfrm>
              <a:off x="5795963" y="4365625"/>
              <a:ext cx="1081087" cy="215900"/>
            </a:xfrm>
            <a:prstGeom prst="line">
              <a:avLst/>
            </a:prstGeom>
            <a:noFill/>
            <a:ln w="38100">
              <a:solidFill>
                <a:schemeClr val="tx1"/>
              </a:solidFill>
              <a:round/>
              <a:headEnd/>
              <a:tailEnd type="triangle" w="med" len="med"/>
            </a:ln>
            <a:effectLst/>
          </p:spPr>
          <p:txBody>
            <a:bodyPr/>
            <a:lstStyle/>
            <a:p>
              <a:endParaRPr lang="en-US"/>
            </a:p>
          </p:txBody>
        </p:sp>
        <p:sp>
          <p:nvSpPr>
            <p:cNvPr id="109615" name="Line 47"/>
            <p:cNvSpPr>
              <a:spLocks noChangeShapeType="1"/>
            </p:cNvSpPr>
            <p:nvPr/>
          </p:nvSpPr>
          <p:spPr bwMode="auto">
            <a:xfrm flipH="1">
              <a:off x="7667625" y="1412875"/>
              <a:ext cx="360363" cy="503238"/>
            </a:xfrm>
            <a:prstGeom prst="line">
              <a:avLst/>
            </a:prstGeom>
            <a:noFill/>
            <a:ln w="38100">
              <a:solidFill>
                <a:schemeClr val="tx1"/>
              </a:solidFill>
              <a:round/>
              <a:headEnd/>
              <a:tailEnd type="triangle" w="med" len="med"/>
            </a:ln>
            <a:effectLst/>
          </p:spPr>
          <p:txBody>
            <a:bodyPr/>
            <a:lstStyle/>
            <a:p>
              <a:endParaRPr lang="en-US"/>
            </a:p>
          </p:txBody>
        </p:sp>
        <p:sp>
          <p:nvSpPr>
            <p:cNvPr id="109616" name="Arc 48"/>
            <p:cNvSpPr>
              <a:spLocks/>
            </p:cNvSpPr>
            <p:nvPr/>
          </p:nvSpPr>
          <p:spPr bwMode="auto">
            <a:xfrm rot="16200000">
              <a:off x="3886994" y="-1143794"/>
              <a:ext cx="698500" cy="48021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type="triangle" w="med" len="med"/>
              <a:tailEnd/>
            </a:ln>
            <a:effectLst/>
          </p:spPr>
          <p:txBody>
            <a:bodyPr wrap="none" anchor="ctr"/>
            <a:lstStyle/>
            <a:p>
              <a:endParaRPr lang="en-US"/>
            </a:p>
          </p:txBody>
        </p:sp>
        <p:sp>
          <p:nvSpPr>
            <p:cNvPr id="109620" name="Line 52"/>
            <p:cNvSpPr>
              <a:spLocks noChangeShapeType="1"/>
            </p:cNvSpPr>
            <p:nvPr/>
          </p:nvSpPr>
          <p:spPr bwMode="auto">
            <a:xfrm flipV="1">
              <a:off x="971550" y="4724400"/>
              <a:ext cx="144463" cy="792163"/>
            </a:xfrm>
            <a:prstGeom prst="line">
              <a:avLst/>
            </a:prstGeom>
            <a:noFill/>
            <a:ln w="38100">
              <a:solidFill>
                <a:schemeClr val="tx1"/>
              </a:solidFill>
              <a:round/>
              <a:headEnd/>
              <a:tailEnd type="triangle" w="med" len="med"/>
            </a:ln>
            <a:effectLst/>
          </p:spPr>
          <p:txBody>
            <a:bodyPr/>
            <a:lstStyle/>
            <a:p>
              <a:endParaRPr lang="en-US"/>
            </a:p>
          </p:txBody>
        </p:sp>
        <p:sp>
          <p:nvSpPr>
            <p:cNvPr id="109572" name="Text Box 4"/>
            <p:cNvSpPr txBox="1">
              <a:spLocks noChangeArrowheads="1"/>
            </p:cNvSpPr>
            <p:nvPr/>
          </p:nvSpPr>
          <p:spPr bwMode="auto">
            <a:xfrm>
              <a:off x="741363" y="3100388"/>
              <a:ext cx="1439863" cy="366713"/>
            </a:xfrm>
            <a:prstGeom prst="rect">
              <a:avLst/>
            </a:prstGeom>
            <a:noFill/>
            <a:ln w="9525">
              <a:noFill/>
              <a:miter lim="800000"/>
              <a:headEnd/>
              <a:tailEnd/>
            </a:ln>
            <a:effectLst/>
          </p:spPr>
          <p:txBody>
            <a:bodyPr>
              <a:spAutoFit/>
            </a:bodyPr>
            <a:lstStyle/>
            <a:p>
              <a:pPr>
                <a:spcBef>
                  <a:spcPct val="50000"/>
                </a:spcBef>
              </a:pPr>
              <a:r>
                <a:rPr lang="en-US"/>
                <a:t>Businesses</a:t>
              </a:r>
            </a:p>
          </p:txBody>
        </p:sp>
        <p:sp>
          <p:nvSpPr>
            <p:cNvPr id="109576" name="AutoShape 8"/>
            <p:cNvSpPr>
              <a:spLocks noChangeArrowheads="1"/>
            </p:cNvSpPr>
            <p:nvPr/>
          </p:nvSpPr>
          <p:spPr bwMode="auto">
            <a:xfrm>
              <a:off x="596900" y="2833688"/>
              <a:ext cx="1584325" cy="914400"/>
            </a:xfrm>
            <a:prstGeom prst="roundRect">
              <a:avLst>
                <a:gd name="adj" fmla="val 16667"/>
              </a:avLst>
            </a:prstGeom>
            <a:solidFill>
              <a:schemeClr val="accent1">
                <a:alpha val="39999"/>
              </a:schemeClr>
            </a:solidFill>
            <a:ln w="9525">
              <a:solidFill>
                <a:schemeClr val="tx1"/>
              </a:solidFill>
              <a:round/>
              <a:headEnd/>
              <a:tailEnd/>
            </a:ln>
            <a:effectLst/>
          </p:spPr>
          <p:txBody>
            <a:bodyPr wrap="none" anchor="ctr"/>
            <a:lstStyle/>
            <a:p>
              <a:endParaRPr lang="en-US"/>
            </a:p>
          </p:txBody>
        </p:sp>
        <p:sp>
          <p:nvSpPr>
            <p:cNvPr id="109573" name="Text Box 5"/>
            <p:cNvSpPr txBox="1">
              <a:spLocks noChangeArrowheads="1"/>
            </p:cNvSpPr>
            <p:nvPr/>
          </p:nvSpPr>
          <p:spPr bwMode="auto">
            <a:xfrm>
              <a:off x="7078662" y="2784941"/>
              <a:ext cx="1655763" cy="724730"/>
            </a:xfrm>
            <a:custGeom>
              <a:avLst/>
              <a:gdLst>
                <a:gd name="connsiteX0" fmla="*/ 0 w 1655763"/>
                <a:gd name="connsiteY0" fmla="*/ 86686 h 520105"/>
                <a:gd name="connsiteX1" fmla="*/ 25390 w 1655763"/>
                <a:gd name="connsiteY1" fmla="*/ 25390 h 520105"/>
                <a:gd name="connsiteX2" fmla="*/ 86686 w 1655763"/>
                <a:gd name="connsiteY2" fmla="*/ 0 h 520105"/>
                <a:gd name="connsiteX3" fmla="*/ 1569077 w 1655763"/>
                <a:gd name="connsiteY3" fmla="*/ 0 h 520105"/>
                <a:gd name="connsiteX4" fmla="*/ 1630373 w 1655763"/>
                <a:gd name="connsiteY4" fmla="*/ 25390 h 520105"/>
                <a:gd name="connsiteX5" fmla="*/ 1655763 w 1655763"/>
                <a:gd name="connsiteY5" fmla="*/ 86686 h 520105"/>
                <a:gd name="connsiteX6" fmla="*/ 1655763 w 1655763"/>
                <a:gd name="connsiteY6" fmla="*/ 433419 h 520105"/>
                <a:gd name="connsiteX7" fmla="*/ 1630373 w 1655763"/>
                <a:gd name="connsiteY7" fmla="*/ 494715 h 520105"/>
                <a:gd name="connsiteX8" fmla="*/ 1569077 w 1655763"/>
                <a:gd name="connsiteY8" fmla="*/ 520105 h 520105"/>
                <a:gd name="connsiteX9" fmla="*/ 86686 w 1655763"/>
                <a:gd name="connsiteY9" fmla="*/ 520105 h 520105"/>
                <a:gd name="connsiteX10" fmla="*/ 25390 w 1655763"/>
                <a:gd name="connsiteY10" fmla="*/ 494715 h 520105"/>
                <a:gd name="connsiteX11" fmla="*/ 0 w 1655763"/>
                <a:gd name="connsiteY11" fmla="*/ 433419 h 520105"/>
                <a:gd name="connsiteX12" fmla="*/ 0 w 1655763"/>
                <a:gd name="connsiteY12" fmla="*/ 86686 h 52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55763" h="520105">
                  <a:moveTo>
                    <a:pt x="0" y="86686"/>
                  </a:moveTo>
                  <a:cubicBezTo>
                    <a:pt x="0" y="63695"/>
                    <a:pt x="9133" y="41647"/>
                    <a:pt x="25390" y="25390"/>
                  </a:cubicBezTo>
                  <a:cubicBezTo>
                    <a:pt x="41647" y="9133"/>
                    <a:pt x="63696" y="0"/>
                    <a:pt x="86686" y="0"/>
                  </a:cubicBezTo>
                  <a:lnTo>
                    <a:pt x="1569077" y="0"/>
                  </a:lnTo>
                  <a:cubicBezTo>
                    <a:pt x="1592068" y="0"/>
                    <a:pt x="1614116" y="9133"/>
                    <a:pt x="1630373" y="25390"/>
                  </a:cubicBezTo>
                  <a:cubicBezTo>
                    <a:pt x="1646630" y="41647"/>
                    <a:pt x="1655763" y="63696"/>
                    <a:pt x="1655763" y="86686"/>
                  </a:cubicBezTo>
                  <a:lnTo>
                    <a:pt x="1655763" y="433419"/>
                  </a:lnTo>
                  <a:cubicBezTo>
                    <a:pt x="1655763" y="456410"/>
                    <a:pt x="1646630" y="478458"/>
                    <a:pt x="1630373" y="494715"/>
                  </a:cubicBezTo>
                  <a:cubicBezTo>
                    <a:pt x="1614116" y="510972"/>
                    <a:pt x="1592067" y="520105"/>
                    <a:pt x="1569077" y="520105"/>
                  </a:cubicBezTo>
                  <a:lnTo>
                    <a:pt x="86686" y="520105"/>
                  </a:lnTo>
                  <a:cubicBezTo>
                    <a:pt x="63695" y="520105"/>
                    <a:pt x="41647" y="510972"/>
                    <a:pt x="25390" y="494715"/>
                  </a:cubicBezTo>
                  <a:cubicBezTo>
                    <a:pt x="9133" y="478458"/>
                    <a:pt x="0" y="456409"/>
                    <a:pt x="0" y="433419"/>
                  </a:cubicBezTo>
                  <a:lnTo>
                    <a:pt x="0" y="86686"/>
                  </a:lnTo>
                  <a:close/>
                </a:path>
              </a:pathLst>
            </a:custGeom>
            <a:noFill/>
            <a:ln w="9525">
              <a:noFill/>
              <a:miter lim="800000"/>
              <a:headEnd/>
              <a:tailEnd/>
            </a:ln>
            <a:effectLst/>
          </p:spPr>
          <p:txBody>
            <a:bodyPr wrap="square">
              <a:spAutoFit/>
            </a:bodyPr>
            <a:lstStyle/>
            <a:p>
              <a:pPr>
                <a:spcBef>
                  <a:spcPct val="50000"/>
                </a:spcBef>
              </a:pPr>
              <a:endParaRPr lang="en-US" sz="400" dirty="0" smtClean="0"/>
            </a:p>
            <a:p>
              <a:pPr>
                <a:spcBef>
                  <a:spcPct val="50000"/>
                </a:spcBef>
              </a:pPr>
              <a:r>
                <a:rPr lang="en-US" dirty="0" smtClean="0"/>
                <a:t>Households</a:t>
              </a:r>
              <a:endParaRPr lang="en-US" dirty="0"/>
            </a:p>
          </p:txBody>
        </p:sp>
        <p:sp>
          <p:nvSpPr>
            <p:cNvPr id="109575" name="Text Box 7"/>
            <p:cNvSpPr txBox="1">
              <a:spLocks noChangeArrowheads="1"/>
            </p:cNvSpPr>
            <p:nvPr/>
          </p:nvSpPr>
          <p:spPr bwMode="auto">
            <a:xfrm>
              <a:off x="3405187" y="1416050"/>
              <a:ext cx="2160588" cy="366713"/>
            </a:xfrm>
            <a:prstGeom prst="rect">
              <a:avLst/>
            </a:prstGeom>
            <a:noFill/>
            <a:ln w="9525">
              <a:noFill/>
              <a:miter lim="800000"/>
              <a:headEnd/>
              <a:tailEnd/>
            </a:ln>
            <a:effectLst/>
          </p:spPr>
          <p:txBody>
            <a:bodyPr>
              <a:spAutoFit/>
            </a:bodyPr>
            <a:lstStyle/>
            <a:p>
              <a:pPr>
                <a:spcBef>
                  <a:spcPct val="50000"/>
                </a:spcBef>
              </a:pPr>
              <a:r>
                <a:rPr lang="en-US"/>
                <a:t>Resource Market</a:t>
              </a:r>
            </a:p>
          </p:txBody>
        </p:sp>
        <p:sp>
          <p:nvSpPr>
            <p:cNvPr id="109578" name="AutoShape 10"/>
            <p:cNvSpPr>
              <a:spLocks noChangeArrowheads="1"/>
            </p:cNvSpPr>
            <p:nvPr/>
          </p:nvSpPr>
          <p:spPr bwMode="auto">
            <a:xfrm>
              <a:off x="3262312" y="1200150"/>
              <a:ext cx="2303463" cy="914400"/>
            </a:xfrm>
            <a:prstGeom prst="roundRect">
              <a:avLst>
                <a:gd name="adj" fmla="val 16667"/>
              </a:avLst>
            </a:prstGeom>
            <a:solidFill>
              <a:schemeClr val="accent1">
                <a:alpha val="39999"/>
              </a:schemeClr>
            </a:solidFill>
            <a:ln w="9525">
              <a:solidFill>
                <a:schemeClr val="tx1"/>
              </a:solidFill>
              <a:round/>
              <a:headEnd/>
              <a:tailEnd/>
            </a:ln>
            <a:effectLst/>
          </p:spPr>
          <p:txBody>
            <a:bodyPr wrap="none" anchor="ctr"/>
            <a:lstStyle/>
            <a:p>
              <a:endParaRPr lang="en-US"/>
            </a:p>
          </p:txBody>
        </p:sp>
        <p:sp>
          <p:nvSpPr>
            <p:cNvPr id="109574" name="Text Box 6"/>
            <p:cNvSpPr txBox="1">
              <a:spLocks noChangeArrowheads="1"/>
            </p:cNvSpPr>
            <p:nvPr/>
          </p:nvSpPr>
          <p:spPr bwMode="auto">
            <a:xfrm>
              <a:off x="3549650" y="5230914"/>
              <a:ext cx="2016125" cy="366713"/>
            </a:xfrm>
            <a:prstGeom prst="rect">
              <a:avLst/>
            </a:prstGeom>
            <a:noFill/>
            <a:ln w="9525">
              <a:noFill/>
              <a:miter lim="800000"/>
              <a:headEnd/>
              <a:tailEnd/>
            </a:ln>
            <a:effectLst/>
          </p:spPr>
          <p:txBody>
            <a:bodyPr>
              <a:spAutoFit/>
            </a:bodyPr>
            <a:lstStyle/>
            <a:p>
              <a:pPr>
                <a:spcBef>
                  <a:spcPct val="50000"/>
                </a:spcBef>
              </a:pPr>
              <a:r>
                <a:rPr lang="en-US" dirty="0"/>
                <a:t>Product Market</a:t>
              </a:r>
            </a:p>
          </p:txBody>
        </p:sp>
        <p:sp>
          <p:nvSpPr>
            <p:cNvPr id="109579" name="AutoShape 11"/>
            <p:cNvSpPr>
              <a:spLocks noChangeArrowheads="1"/>
            </p:cNvSpPr>
            <p:nvPr/>
          </p:nvSpPr>
          <p:spPr bwMode="auto">
            <a:xfrm>
              <a:off x="3332421" y="5015692"/>
              <a:ext cx="2303462" cy="914399"/>
            </a:xfrm>
            <a:prstGeom prst="roundRect">
              <a:avLst>
                <a:gd name="adj" fmla="val 16667"/>
              </a:avLst>
            </a:prstGeom>
            <a:solidFill>
              <a:schemeClr val="accent1">
                <a:alpha val="39999"/>
              </a:schemeClr>
            </a:solidFill>
            <a:ln w="9525">
              <a:solidFill>
                <a:schemeClr val="tx1"/>
              </a:solidFill>
              <a:round/>
              <a:headEnd/>
              <a:tailEnd/>
            </a:ln>
            <a:effectLst/>
          </p:spPr>
          <p:txBody>
            <a:bodyPr wrap="none" anchor="ctr"/>
            <a:lstStyle/>
            <a:p>
              <a:endParaRPr lang="en-US"/>
            </a:p>
          </p:txBody>
        </p:sp>
        <p:sp>
          <p:nvSpPr>
            <p:cNvPr id="109598" name="Text Box 30"/>
            <p:cNvSpPr txBox="1">
              <a:spLocks noChangeArrowheads="1"/>
            </p:cNvSpPr>
            <p:nvPr/>
          </p:nvSpPr>
          <p:spPr bwMode="auto">
            <a:xfrm>
              <a:off x="3333749" y="2401887"/>
              <a:ext cx="2458189" cy="78015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600" b="1" dirty="0">
                  <a:solidFill>
                    <a:srgbClr val="009900"/>
                  </a:solidFill>
                </a:rPr>
                <a:t>Resource Payments</a:t>
              </a:r>
            </a:p>
            <a:p>
              <a:pPr algn="ctr"/>
              <a:r>
                <a:rPr lang="en-US" sz="1400" i="1" dirty="0" smtClean="0">
                  <a:solidFill>
                    <a:srgbClr val="009900"/>
                  </a:solidFill>
                </a:rPr>
                <a:t>Rent, Wages, Interest, Profit</a:t>
              </a:r>
              <a:endParaRPr lang="en-US" sz="1400" i="1" dirty="0">
                <a:solidFill>
                  <a:srgbClr val="009900"/>
                </a:solidFill>
              </a:endParaRPr>
            </a:p>
          </p:txBody>
        </p:sp>
        <p:sp>
          <p:nvSpPr>
            <p:cNvPr id="109604" name="Text Box 36"/>
            <p:cNvSpPr txBox="1">
              <a:spLocks noChangeArrowheads="1"/>
            </p:cNvSpPr>
            <p:nvPr/>
          </p:nvSpPr>
          <p:spPr bwMode="auto">
            <a:xfrm>
              <a:off x="3044825" y="3948811"/>
              <a:ext cx="2735263" cy="823499"/>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600" dirty="0">
                  <a:solidFill>
                    <a:srgbClr val="009900"/>
                  </a:solidFill>
                </a:rPr>
                <a:t>Household Expenditures</a:t>
              </a:r>
            </a:p>
            <a:p>
              <a:pPr algn="ctr"/>
              <a:r>
                <a:rPr lang="en-US" sz="1600" dirty="0">
                  <a:solidFill>
                    <a:srgbClr val="009900"/>
                  </a:solidFill>
                </a:rPr>
                <a:t>Business Revenues</a:t>
              </a:r>
            </a:p>
          </p:txBody>
        </p:sp>
        <p:sp>
          <p:nvSpPr>
            <p:cNvPr id="109612" name="Text Box 44"/>
            <p:cNvSpPr txBox="1">
              <a:spLocks noChangeArrowheads="1"/>
            </p:cNvSpPr>
            <p:nvPr/>
          </p:nvSpPr>
          <p:spPr bwMode="auto">
            <a:xfrm>
              <a:off x="6611777" y="263222"/>
              <a:ext cx="2447926" cy="1213578"/>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b="1" dirty="0"/>
                <a:t>Resources</a:t>
              </a:r>
            </a:p>
            <a:p>
              <a:pPr algn="ctr"/>
              <a:r>
                <a:rPr lang="en-US" sz="1600" i="1" dirty="0"/>
                <a:t>Land, Labor, Capital, Entrepreneurship</a:t>
              </a:r>
            </a:p>
          </p:txBody>
        </p:sp>
        <p:sp>
          <p:nvSpPr>
            <p:cNvPr id="109617" name="Text Box 49"/>
            <p:cNvSpPr txBox="1">
              <a:spLocks noChangeArrowheads="1"/>
            </p:cNvSpPr>
            <p:nvPr/>
          </p:nvSpPr>
          <p:spPr bwMode="auto">
            <a:xfrm>
              <a:off x="381000" y="5497512"/>
              <a:ext cx="1657350" cy="910183"/>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b="1" dirty="0"/>
                <a:t>Goods and Services</a:t>
              </a:r>
            </a:p>
          </p:txBody>
        </p:sp>
        <p:sp>
          <p:nvSpPr>
            <p:cNvPr id="109627" name="Line 59"/>
            <p:cNvSpPr>
              <a:spLocks noChangeShapeType="1"/>
            </p:cNvSpPr>
            <p:nvPr/>
          </p:nvSpPr>
          <p:spPr bwMode="auto">
            <a:xfrm flipH="1" flipV="1">
              <a:off x="7812088" y="4941888"/>
              <a:ext cx="431800" cy="503237"/>
            </a:xfrm>
            <a:prstGeom prst="line">
              <a:avLst/>
            </a:prstGeom>
            <a:noFill/>
            <a:ln w="38100">
              <a:solidFill>
                <a:schemeClr val="tx1"/>
              </a:solidFill>
              <a:round/>
              <a:headEnd/>
              <a:tailEnd type="triangle" w="med" len="med"/>
            </a:ln>
            <a:effectLst/>
          </p:spPr>
          <p:txBody>
            <a:bodyPr/>
            <a:lstStyle/>
            <a:p>
              <a:endParaRPr lang="en-US"/>
            </a:p>
          </p:txBody>
        </p:sp>
      </p:grpSp>
      <p:sp>
        <p:nvSpPr>
          <p:cNvPr id="39" name="AutoShape 8"/>
          <p:cNvSpPr>
            <a:spLocks noChangeArrowheads="1"/>
          </p:cNvSpPr>
          <p:nvPr/>
        </p:nvSpPr>
        <p:spPr bwMode="auto">
          <a:xfrm>
            <a:off x="6553200" y="3429000"/>
            <a:ext cx="1472552" cy="718402"/>
          </a:xfrm>
          <a:prstGeom prst="roundRect">
            <a:avLst>
              <a:gd name="adj" fmla="val 16667"/>
            </a:avLst>
          </a:prstGeom>
          <a:solidFill>
            <a:schemeClr val="accent1">
              <a:alpha val="39999"/>
            </a:schemeClr>
          </a:solidFill>
          <a:ln w="9525">
            <a:solidFill>
              <a:schemeClr val="tx1"/>
            </a:solidFill>
            <a:round/>
            <a:headEnd/>
            <a:tailEnd/>
          </a:ln>
          <a:effectLst/>
        </p:spPr>
        <p:txBody>
          <a:bodyPr wrap="none" anchor="ctr"/>
          <a:lstStyle/>
          <a:p>
            <a:endParaRPr lang="en-US"/>
          </a:p>
        </p:txBody>
      </p:sp>
      <p:sp>
        <p:nvSpPr>
          <p:cNvPr id="40" name="Text Box 49"/>
          <p:cNvSpPr txBox="1">
            <a:spLocks noChangeArrowheads="1"/>
          </p:cNvSpPr>
          <p:nvPr/>
        </p:nvSpPr>
        <p:spPr bwMode="auto">
          <a:xfrm>
            <a:off x="6934200" y="5410200"/>
            <a:ext cx="1540425" cy="715089"/>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b="1" dirty="0"/>
              <a:t>Goods and Services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Expenditures → GDP = C + I + G + </a:t>
            </a:r>
            <a:r>
              <a:rPr lang="en-US" dirty="0" err="1" smtClean="0"/>
              <a:t>Xn</a:t>
            </a:r>
            <a:endParaRPr lang="en-US" dirty="0"/>
          </a:p>
        </p:txBody>
      </p:sp>
      <p:graphicFrame>
        <p:nvGraphicFramePr>
          <p:cNvPr id="4" name="Content Placeholder 3"/>
          <p:cNvGraphicFramePr>
            <a:graphicFrameLocks noGrp="1"/>
          </p:cNvGraphicFramePr>
          <p:nvPr>
            <p:ph idx="1"/>
          </p:nvPr>
        </p:nvGraphicFramePr>
        <p:xfrm>
          <a:off x="457200" y="914400"/>
          <a:ext cx="8229600" cy="5229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 GDP ≈ W + R + I + P </a:t>
            </a:r>
            <a:endParaRPr lang="en-US" dirty="0"/>
          </a:p>
        </p:txBody>
      </p:sp>
      <p:graphicFrame>
        <p:nvGraphicFramePr>
          <p:cNvPr id="4" name="Content Placeholder 3"/>
          <p:cNvGraphicFramePr>
            <a:graphicFrameLocks noGrp="1"/>
          </p:cNvGraphicFramePr>
          <p:nvPr>
            <p:ph idx="1"/>
          </p:nvPr>
        </p:nvGraphicFramePr>
        <p:xfrm>
          <a:off x="457200" y="1600200"/>
          <a:ext cx="8229600" cy="3853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2008 Gross Domestic Product </a:t>
            </a:r>
            <a:br>
              <a:rPr lang="en-US" dirty="0" smtClean="0"/>
            </a:br>
            <a:r>
              <a:rPr lang="en-US" sz="2700" i="1" dirty="0" smtClean="0"/>
              <a:t>(in billions of current US$ from the World Bank)</a:t>
            </a:r>
            <a:endParaRPr lang="en-US" i="1" dirty="0"/>
          </a:p>
        </p:txBody>
      </p:sp>
      <p:graphicFrame>
        <p:nvGraphicFramePr>
          <p:cNvPr id="4" name="Content Placeholder 3"/>
          <p:cNvGraphicFramePr>
            <a:graphicFrameLocks noGrp="1"/>
          </p:cNvGraphicFramePr>
          <p:nvPr>
            <p:ph sz="quarter" idx="1"/>
          </p:nvPr>
        </p:nvGraphicFramePr>
        <p:xfrm>
          <a:off x="457200" y="1600200"/>
          <a:ext cx="8229600" cy="4371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2010 Gross Domestic Product </a:t>
            </a:r>
            <a:br>
              <a:rPr lang="en-US" dirty="0" smtClean="0"/>
            </a:br>
            <a:r>
              <a:rPr lang="en-US" sz="2700" i="1" dirty="0" smtClean="0"/>
              <a:t>(in billions of current US$ from the World Bank)</a:t>
            </a:r>
            <a:endParaRPr lang="en-US" i="1" dirty="0"/>
          </a:p>
        </p:txBody>
      </p:sp>
      <p:graphicFrame>
        <p:nvGraphicFramePr>
          <p:cNvPr id="4" name="Content Placeholder 3"/>
          <p:cNvGraphicFramePr>
            <a:graphicFrameLocks noGrp="1"/>
          </p:cNvGraphicFramePr>
          <p:nvPr>
            <p:ph sz="quarter" idx="1"/>
          </p:nvPr>
        </p:nvGraphicFramePr>
        <p:xfrm>
          <a:off x="457200" y="1600200"/>
          <a:ext cx="8229600" cy="43719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57200" y="1142999"/>
          <a:ext cx="8378328" cy="48291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GDP in the U.S.</a:t>
            </a:r>
            <a:endParaRPr lang="en-US" dirty="0"/>
          </a:p>
        </p:txBody>
      </p:sp>
      <p:pic>
        <p:nvPicPr>
          <p:cNvPr id="1026" name="Picture 2" descr="Graph of Real Gross Domestic Product, 1 Decimal">
            <a:hlinkClick r:id="rId2"/>
          </p:cNvPr>
          <p:cNvPicPr>
            <a:picLocks noGrp="1" noChangeAspect="1" noChangeArrowheads="1"/>
          </p:cNvPicPr>
          <p:nvPr>
            <p:ph idx="1"/>
          </p:nvPr>
        </p:nvPicPr>
        <p:blipFill>
          <a:blip r:embed="rId3"/>
          <a:srcRect/>
          <a:stretch>
            <a:fillRect/>
          </a:stretch>
        </p:blipFill>
        <p:spPr bwMode="auto">
          <a:xfrm>
            <a:off x="672632" y="1269866"/>
            <a:ext cx="7798737" cy="467924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Variations on GDP</a:t>
            </a:r>
            <a:endParaRPr lang="en-US" dirty="0"/>
          </a:p>
        </p:txBody>
      </p:sp>
      <p:graphicFrame>
        <p:nvGraphicFramePr>
          <p:cNvPr id="4" name="Content Placeholder 3"/>
          <p:cNvGraphicFramePr>
            <a:graphicFrameLocks noGrp="1"/>
          </p:cNvGraphicFramePr>
          <p:nvPr>
            <p:ph idx="1"/>
          </p:nvPr>
        </p:nvGraphicFramePr>
        <p:xfrm>
          <a:off x="457200" y="1600200"/>
          <a:ext cx="8229600" cy="4106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 Capita GDP</a:t>
            </a:r>
            <a:endParaRPr lang="en-US" dirty="0"/>
          </a:p>
        </p:txBody>
      </p:sp>
      <p:sp>
        <p:nvSpPr>
          <p:cNvPr id="3" name="Content Placeholder 2"/>
          <p:cNvSpPr>
            <a:spLocks noGrp="1"/>
          </p:cNvSpPr>
          <p:nvPr>
            <p:ph sz="quarter" idx="1"/>
          </p:nvPr>
        </p:nvSpPr>
        <p:spPr/>
        <p:txBody>
          <a:bodyPr/>
          <a:lstStyle/>
          <a:p>
            <a:pPr>
              <a:buNone/>
            </a:pPr>
            <a:r>
              <a:rPr lang="en-US" sz="4000" b="1" dirty="0" smtClean="0"/>
              <a:t>Per capita GDP = GDP ÷ population</a:t>
            </a:r>
          </a:p>
          <a:p>
            <a:r>
              <a:rPr lang="en-US" b="1" u="sng" dirty="0" smtClean="0"/>
              <a:t>Average</a:t>
            </a:r>
            <a:r>
              <a:rPr lang="en-US" b="1" dirty="0" smtClean="0"/>
              <a:t> </a:t>
            </a:r>
            <a:r>
              <a:rPr lang="en-US" dirty="0" smtClean="0"/>
              <a:t>level of income in a nation</a:t>
            </a:r>
          </a:p>
          <a:p>
            <a:r>
              <a:rPr lang="en-US" b="1" u="sng" dirty="0" smtClean="0"/>
              <a:t>Not</a:t>
            </a:r>
            <a:r>
              <a:rPr lang="en-US" dirty="0" smtClean="0"/>
              <a:t> income distribution</a:t>
            </a:r>
            <a:endParaRPr lang="en-US" b="1" u="sn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088"/>
            <a:ext cx="8229600" cy="1143000"/>
          </a:xfrm>
        </p:spPr>
        <p:txBody>
          <a:bodyPr>
            <a:normAutofit/>
          </a:bodyPr>
          <a:lstStyle/>
          <a:p>
            <a:r>
              <a:rPr lang="en-US" dirty="0" smtClean="0"/>
              <a:t>2008 per capita GDP </a:t>
            </a:r>
            <a:br>
              <a:rPr lang="en-US" dirty="0" smtClean="0"/>
            </a:br>
            <a:r>
              <a:rPr lang="en-US" sz="2700" i="1" dirty="0" smtClean="0"/>
              <a:t>(in current US$ from the World Bank)</a:t>
            </a:r>
            <a:endParaRPr lang="en-US" i="1" dirty="0"/>
          </a:p>
        </p:txBody>
      </p:sp>
      <p:graphicFrame>
        <p:nvGraphicFramePr>
          <p:cNvPr id="4" name="Content Placeholder 3"/>
          <p:cNvGraphicFramePr>
            <a:graphicFrameLocks noGrp="1"/>
          </p:cNvGraphicFramePr>
          <p:nvPr>
            <p:ph sz="quarter" idx="1"/>
          </p:nvPr>
        </p:nvGraphicFramePr>
        <p:xfrm>
          <a:off x="457200" y="1600200"/>
          <a:ext cx="8229600" cy="4371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TEKS</a:t>
            </a:r>
            <a:endParaRPr lang="en-US" dirty="0"/>
          </a:p>
        </p:txBody>
      </p:sp>
      <p:sp>
        <p:nvSpPr>
          <p:cNvPr id="3" name="Content Placeholder 2"/>
          <p:cNvSpPr>
            <a:spLocks noGrp="1"/>
          </p:cNvSpPr>
          <p:nvPr>
            <p:ph idx="1"/>
          </p:nvPr>
        </p:nvSpPr>
        <p:spPr>
          <a:xfrm>
            <a:off x="457200" y="1417638"/>
            <a:ext cx="8229600" cy="4554537"/>
          </a:xfrm>
        </p:spPr>
        <p:txBody>
          <a:bodyPr>
            <a:normAutofit/>
          </a:bodyPr>
          <a:lstStyle/>
          <a:p>
            <a:pPr>
              <a:buNone/>
            </a:pPr>
            <a:r>
              <a:rPr lang="en-US" sz="2000" dirty="0" smtClean="0"/>
              <a:t>(10)  Economics. The student </a:t>
            </a:r>
            <a:r>
              <a:rPr lang="en-US" sz="2000" u="sng" dirty="0" smtClean="0"/>
              <a:t>understands</a:t>
            </a:r>
            <a:r>
              <a:rPr lang="en-US" sz="2000" dirty="0" smtClean="0"/>
              <a:t> key economic measurements. The student is expected to:</a:t>
            </a:r>
          </a:p>
          <a:p>
            <a:pPr marL="914400" lvl="1" indent="-514350">
              <a:buNone/>
            </a:pPr>
            <a:r>
              <a:rPr lang="en-US" sz="2000" dirty="0" smtClean="0"/>
              <a:t>(A)	</a:t>
            </a:r>
            <a:r>
              <a:rPr lang="en-US" sz="2000" u="sng" dirty="0" smtClean="0"/>
              <a:t>interpret</a:t>
            </a:r>
            <a:r>
              <a:rPr lang="en-US" sz="2000" dirty="0" smtClean="0"/>
              <a:t> economic data, including unemployment rate, gross domestic product, gross domestic product per capita as a measure of national wealth, and rate of inflation; and</a:t>
            </a:r>
          </a:p>
          <a:p>
            <a:pPr marL="914400" lvl="1" indent="-514350">
              <a:buNone/>
            </a:pPr>
            <a:r>
              <a:rPr lang="en-US" sz="2000" dirty="0" smtClean="0"/>
              <a:t>(B)  </a:t>
            </a:r>
            <a:r>
              <a:rPr lang="en-US" sz="2000" u="sng" dirty="0" smtClean="0"/>
              <a:t>analyze</a:t>
            </a:r>
            <a:r>
              <a:rPr lang="en-US" sz="2000" dirty="0" smtClean="0"/>
              <a:t> business cycles using key economic indicators.</a:t>
            </a:r>
          </a:p>
          <a:p>
            <a:pPr>
              <a:buNone/>
            </a:pPr>
            <a:r>
              <a:rPr lang="en-US" sz="2000" dirty="0" smtClean="0"/>
              <a:t>(11)  Economics. The student understands key components of economic growth. The student is expected to:</a:t>
            </a:r>
          </a:p>
          <a:p>
            <a:pPr lvl="1">
              <a:buNone/>
            </a:pPr>
            <a:r>
              <a:rPr lang="en-US" sz="2000" dirty="0" smtClean="0"/>
              <a:t>(A)  analyze how productivity relates to growth;</a:t>
            </a:r>
          </a:p>
          <a:p>
            <a:pPr lvl="1">
              <a:buNone/>
            </a:pPr>
            <a:r>
              <a:rPr lang="en-US" sz="2000" dirty="0" smtClean="0"/>
              <a:t>(B)  analyze how technology relates to growth; and</a:t>
            </a:r>
          </a:p>
          <a:p>
            <a:pPr lvl="1">
              <a:buNone/>
            </a:pPr>
            <a:r>
              <a:rPr lang="en-US" sz="2000" dirty="0" smtClean="0"/>
              <a:t>(C)  analyze how trade relates to growth.</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088"/>
            <a:ext cx="8229600" cy="1143000"/>
          </a:xfrm>
        </p:spPr>
        <p:txBody>
          <a:bodyPr>
            <a:normAutofit/>
          </a:bodyPr>
          <a:lstStyle/>
          <a:p>
            <a:r>
              <a:rPr lang="en-US" dirty="0" smtClean="0"/>
              <a:t>2010 per capita GDP </a:t>
            </a:r>
            <a:br>
              <a:rPr lang="en-US" dirty="0" smtClean="0"/>
            </a:br>
            <a:r>
              <a:rPr lang="en-US" sz="2700" i="1" dirty="0" smtClean="0"/>
              <a:t>(in current US$ from the World Bank)</a:t>
            </a:r>
            <a:endParaRPr lang="en-US" i="1" dirty="0"/>
          </a:p>
        </p:txBody>
      </p:sp>
      <p:graphicFrame>
        <p:nvGraphicFramePr>
          <p:cNvPr id="4" name="Content Placeholder 3"/>
          <p:cNvGraphicFramePr>
            <a:graphicFrameLocks noGrp="1"/>
          </p:cNvGraphicFramePr>
          <p:nvPr>
            <p:ph sz="quarter" idx="1"/>
          </p:nvPr>
        </p:nvGraphicFramePr>
        <p:xfrm>
          <a:off x="-3766458" y="5660571"/>
          <a:ext cx="3026229" cy="17594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135467" y="1208088"/>
          <a:ext cx="8551333" cy="460169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Nominal GDP vs. Real GDP</a:t>
            </a:r>
          </a:p>
        </p:txBody>
      </p:sp>
      <p:sp>
        <p:nvSpPr>
          <p:cNvPr id="91139" name="Rectangle 3"/>
          <p:cNvSpPr>
            <a:spLocks noGrp="1" noChangeArrowheads="1"/>
          </p:cNvSpPr>
          <p:nvPr>
            <p:ph sz="quarter" idx="1"/>
          </p:nvPr>
        </p:nvSpPr>
        <p:spPr/>
        <p:txBody>
          <a:bodyPr/>
          <a:lstStyle/>
          <a:p>
            <a:r>
              <a:rPr lang="en-US" b="1" i="1" dirty="0"/>
              <a:t>Nominal GDP</a:t>
            </a:r>
            <a:r>
              <a:rPr lang="en-US" dirty="0"/>
              <a:t> – current production at current prices</a:t>
            </a:r>
          </a:p>
          <a:p>
            <a:r>
              <a:rPr lang="en-US" b="1" i="1" dirty="0"/>
              <a:t>Real GDP</a:t>
            </a:r>
            <a:r>
              <a:rPr lang="en-US" dirty="0"/>
              <a:t> – current production at base year prices</a:t>
            </a:r>
          </a:p>
          <a:p>
            <a:r>
              <a:rPr lang="en-US" dirty="0"/>
              <a:t>To </a:t>
            </a:r>
            <a:r>
              <a:rPr lang="en-US" dirty="0" smtClean="0"/>
              <a:t>convert, use </a:t>
            </a:r>
            <a:r>
              <a:rPr lang="en-US" dirty="0"/>
              <a:t>the GDP deflator</a:t>
            </a:r>
          </a:p>
          <a:p>
            <a:pPr lvl="1"/>
            <a:r>
              <a:rPr lang="en-US" sz="2400" b="1" i="1" dirty="0"/>
              <a:t>GDP Deflator</a:t>
            </a:r>
            <a:r>
              <a:rPr lang="en-US" sz="2400" dirty="0"/>
              <a:t> = (Nominal GDP / Real GDP) * 100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nominal vs. real</a:t>
            </a:r>
            <a:endParaRPr lang="en-US" dirty="0"/>
          </a:p>
        </p:txBody>
      </p:sp>
      <p:pic>
        <p:nvPicPr>
          <p:cNvPr id="26626" name="Picture 2" descr="FRED Graph"/>
          <p:cNvPicPr>
            <a:picLocks noGrp="1" noChangeAspect="1" noChangeArrowheads="1"/>
          </p:cNvPicPr>
          <p:nvPr>
            <p:ph idx="1"/>
          </p:nvPr>
        </p:nvPicPr>
        <p:blipFill>
          <a:blip r:embed="rId2"/>
          <a:srcRect/>
          <a:stretch>
            <a:fillRect/>
          </a:stretch>
        </p:blipFill>
        <p:spPr bwMode="auto">
          <a:xfrm>
            <a:off x="674783" y="1247832"/>
            <a:ext cx="7794434" cy="467666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normAutofit/>
          </a:bodyPr>
          <a:lstStyle/>
          <a:p>
            <a:r>
              <a:rPr lang="en-US" dirty="0" smtClean="0"/>
              <a:t>Gross National Product</a:t>
            </a:r>
            <a:endParaRPr lang="en-US" dirty="0"/>
          </a:p>
        </p:txBody>
      </p:sp>
      <p:sp>
        <p:nvSpPr>
          <p:cNvPr id="5124" name="Rectangle 4"/>
          <p:cNvSpPr>
            <a:spLocks noGrp="1" noChangeArrowheads="1"/>
          </p:cNvSpPr>
          <p:nvPr>
            <p:ph sz="quarter" idx="1"/>
          </p:nvPr>
        </p:nvSpPr>
        <p:spPr/>
        <p:txBody>
          <a:bodyPr>
            <a:normAutofit/>
          </a:bodyPr>
          <a:lstStyle/>
          <a:p>
            <a:r>
              <a:rPr lang="en-US" dirty="0" smtClean="0"/>
              <a:t>GNP – total market value of all final goods and services produced in a year from factors of production (resources) </a:t>
            </a:r>
            <a:r>
              <a:rPr lang="en-US" u="sng" dirty="0" smtClean="0"/>
              <a:t>owned by country’s residents</a:t>
            </a:r>
            <a:r>
              <a:rPr lang="en-US" dirty="0" smtClean="0"/>
              <a:t> </a:t>
            </a:r>
          </a:p>
          <a:p>
            <a:pPr lvl="1"/>
            <a:r>
              <a:rPr lang="en-US" b="1" i="1" dirty="0" smtClean="0"/>
              <a:t>GNP is produced with the resources owned by the country (anywhere in the world). </a:t>
            </a:r>
          </a:p>
          <a:p>
            <a:pPr lvl="1"/>
            <a:r>
              <a:rPr lang="en-US" b="1" i="1" dirty="0" smtClean="0"/>
              <a:t>GDP is produced inside the country’s borders.</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GDP vs. GNP</a:t>
            </a:r>
            <a:endParaRPr lang="en-US" dirty="0"/>
          </a:p>
        </p:txBody>
      </p:sp>
      <p:pic>
        <p:nvPicPr>
          <p:cNvPr id="24578" name="Picture 2" descr="FRED Graph"/>
          <p:cNvPicPr>
            <a:picLocks noGrp="1" noChangeAspect="1" noChangeArrowheads="1"/>
          </p:cNvPicPr>
          <p:nvPr>
            <p:ph idx="1"/>
          </p:nvPr>
        </p:nvPicPr>
        <p:blipFill>
          <a:blip r:embed="rId2"/>
          <a:srcRect/>
          <a:stretch>
            <a:fillRect/>
          </a:stretch>
        </p:blipFill>
        <p:spPr bwMode="auto">
          <a:xfrm>
            <a:off x="675644" y="1280883"/>
            <a:ext cx="7792713" cy="467562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a:bodyPr>
          <a:lstStyle/>
          <a:p>
            <a:r>
              <a:rPr lang="en-US" dirty="0" smtClean="0"/>
              <a:t>Limits of GDP Measure</a:t>
            </a:r>
            <a:endParaRPr lang="en-US" dirty="0"/>
          </a:p>
        </p:txBody>
      </p:sp>
      <p:sp>
        <p:nvSpPr>
          <p:cNvPr id="73731" name="Rectangle 3"/>
          <p:cNvSpPr>
            <a:spLocks noGrp="1" noChangeArrowheads="1"/>
          </p:cNvSpPr>
          <p:nvPr>
            <p:ph sz="quarter" idx="1"/>
          </p:nvPr>
        </p:nvSpPr>
        <p:spPr/>
        <p:txBody>
          <a:bodyPr/>
          <a:lstStyle/>
          <a:p>
            <a:r>
              <a:rPr lang="en-US" dirty="0" smtClean="0"/>
              <a:t>Leisure time</a:t>
            </a:r>
          </a:p>
          <a:p>
            <a:r>
              <a:rPr lang="en-US" dirty="0" smtClean="0"/>
              <a:t>Nonmarket economic activities</a:t>
            </a:r>
          </a:p>
          <a:p>
            <a:r>
              <a:rPr lang="en-US" dirty="0" smtClean="0"/>
              <a:t>Environmental quality and resource depletion</a:t>
            </a:r>
          </a:p>
          <a:p>
            <a:r>
              <a:rPr lang="en-US" dirty="0" smtClean="0"/>
              <a:t>Quality of life</a:t>
            </a:r>
          </a:p>
          <a:p>
            <a:r>
              <a:rPr lang="en-US" dirty="0" smtClean="0"/>
              <a:t>Poverty and economic inequality</a:t>
            </a:r>
          </a:p>
          <a:p>
            <a:r>
              <a:rPr lang="en-US" dirty="0" smtClean="0"/>
              <a:t>International GDP comparisons based on exchange rates, which can introduce bias</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r>
              <a:rPr lang="en-US" dirty="0" smtClean="0"/>
              <a:t>Consider this…</a:t>
            </a:r>
            <a:endParaRPr lang="en-US" dirty="0"/>
          </a:p>
        </p:txBody>
      </p:sp>
      <p:sp>
        <p:nvSpPr>
          <p:cNvPr id="19459" name="Rectangle 3"/>
          <p:cNvSpPr>
            <a:spLocks noGrp="1" noChangeArrowheads="1"/>
          </p:cNvSpPr>
          <p:nvPr>
            <p:ph sz="quarter" idx="1"/>
          </p:nvPr>
        </p:nvSpPr>
        <p:spPr/>
        <p:txBody>
          <a:bodyPr>
            <a:normAutofit/>
          </a:bodyPr>
          <a:lstStyle/>
          <a:p>
            <a:pPr>
              <a:buNone/>
            </a:pPr>
            <a:r>
              <a:rPr lang="en-US" dirty="0" smtClean="0"/>
              <a:t>	“[GDP] does not allow for the health of our children, the quality of their education, or the joy of their play.  It does not include the beauty of our poetry or the strength of our marriages, the intelligence of our public debate or the integrity of our public officials.”</a:t>
            </a:r>
          </a:p>
          <a:p>
            <a:pPr>
              <a:buNone/>
            </a:pPr>
            <a:r>
              <a:rPr lang="en-US" i="1" dirty="0" smtClean="0"/>
              <a:t>												Robert Kennedy</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Concerns about GDP</a:t>
            </a:r>
            <a:endParaRPr lang="en-US" dirty="0"/>
          </a:p>
        </p:txBody>
      </p:sp>
      <p:sp>
        <p:nvSpPr>
          <p:cNvPr id="3" name="Content Placeholder 2"/>
          <p:cNvSpPr>
            <a:spLocks noGrp="1"/>
          </p:cNvSpPr>
          <p:nvPr>
            <p:ph idx="1"/>
          </p:nvPr>
        </p:nvSpPr>
        <p:spPr/>
        <p:txBody>
          <a:bodyPr/>
          <a:lstStyle/>
          <a:p>
            <a:r>
              <a:rPr lang="en-US" b="1" dirty="0" smtClean="0"/>
              <a:t>The Rise and Fall of the GDP</a:t>
            </a:r>
          </a:p>
          <a:p>
            <a:r>
              <a:rPr lang="en-US" i="1" dirty="0" smtClean="0"/>
              <a:t>New York Times Magazine </a:t>
            </a:r>
            <a:r>
              <a:rPr lang="en-US" dirty="0" smtClean="0"/>
              <a:t>(5/16/2010)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Growth</a:t>
            </a:r>
            <a:endParaRPr lang="en-US" dirty="0"/>
          </a:p>
        </p:txBody>
      </p:sp>
      <p:graphicFrame>
        <p:nvGraphicFramePr>
          <p:cNvPr id="4" name="Content Placeholder 3"/>
          <p:cNvGraphicFramePr>
            <a:graphicFrameLocks noGrp="1"/>
          </p:cNvGraphicFramePr>
          <p:nvPr>
            <p:ph idx="1"/>
          </p:nvPr>
        </p:nvGraphicFramePr>
        <p:xfrm>
          <a:off x="457200" y="1600200"/>
          <a:ext cx="8229600" cy="437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a:t>
            </a:r>
            <a:endParaRPr lang="en-US" dirty="0"/>
          </a:p>
        </p:txBody>
      </p:sp>
      <p:graphicFrame>
        <p:nvGraphicFramePr>
          <p:cNvPr id="4" name="Content Placeholder 3"/>
          <p:cNvGraphicFramePr>
            <a:graphicFrameLocks noGrp="1"/>
          </p:cNvGraphicFramePr>
          <p:nvPr>
            <p:ph idx="1"/>
          </p:nvPr>
        </p:nvGraphicFramePr>
        <p:xfrm>
          <a:off x="457200" y="1600201"/>
          <a:ext cx="8229600" cy="3996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the Terms</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Macroeconomics</a:t>
            </a:r>
          </a:p>
          <a:p>
            <a:r>
              <a:rPr lang="en-US" smtClean="0"/>
              <a:t>Gross </a:t>
            </a:r>
            <a:r>
              <a:rPr lang="en-US" dirty="0" smtClean="0"/>
              <a:t>domestic product</a:t>
            </a:r>
          </a:p>
          <a:p>
            <a:r>
              <a:rPr lang="en-US" dirty="0" smtClean="0"/>
              <a:t>Per capita GDP</a:t>
            </a:r>
          </a:p>
          <a:p>
            <a:r>
              <a:rPr lang="en-US" dirty="0" smtClean="0"/>
              <a:t>Economic growth</a:t>
            </a:r>
          </a:p>
          <a:p>
            <a:r>
              <a:rPr lang="en-US" dirty="0" smtClean="0"/>
              <a:t>Growth rate</a:t>
            </a:r>
          </a:p>
          <a:p>
            <a:r>
              <a:rPr lang="en-US" dirty="0" smtClean="0"/>
              <a:t>Consumption</a:t>
            </a:r>
          </a:p>
          <a:p>
            <a:r>
              <a:rPr lang="en-US" dirty="0" smtClean="0"/>
              <a:t>Investment</a:t>
            </a:r>
          </a:p>
          <a:p>
            <a:r>
              <a:rPr lang="en-US" dirty="0" smtClean="0"/>
              <a:t>Gross national product</a:t>
            </a:r>
          </a:p>
          <a:p>
            <a:r>
              <a:rPr lang="en-US" dirty="0" smtClean="0"/>
              <a:t>Aggregate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dirty="0" smtClean="0"/>
              <a:t>Rule of 72</a:t>
            </a:r>
            <a:endParaRPr lang="en-US" dirty="0"/>
          </a:p>
        </p:txBody>
      </p:sp>
      <p:sp>
        <p:nvSpPr>
          <p:cNvPr id="5127" name="Rectangle 7"/>
          <p:cNvSpPr>
            <a:spLocks noGrp="1" noChangeArrowheads="1"/>
          </p:cNvSpPr>
          <p:nvPr>
            <p:ph sz="quarter" idx="1"/>
          </p:nvPr>
        </p:nvSpPr>
        <p:spPr/>
        <p:txBody>
          <a:bodyPr>
            <a:normAutofit/>
          </a:bodyPr>
          <a:lstStyle/>
          <a:p>
            <a:pPr>
              <a:buNone/>
            </a:pPr>
            <a:r>
              <a:rPr lang="en-US" b="1" dirty="0" smtClean="0"/>
              <a:t>72 ÷ annual % growth ≈ Years to double value</a:t>
            </a:r>
          </a:p>
          <a:p>
            <a:r>
              <a:rPr lang="en-US" dirty="0" smtClean="0"/>
              <a:t>Shows the number of years required for a variable to double at a given annual rate of growth</a:t>
            </a:r>
          </a:p>
          <a:p>
            <a:endParaRPr lang="en-US" dirty="0" smtClean="0"/>
          </a:p>
          <a:p>
            <a:endParaRPr lang="en-US" dirty="0" smtClean="0"/>
          </a:p>
          <a:p>
            <a:pPr lvl="2"/>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Rule of 72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economy that grows at 2% per year will double its GDP in about 36 years </a:t>
            </a:r>
          </a:p>
          <a:p>
            <a:pPr lvl="1"/>
            <a:r>
              <a:rPr lang="en-US" dirty="0" smtClean="0"/>
              <a:t>(72 ÷ 2 = 36)</a:t>
            </a:r>
          </a:p>
          <a:p>
            <a:r>
              <a:rPr lang="en-US" dirty="0" smtClean="0"/>
              <a:t>An economy that grows at 7% per year will double its GDP in just over 10 years </a:t>
            </a:r>
          </a:p>
          <a:p>
            <a:pPr lvl="1"/>
            <a:r>
              <a:rPr lang="en-US" dirty="0" smtClean="0"/>
              <a:t>(72 ÷ 7 = 10.3)</a:t>
            </a:r>
          </a:p>
          <a:p>
            <a:r>
              <a:rPr lang="en-US" dirty="0" smtClean="0"/>
              <a:t>An investment that earns a 4% annual return will double in value in about 18 years </a:t>
            </a:r>
          </a:p>
          <a:p>
            <a:pPr lvl="1"/>
            <a:r>
              <a:rPr lang="en-US" dirty="0" smtClean="0"/>
              <a:t>(72 ÷ 4 = 18)</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5705"/>
          </a:xfrm>
        </p:spPr>
        <p:txBody>
          <a:bodyPr>
            <a:normAutofit fontScale="90000"/>
          </a:bodyPr>
          <a:lstStyle/>
          <a:p>
            <a:r>
              <a:rPr lang="en-US" dirty="0" smtClean="0"/>
              <a:t>2010 Growth Rates and Doubling Time</a:t>
            </a:r>
            <a:br>
              <a:rPr lang="en-US" dirty="0" smtClean="0"/>
            </a:br>
            <a:r>
              <a:rPr lang="en-US" dirty="0" smtClean="0"/>
              <a:t>(World Bank)</a:t>
            </a:r>
            <a:endParaRPr lang="en-US" dirty="0"/>
          </a:p>
        </p:txBody>
      </p:sp>
      <p:graphicFrame>
        <p:nvGraphicFramePr>
          <p:cNvPr id="4" name="Content Placeholder 3"/>
          <p:cNvGraphicFramePr>
            <a:graphicFrameLocks noGrp="1"/>
          </p:cNvGraphicFramePr>
          <p:nvPr>
            <p:ph idx="1"/>
          </p:nvPr>
        </p:nvGraphicFramePr>
        <p:xfrm>
          <a:off x="457200" y="1600200"/>
          <a:ext cx="8229599" cy="4105279"/>
        </p:xfrm>
        <a:graphic>
          <a:graphicData uri="http://schemas.openxmlformats.org/drawingml/2006/table">
            <a:tbl>
              <a:tblPr firstRow="1">
                <a:tableStyleId>{0660B408-B3CF-4A94-85FC-2B1E0A45F4A2}</a:tableStyleId>
              </a:tblPr>
              <a:tblGrid>
                <a:gridCol w="2518972"/>
                <a:gridCol w="3205967"/>
                <a:gridCol w="2504660"/>
              </a:tblGrid>
              <a:tr h="618508">
                <a:tc>
                  <a:txBody>
                    <a:bodyPr/>
                    <a:lstStyle/>
                    <a:p>
                      <a:pPr algn="ctr" fontAlgn="b"/>
                      <a:r>
                        <a:rPr lang="en-US" sz="2400" u="none" strike="noStrike" dirty="0"/>
                        <a:t>Country</a:t>
                      </a:r>
                      <a:endParaRPr lang="en-US" sz="2400" b="1" i="0" u="none" strike="noStrike" dirty="0">
                        <a:solidFill>
                          <a:srgbClr val="000000"/>
                        </a:solidFill>
                        <a:latin typeface="Calibri"/>
                      </a:endParaRPr>
                    </a:p>
                  </a:txBody>
                  <a:tcPr marL="0" marR="0" marT="0" marB="0" anchor="ctr"/>
                </a:tc>
                <a:tc>
                  <a:txBody>
                    <a:bodyPr/>
                    <a:lstStyle/>
                    <a:p>
                      <a:pPr algn="ctr" fontAlgn="b"/>
                      <a:r>
                        <a:rPr lang="en-US" sz="2400" u="none" strike="noStrike" dirty="0"/>
                        <a:t>Annual Growth Rate</a:t>
                      </a:r>
                      <a:endParaRPr lang="en-US" sz="2400" b="0" i="0" u="none" strike="noStrike" dirty="0">
                        <a:solidFill>
                          <a:srgbClr val="000000"/>
                        </a:solidFill>
                        <a:latin typeface="Calibri"/>
                      </a:endParaRPr>
                    </a:p>
                  </a:txBody>
                  <a:tcPr marL="0" marR="0" marT="0" marB="0" anchor="ctr"/>
                </a:tc>
                <a:tc>
                  <a:txBody>
                    <a:bodyPr/>
                    <a:lstStyle/>
                    <a:p>
                      <a:pPr algn="ctr" fontAlgn="b"/>
                      <a:r>
                        <a:rPr lang="en-US" sz="2400" u="none" strike="noStrike" dirty="0"/>
                        <a:t>Years to Double </a:t>
                      </a:r>
                      <a:endParaRPr lang="en-US" sz="2400" u="none" strike="noStrike" dirty="0" smtClean="0"/>
                    </a:p>
                  </a:txBody>
                  <a:tcPr marL="0" marR="0" marT="0" marB="0" anchor="ctr"/>
                </a:tc>
              </a:tr>
              <a:tr h="387419">
                <a:tc>
                  <a:txBody>
                    <a:bodyPr/>
                    <a:lstStyle/>
                    <a:p>
                      <a:pPr algn="l" fontAlgn="b"/>
                      <a:r>
                        <a:rPr lang="en-US" sz="2400" u="none" strike="noStrike"/>
                        <a:t>United States</a:t>
                      </a:r>
                      <a:endParaRPr lang="en-US" sz="2400" b="0" i="0" u="none" strike="noStrike">
                        <a:solidFill>
                          <a:srgbClr val="000000"/>
                        </a:solidFill>
                        <a:latin typeface="Calibri"/>
                      </a:endParaRPr>
                    </a:p>
                  </a:txBody>
                  <a:tcPr marL="0" marR="0" marT="0" marB="0" anchor="b"/>
                </a:tc>
                <a:tc>
                  <a:txBody>
                    <a:bodyPr/>
                    <a:lstStyle/>
                    <a:p>
                      <a:pPr algn="ctr" fontAlgn="b"/>
                      <a:r>
                        <a:rPr lang="en-US" sz="2400" u="none" strike="noStrike" dirty="0" smtClean="0"/>
                        <a:t>3.0%</a:t>
                      </a:r>
                      <a:endParaRPr lang="en-US" sz="2400" b="0" i="0" u="none" strike="noStrike" dirty="0">
                        <a:solidFill>
                          <a:srgbClr val="000000"/>
                        </a:solidFill>
                        <a:latin typeface="Calibri"/>
                      </a:endParaRPr>
                    </a:p>
                  </a:txBody>
                  <a:tcPr marL="0" marR="0" marT="0" marB="0" anchor="b"/>
                </a:tc>
                <a:tc>
                  <a:txBody>
                    <a:bodyPr/>
                    <a:lstStyle/>
                    <a:p>
                      <a:pPr algn="ctr" fontAlgn="b"/>
                      <a:r>
                        <a:rPr lang="en-US" sz="2400" b="0" i="0" u="none" strike="noStrike" smtClean="0">
                          <a:solidFill>
                            <a:schemeClr val="dk1"/>
                          </a:solidFill>
                          <a:latin typeface="+mn-lt"/>
                        </a:rPr>
                        <a:t>24</a:t>
                      </a:r>
                      <a:endParaRPr lang="en-US" sz="2400" b="0" i="0" u="none" strike="noStrike" dirty="0">
                        <a:solidFill>
                          <a:srgbClr val="000000"/>
                        </a:solidFill>
                        <a:latin typeface="Calibri"/>
                      </a:endParaRPr>
                    </a:p>
                  </a:txBody>
                  <a:tcPr marL="0" marR="0" marT="0" marB="0" anchor="b"/>
                </a:tc>
              </a:tr>
              <a:tr h="387419">
                <a:tc>
                  <a:txBody>
                    <a:bodyPr/>
                    <a:lstStyle/>
                    <a:p>
                      <a:pPr algn="l" fontAlgn="b"/>
                      <a:r>
                        <a:rPr lang="en-US" sz="2400" u="none" strike="noStrike"/>
                        <a:t>Mexico</a:t>
                      </a:r>
                      <a:endParaRPr lang="en-US" sz="2400" b="0" i="0" u="none" strike="noStrike">
                        <a:solidFill>
                          <a:srgbClr val="000000"/>
                        </a:solidFill>
                        <a:latin typeface="Calibri"/>
                      </a:endParaRPr>
                    </a:p>
                  </a:txBody>
                  <a:tcPr marL="0" marR="0" marT="0" marB="0" anchor="b"/>
                </a:tc>
                <a:tc>
                  <a:txBody>
                    <a:bodyPr/>
                    <a:lstStyle/>
                    <a:p>
                      <a:pPr algn="ctr" fontAlgn="b"/>
                      <a:r>
                        <a:rPr lang="en-US" sz="2400" u="none" strike="noStrike" dirty="0" smtClean="0"/>
                        <a:t>5.5%</a:t>
                      </a:r>
                      <a:endParaRPr lang="en-US" sz="2400" b="0" i="0" u="none" strike="noStrike" dirty="0">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13.09</a:t>
                      </a:r>
                      <a:endParaRPr lang="en-US" sz="2400" b="0" i="0" u="none" strike="noStrike" dirty="0">
                        <a:solidFill>
                          <a:srgbClr val="000000"/>
                        </a:solidFill>
                        <a:latin typeface="Calibri"/>
                      </a:endParaRPr>
                    </a:p>
                  </a:txBody>
                  <a:tcPr marL="0" marR="0" marT="0" marB="0" anchor="b"/>
                </a:tc>
              </a:tr>
              <a:tr h="387419">
                <a:tc>
                  <a:txBody>
                    <a:bodyPr/>
                    <a:lstStyle/>
                    <a:p>
                      <a:pPr algn="l" fontAlgn="b"/>
                      <a:r>
                        <a:rPr lang="en-US" sz="2400" u="none" strike="noStrike" dirty="0"/>
                        <a:t>Greece</a:t>
                      </a:r>
                      <a:endParaRPr lang="en-US" sz="2400" b="0" i="0" u="none" strike="noStrike" dirty="0">
                        <a:solidFill>
                          <a:srgbClr val="000000"/>
                        </a:solidFill>
                        <a:latin typeface="Calibri"/>
                      </a:endParaRPr>
                    </a:p>
                  </a:txBody>
                  <a:tcPr marL="0" marR="0" marT="0" marB="0" anchor="b"/>
                </a:tc>
                <a:tc>
                  <a:txBody>
                    <a:bodyPr/>
                    <a:lstStyle/>
                    <a:p>
                      <a:pPr algn="ctr" fontAlgn="b"/>
                      <a:r>
                        <a:rPr lang="en-US" sz="2400" u="none" strike="noStrike" dirty="0" smtClean="0"/>
                        <a:t>-3.5%</a:t>
                      </a:r>
                      <a:endParaRPr lang="en-US" sz="2400" b="0" i="0" u="none" strike="noStrike" dirty="0">
                        <a:solidFill>
                          <a:srgbClr val="000000"/>
                        </a:solidFill>
                        <a:latin typeface="Calibri"/>
                      </a:endParaRPr>
                    </a:p>
                  </a:txBody>
                  <a:tcPr marL="0" marR="0" marT="0" marB="0" anchor="b"/>
                </a:tc>
                <a:tc>
                  <a:txBody>
                    <a:bodyPr/>
                    <a:lstStyle/>
                    <a:p>
                      <a:pPr algn="ctr" fontAlgn="b"/>
                      <a:endParaRPr lang="en-US" sz="2400" b="0" i="0" u="none" strike="noStrike" dirty="0">
                        <a:solidFill>
                          <a:srgbClr val="000000"/>
                        </a:solidFill>
                        <a:latin typeface="Calibri"/>
                      </a:endParaRPr>
                    </a:p>
                  </a:txBody>
                  <a:tcPr marL="0" marR="0" marT="0" marB="0" anchor="b"/>
                </a:tc>
              </a:tr>
              <a:tr h="387419">
                <a:tc>
                  <a:txBody>
                    <a:bodyPr/>
                    <a:lstStyle/>
                    <a:p>
                      <a:pPr algn="l" fontAlgn="b"/>
                      <a:r>
                        <a:rPr lang="en-US" sz="2400" u="none" strike="noStrike"/>
                        <a:t>South Africa</a:t>
                      </a:r>
                      <a:endParaRPr lang="en-US" sz="2400" b="0" i="0" u="none" strike="noStrike">
                        <a:solidFill>
                          <a:srgbClr val="000000"/>
                        </a:solidFill>
                        <a:latin typeface="Calibri"/>
                      </a:endParaRPr>
                    </a:p>
                  </a:txBody>
                  <a:tcPr marL="0" marR="0" marT="0" marB="0" anchor="b"/>
                </a:tc>
                <a:tc>
                  <a:txBody>
                    <a:bodyPr/>
                    <a:lstStyle/>
                    <a:p>
                      <a:pPr algn="ctr" fontAlgn="b"/>
                      <a:r>
                        <a:rPr lang="en-US" sz="2400" u="none" strike="noStrike" dirty="0" smtClean="0"/>
                        <a:t>2.8%</a:t>
                      </a:r>
                      <a:endParaRPr lang="en-US" sz="2400" b="0" i="0" u="none" strike="noStrike" dirty="0">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25.7</a:t>
                      </a:r>
                      <a:endParaRPr lang="en-US" sz="2400" b="0" i="0" u="none" strike="noStrike" dirty="0">
                        <a:solidFill>
                          <a:srgbClr val="000000"/>
                        </a:solidFill>
                        <a:latin typeface="Calibri"/>
                      </a:endParaRPr>
                    </a:p>
                  </a:txBody>
                  <a:tcPr marL="0" marR="0" marT="0" marB="0" anchor="b"/>
                </a:tc>
              </a:tr>
              <a:tr h="387419">
                <a:tc>
                  <a:txBody>
                    <a:bodyPr/>
                    <a:lstStyle/>
                    <a:p>
                      <a:pPr algn="l" fontAlgn="b"/>
                      <a:r>
                        <a:rPr lang="en-US" sz="2400" u="none" strike="noStrike"/>
                        <a:t>Australia</a:t>
                      </a:r>
                      <a:endParaRPr lang="en-US" sz="2400" b="0" i="0" u="none" strike="noStrike">
                        <a:solidFill>
                          <a:srgbClr val="000000"/>
                        </a:solidFill>
                        <a:latin typeface="Calibri"/>
                      </a:endParaRPr>
                    </a:p>
                  </a:txBody>
                  <a:tcPr marL="0" marR="0" marT="0" marB="0" anchor="b"/>
                </a:tc>
                <a:tc>
                  <a:txBody>
                    <a:bodyPr/>
                    <a:lstStyle/>
                    <a:p>
                      <a:pPr algn="ctr" fontAlgn="b"/>
                      <a:r>
                        <a:rPr lang="en-US" sz="2400" u="none" strike="noStrike" dirty="0" smtClean="0"/>
                        <a:t>2.2%</a:t>
                      </a:r>
                      <a:endParaRPr lang="en-US" sz="2400" b="0" i="0" u="none" strike="noStrike" dirty="0">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32.7</a:t>
                      </a:r>
                      <a:endParaRPr lang="en-US" sz="2400" b="0" i="0" u="none" strike="noStrike" dirty="0">
                        <a:solidFill>
                          <a:srgbClr val="000000"/>
                        </a:solidFill>
                        <a:latin typeface="Calibri"/>
                      </a:endParaRPr>
                    </a:p>
                  </a:txBody>
                  <a:tcPr marL="0" marR="0" marT="0" marB="0" anchor="b"/>
                </a:tc>
              </a:tr>
              <a:tr h="387419">
                <a:tc>
                  <a:txBody>
                    <a:bodyPr/>
                    <a:lstStyle/>
                    <a:p>
                      <a:pPr algn="l" fontAlgn="b"/>
                      <a:r>
                        <a:rPr lang="en-US" sz="2400" u="none" strike="noStrike"/>
                        <a:t>Brazil</a:t>
                      </a:r>
                      <a:endParaRPr lang="en-US" sz="2400" b="0" i="0" u="none" strike="noStrike">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7.5%</a:t>
                      </a:r>
                      <a:endParaRPr lang="en-US" sz="2400" b="0" i="0" u="none" strike="noStrike" dirty="0">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9.6</a:t>
                      </a:r>
                      <a:endParaRPr lang="en-US" sz="2400" b="0" i="0" u="none" strike="noStrike" dirty="0">
                        <a:solidFill>
                          <a:srgbClr val="000000"/>
                        </a:solidFill>
                        <a:latin typeface="Calibri"/>
                      </a:endParaRPr>
                    </a:p>
                  </a:txBody>
                  <a:tcPr marL="0" marR="0" marT="0" marB="0" anchor="b"/>
                </a:tc>
              </a:tr>
              <a:tr h="387419">
                <a:tc>
                  <a:txBody>
                    <a:bodyPr/>
                    <a:lstStyle/>
                    <a:p>
                      <a:pPr algn="l" fontAlgn="b"/>
                      <a:r>
                        <a:rPr lang="en-US" sz="2400" u="none" strike="noStrike"/>
                        <a:t>Russian Federation</a:t>
                      </a:r>
                      <a:endParaRPr lang="en-US" sz="2400" b="0" i="0" u="none" strike="noStrike">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4.0%</a:t>
                      </a:r>
                      <a:endParaRPr lang="en-US" sz="2400" b="0" i="0" u="none" strike="noStrike" dirty="0">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18</a:t>
                      </a:r>
                      <a:endParaRPr lang="en-US" sz="2400" b="0" i="0" u="none" strike="noStrike" dirty="0">
                        <a:solidFill>
                          <a:srgbClr val="000000"/>
                        </a:solidFill>
                        <a:latin typeface="Calibri"/>
                      </a:endParaRPr>
                    </a:p>
                  </a:txBody>
                  <a:tcPr marL="0" marR="0" marT="0" marB="0" anchor="b"/>
                </a:tc>
              </a:tr>
              <a:tr h="387419">
                <a:tc>
                  <a:txBody>
                    <a:bodyPr/>
                    <a:lstStyle/>
                    <a:p>
                      <a:pPr algn="l" fontAlgn="b"/>
                      <a:r>
                        <a:rPr lang="en-US" sz="2400" u="none" strike="noStrike"/>
                        <a:t>India</a:t>
                      </a:r>
                      <a:endParaRPr lang="en-US" sz="2400" b="0" i="0" u="none" strike="noStrike">
                        <a:solidFill>
                          <a:srgbClr val="000000"/>
                        </a:solidFill>
                        <a:latin typeface="Calibri"/>
                      </a:endParaRPr>
                    </a:p>
                  </a:txBody>
                  <a:tcPr marL="0" marR="0" marT="0" marB="0" anchor="b"/>
                </a:tc>
                <a:tc>
                  <a:txBody>
                    <a:bodyPr/>
                    <a:lstStyle/>
                    <a:p>
                      <a:pPr algn="ctr" fontAlgn="b"/>
                      <a:r>
                        <a:rPr lang="en-US" sz="2400" u="none" strike="noStrike" dirty="0" smtClean="0"/>
                        <a:t>8.8%</a:t>
                      </a:r>
                      <a:endParaRPr lang="en-US" sz="2400" b="0" i="0" u="none" strike="noStrike" dirty="0">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8.1</a:t>
                      </a:r>
                      <a:endParaRPr lang="en-US" sz="2400" b="0" i="0" u="none" strike="noStrike" dirty="0">
                        <a:solidFill>
                          <a:srgbClr val="000000"/>
                        </a:solidFill>
                        <a:latin typeface="Calibri"/>
                      </a:endParaRPr>
                    </a:p>
                  </a:txBody>
                  <a:tcPr marL="0" marR="0" marT="0" marB="0" anchor="b"/>
                </a:tc>
              </a:tr>
              <a:tr h="387419">
                <a:tc>
                  <a:txBody>
                    <a:bodyPr/>
                    <a:lstStyle/>
                    <a:p>
                      <a:pPr algn="l" fontAlgn="b"/>
                      <a:r>
                        <a:rPr lang="en-US" sz="2400" u="none" strike="noStrike" dirty="0"/>
                        <a:t>China</a:t>
                      </a:r>
                      <a:endParaRPr lang="en-US" sz="2400" b="0" i="0" u="none" strike="noStrike" dirty="0">
                        <a:solidFill>
                          <a:srgbClr val="000000"/>
                        </a:solidFill>
                        <a:latin typeface="Calibri"/>
                      </a:endParaRPr>
                    </a:p>
                  </a:txBody>
                  <a:tcPr marL="0" marR="0" marT="0" marB="0" anchor="b"/>
                </a:tc>
                <a:tc>
                  <a:txBody>
                    <a:bodyPr/>
                    <a:lstStyle/>
                    <a:p>
                      <a:pPr algn="ctr" fontAlgn="b"/>
                      <a:r>
                        <a:rPr lang="en-US" sz="2400" u="none" strike="noStrike" dirty="0" smtClean="0"/>
                        <a:t>10.4%</a:t>
                      </a:r>
                      <a:endParaRPr lang="en-US" sz="2400" b="0" i="0" u="none" strike="noStrike" dirty="0">
                        <a:solidFill>
                          <a:srgbClr val="000000"/>
                        </a:solidFill>
                        <a:latin typeface="Calibri"/>
                      </a:endParaRPr>
                    </a:p>
                  </a:txBody>
                  <a:tcPr marL="0" marR="0" marT="0" marB="0" anchor="b"/>
                </a:tc>
                <a:tc>
                  <a:txBody>
                    <a:bodyPr/>
                    <a:lstStyle/>
                    <a:p>
                      <a:pPr algn="ctr" fontAlgn="b"/>
                      <a:r>
                        <a:rPr lang="en-US" sz="2400" b="0" i="0" u="none" strike="noStrike" dirty="0" smtClean="0">
                          <a:solidFill>
                            <a:schemeClr val="dk1"/>
                          </a:solidFill>
                          <a:latin typeface="+mn-lt"/>
                        </a:rPr>
                        <a:t>7.0</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a:bodyPr>
          <a:lstStyle/>
          <a:p>
            <a:r>
              <a:rPr lang="en-US" dirty="0" smtClean="0"/>
              <a:t>Production Possibility Curve</a:t>
            </a:r>
            <a:endParaRPr lang="en-US" dirty="0"/>
          </a:p>
        </p:txBody>
      </p:sp>
      <p:sp>
        <p:nvSpPr>
          <p:cNvPr id="110595" name="Rectangle 3"/>
          <p:cNvSpPr>
            <a:spLocks noGrp="1" noChangeArrowheads="1"/>
          </p:cNvSpPr>
          <p:nvPr>
            <p:ph sz="quarter" idx="1"/>
          </p:nvPr>
        </p:nvSpPr>
        <p:spPr/>
        <p:txBody>
          <a:bodyPr/>
          <a:lstStyle/>
          <a:p>
            <a:r>
              <a:rPr lang="en-US" dirty="0" smtClean="0"/>
              <a:t>Shows trade-offs, opportunity costs and efficiency</a:t>
            </a:r>
          </a:p>
          <a:p>
            <a:r>
              <a:rPr lang="en-US" dirty="0" smtClean="0"/>
              <a:t>Model also shows economic growth as an outward shift as society can increase production</a:t>
            </a:r>
            <a:endParaRPr lang="en-US" dirty="0"/>
          </a:p>
        </p:txBody>
      </p:sp>
      <p:grpSp>
        <p:nvGrpSpPr>
          <p:cNvPr id="2" name="Group 26"/>
          <p:cNvGrpSpPr/>
          <p:nvPr/>
        </p:nvGrpSpPr>
        <p:grpSpPr>
          <a:xfrm>
            <a:off x="3962400" y="1676400"/>
            <a:ext cx="5105400" cy="4562990"/>
            <a:chOff x="3335458" y="1196975"/>
            <a:chExt cx="5629155" cy="4773485"/>
          </a:xfrm>
        </p:grpSpPr>
        <p:sp>
          <p:nvSpPr>
            <p:cNvPr id="110596" name="Line 4"/>
            <p:cNvSpPr>
              <a:spLocks noChangeShapeType="1"/>
            </p:cNvSpPr>
            <p:nvPr/>
          </p:nvSpPr>
          <p:spPr bwMode="auto">
            <a:xfrm>
              <a:off x="4427538" y="1196975"/>
              <a:ext cx="0" cy="4103688"/>
            </a:xfrm>
            <a:prstGeom prst="line">
              <a:avLst/>
            </a:prstGeom>
            <a:noFill/>
            <a:ln w="9525">
              <a:solidFill>
                <a:schemeClr val="tx1"/>
              </a:solidFill>
              <a:round/>
              <a:headEnd/>
              <a:tailEnd/>
            </a:ln>
            <a:effectLst/>
          </p:spPr>
          <p:txBody>
            <a:bodyPr/>
            <a:lstStyle/>
            <a:p>
              <a:endParaRPr lang="en-US"/>
            </a:p>
          </p:txBody>
        </p:sp>
        <p:sp>
          <p:nvSpPr>
            <p:cNvPr id="110597" name="Line 5"/>
            <p:cNvSpPr>
              <a:spLocks noChangeShapeType="1"/>
            </p:cNvSpPr>
            <p:nvPr/>
          </p:nvSpPr>
          <p:spPr bwMode="auto">
            <a:xfrm>
              <a:off x="4427538" y="5300663"/>
              <a:ext cx="4537075" cy="0"/>
            </a:xfrm>
            <a:prstGeom prst="line">
              <a:avLst/>
            </a:prstGeom>
            <a:noFill/>
            <a:ln w="9525">
              <a:solidFill>
                <a:schemeClr val="tx1"/>
              </a:solidFill>
              <a:round/>
              <a:headEnd/>
              <a:tailEnd/>
            </a:ln>
            <a:effectLst/>
          </p:spPr>
          <p:txBody>
            <a:bodyPr/>
            <a:lstStyle/>
            <a:p>
              <a:endParaRPr lang="en-US"/>
            </a:p>
          </p:txBody>
        </p:sp>
        <p:sp>
          <p:nvSpPr>
            <p:cNvPr id="110598" name="Freeform 6"/>
            <p:cNvSpPr>
              <a:spLocks/>
            </p:cNvSpPr>
            <p:nvPr/>
          </p:nvSpPr>
          <p:spPr bwMode="auto">
            <a:xfrm>
              <a:off x="4427538" y="2060575"/>
              <a:ext cx="3455987" cy="3240088"/>
            </a:xfrm>
            <a:custGeom>
              <a:avLst/>
              <a:gdLst/>
              <a:ahLst/>
              <a:cxnLst>
                <a:cxn ang="0">
                  <a:pos x="0" y="0"/>
                </a:cxn>
                <a:cxn ang="0">
                  <a:pos x="1633" y="590"/>
                </a:cxn>
                <a:cxn ang="0">
                  <a:pos x="2222" y="2041"/>
                </a:cxn>
              </a:cxnLst>
              <a:rect l="0" t="0" r="r" b="b"/>
              <a:pathLst>
                <a:path w="2222" h="2041">
                  <a:moveTo>
                    <a:pt x="0" y="0"/>
                  </a:moveTo>
                  <a:cubicBezTo>
                    <a:pt x="631" y="125"/>
                    <a:pt x="1263" y="250"/>
                    <a:pt x="1633" y="590"/>
                  </a:cubicBezTo>
                  <a:cubicBezTo>
                    <a:pt x="2003" y="930"/>
                    <a:pt x="2124" y="1799"/>
                    <a:pt x="2222" y="2041"/>
                  </a:cubicBezTo>
                </a:path>
              </a:pathLst>
            </a:custGeom>
            <a:noFill/>
            <a:ln w="9525">
              <a:solidFill>
                <a:schemeClr val="tx1"/>
              </a:solidFill>
              <a:round/>
              <a:headEnd/>
              <a:tailEnd/>
            </a:ln>
            <a:effectLst/>
          </p:spPr>
          <p:txBody>
            <a:bodyPr/>
            <a:lstStyle/>
            <a:p>
              <a:endParaRPr lang="en-US"/>
            </a:p>
          </p:txBody>
        </p:sp>
        <p:sp>
          <p:nvSpPr>
            <p:cNvPr id="110599" name="Oval 7"/>
            <p:cNvSpPr>
              <a:spLocks noChangeArrowheads="1"/>
            </p:cNvSpPr>
            <p:nvPr/>
          </p:nvSpPr>
          <p:spPr bwMode="auto">
            <a:xfrm>
              <a:off x="5795963" y="2349500"/>
              <a:ext cx="215900" cy="1428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0600" name="Oval 8"/>
            <p:cNvSpPr>
              <a:spLocks noChangeArrowheads="1"/>
            </p:cNvSpPr>
            <p:nvPr/>
          </p:nvSpPr>
          <p:spPr bwMode="auto">
            <a:xfrm>
              <a:off x="5580063" y="4149725"/>
              <a:ext cx="215900" cy="1428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0601" name="Oval 9"/>
            <p:cNvSpPr>
              <a:spLocks noChangeArrowheads="1"/>
            </p:cNvSpPr>
            <p:nvPr/>
          </p:nvSpPr>
          <p:spPr bwMode="auto">
            <a:xfrm>
              <a:off x="7235825" y="2282825"/>
              <a:ext cx="215900" cy="1428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0602" name="Oval 10"/>
            <p:cNvSpPr>
              <a:spLocks noChangeArrowheads="1"/>
            </p:cNvSpPr>
            <p:nvPr/>
          </p:nvSpPr>
          <p:spPr bwMode="auto">
            <a:xfrm>
              <a:off x="7380288" y="3790950"/>
              <a:ext cx="215900" cy="1428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0603" name="Text Box 11"/>
            <p:cNvSpPr txBox="1">
              <a:spLocks noChangeArrowheads="1"/>
            </p:cNvSpPr>
            <p:nvPr/>
          </p:nvSpPr>
          <p:spPr bwMode="auto">
            <a:xfrm>
              <a:off x="5938838" y="2133600"/>
              <a:ext cx="360362" cy="366713"/>
            </a:xfrm>
            <a:prstGeom prst="rect">
              <a:avLst/>
            </a:prstGeom>
            <a:noFill/>
            <a:ln w="9525">
              <a:noFill/>
              <a:miter lim="800000"/>
              <a:headEnd/>
              <a:tailEnd/>
            </a:ln>
            <a:effectLst/>
          </p:spPr>
          <p:txBody>
            <a:bodyPr>
              <a:spAutoFit/>
            </a:bodyPr>
            <a:lstStyle/>
            <a:p>
              <a:pPr>
                <a:spcBef>
                  <a:spcPct val="50000"/>
                </a:spcBef>
              </a:pPr>
              <a:r>
                <a:rPr lang="en-US"/>
                <a:t>A</a:t>
              </a:r>
            </a:p>
          </p:txBody>
        </p:sp>
        <p:sp>
          <p:nvSpPr>
            <p:cNvPr id="110605" name="Text Box 13"/>
            <p:cNvSpPr txBox="1">
              <a:spLocks noChangeArrowheads="1"/>
            </p:cNvSpPr>
            <p:nvPr/>
          </p:nvSpPr>
          <p:spPr bwMode="auto">
            <a:xfrm>
              <a:off x="5291138" y="4141788"/>
              <a:ext cx="360362" cy="366712"/>
            </a:xfrm>
            <a:prstGeom prst="rect">
              <a:avLst/>
            </a:prstGeom>
            <a:noFill/>
            <a:ln w="9525">
              <a:noFill/>
              <a:miter lim="800000"/>
              <a:headEnd/>
              <a:tailEnd/>
            </a:ln>
            <a:effectLst/>
          </p:spPr>
          <p:txBody>
            <a:bodyPr>
              <a:spAutoFit/>
            </a:bodyPr>
            <a:lstStyle/>
            <a:p>
              <a:pPr>
                <a:spcBef>
                  <a:spcPct val="50000"/>
                </a:spcBef>
              </a:pPr>
              <a:r>
                <a:rPr lang="en-US"/>
                <a:t>D</a:t>
              </a:r>
            </a:p>
          </p:txBody>
        </p:sp>
        <p:sp>
          <p:nvSpPr>
            <p:cNvPr id="110606" name="Text Box 14"/>
            <p:cNvSpPr txBox="1">
              <a:spLocks noChangeArrowheads="1"/>
            </p:cNvSpPr>
            <p:nvPr/>
          </p:nvSpPr>
          <p:spPr bwMode="auto">
            <a:xfrm>
              <a:off x="7378700" y="2060575"/>
              <a:ext cx="360363" cy="366713"/>
            </a:xfrm>
            <a:prstGeom prst="rect">
              <a:avLst/>
            </a:prstGeom>
            <a:noFill/>
            <a:ln w="9525">
              <a:noFill/>
              <a:miter lim="800000"/>
              <a:headEnd/>
              <a:tailEnd/>
            </a:ln>
            <a:effectLst/>
          </p:spPr>
          <p:txBody>
            <a:bodyPr>
              <a:spAutoFit/>
            </a:bodyPr>
            <a:lstStyle/>
            <a:p>
              <a:pPr>
                <a:spcBef>
                  <a:spcPct val="50000"/>
                </a:spcBef>
              </a:pPr>
              <a:r>
                <a:rPr lang="en-US"/>
                <a:t>C</a:t>
              </a:r>
            </a:p>
          </p:txBody>
        </p:sp>
        <p:sp>
          <p:nvSpPr>
            <p:cNvPr id="110607" name="Text Box 15"/>
            <p:cNvSpPr txBox="1">
              <a:spLocks noChangeArrowheads="1"/>
            </p:cNvSpPr>
            <p:nvPr/>
          </p:nvSpPr>
          <p:spPr bwMode="auto">
            <a:xfrm>
              <a:off x="7594600" y="3717925"/>
              <a:ext cx="360363" cy="366713"/>
            </a:xfrm>
            <a:prstGeom prst="rect">
              <a:avLst/>
            </a:prstGeom>
            <a:noFill/>
            <a:ln w="9525">
              <a:noFill/>
              <a:miter lim="800000"/>
              <a:headEnd/>
              <a:tailEnd/>
            </a:ln>
            <a:effectLst/>
          </p:spPr>
          <p:txBody>
            <a:bodyPr>
              <a:spAutoFit/>
            </a:bodyPr>
            <a:lstStyle/>
            <a:p>
              <a:pPr>
                <a:spcBef>
                  <a:spcPct val="50000"/>
                </a:spcBef>
              </a:pPr>
              <a:r>
                <a:rPr lang="en-US"/>
                <a:t>B</a:t>
              </a:r>
            </a:p>
          </p:txBody>
        </p:sp>
        <p:sp>
          <p:nvSpPr>
            <p:cNvPr id="110608" name="Text Box 16"/>
            <p:cNvSpPr txBox="1">
              <a:spLocks noChangeArrowheads="1"/>
            </p:cNvSpPr>
            <p:nvPr/>
          </p:nvSpPr>
          <p:spPr bwMode="auto">
            <a:xfrm>
              <a:off x="3335458" y="1196975"/>
              <a:ext cx="1152525" cy="676147"/>
            </a:xfrm>
            <a:prstGeom prst="rect">
              <a:avLst/>
            </a:prstGeom>
            <a:noFill/>
            <a:ln w="9525">
              <a:noFill/>
              <a:miter lim="800000"/>
              <a:headEnd/>
              <a:tailEnd/>
            </a:ln>
            <a:effectLst/>
          </p:spPr>
          <p:txBody>
            <a:bodyPr>
              <a:spAutoFit/>
            </a:bodyPr>
            <a:lstStyle/>
            <a:p>
              <a:pPr algn="r">
                <a:spcBef>
                  <a:spcPct val="50000"/>
                </a:spcBef>
              </a:pPr>
              <a:r>
                <a:rPr lang="en-US" dirty="0" smtClean="0"/>
                <a:t>Capital Goods</a:t>
              </a:r>
              <a:endParaRPr lang="en-US" dirty="0"/>
            </a:p>
          </p:txBody>
        </p:sp>
        <p:sp>
          <p:nvSpPr>
            <p:cNvPr id="110609" name="Text Box 17"/>
            <p:cNvSpPr txBox="1">
              <a:spLocks noChangeArrowheads="1"/>
            </p:cNvSpPr>
            <p:nvPr/>
          </p:nvSpPr>
          <p:spPr bwMode="auto">
            <a:xfrm>
              <a:off x="7536320" y="5294313"/>
              <a:ext cx="1428293" cy="676147"/>
            </a:xfrm>
            <a:prstGeom prst="rect">
              <a:avLst/>
            </a:prstGeom>
            <a:noFill/>
            <a:ln w="9525">
              <a:noFill/>
              <a:miter lim="800000"/>
              <a:headEnd/>
              <a:tailEnd/>
            </a:ln>
            <a:effectLst/>
          </p:spPr>
          <p:txBody>
            <a:bodyPr wrap="square">
              <a:spAutoFit/>
            </a:bodyPr>
            <a:lstStyle/>
            <a:p>
              <a:pPr algn="r">
                <a:spcBef>
                  <a:spcPct val="50000"/>
                </a:spcBef>
              </a:pPr>
              <a:r>
                <a:rPr lang="en-US" dirty="0" smtClean="0"/>
                <a:t>Consumer Goods</a:t>
              </a:r>
              <a:endParaRPr lang="en-US" dirty="0"/>
            </a:p>
          </p:txBody>
        </p:sp>
        <p:sp>
          <p:nvSpPr>
            <p:cNvPr id="110610" name="Line 18"/>
            <p:cNvSpPr>
              <a:spLocks noChangeShapeType="1"/>
            </p:cNvSpPr>
            <p:nvPr/>
          </p:nvSpPr>
          <p:spPr bwMode="auto">
            <a:xfrm>
              <a:off x="5940425" y="2420938"/>
              <a:ext cx="0" cy="2879725"/>
            </a:xfrm>
            <a:prstGeom prst="line">
              <a:avLst/>
            </a:prstGeom>
            <a:noFill/>
            <a:ln w="25400">
              <a:solidFill>
                <a:schemeClr val="tx1"/>
              </a:solidFill>
              <a:prstDash val="sysDot"/>
              <a:round/>
              <a:headEnd/>
              <a:tailEnd/>
            </a:ln>
            <a:effectLst/>
          </p:spPr>
          <p:txBody>
            <a:bodyPr/>
            <a:lstStyle/>
            <a:p>
              <a:endParaRPr lang="en-US"/>
            </a:p>
          </p:txBody>
        </p:sp>
        <p:sp>
          <p:nvSpPr>
            <p:cNvPr id="110614" name="Line 22"/>
            <p:cNvSpPr>
              <a:spLocks noChangeShapeType="1"/>
            </p:cNvSpPr>
            <p:nvPr/>
          </p:nvSpPr>
          <p:spPr bwMode="auto">
            <a:xfrm flipH="1">
              <a:off x="4427538" y="2420938"/>
              <a:ext cx="1512887" cy="0"/>
            </a:xfrm>
            <a:prstGeom prst="line">
              <a:avLst/>
            </a:prstGeom>
            <a:noFill/>
            <a:ln w="25400">
              <a:solidFill>
                <a:schemeClr val="tx1"/>
              </a:solidFill>
              <a:prstDash val="sysDot"/>
              <a:round/>
              <a:headEnd/>
              <a:tailEnd/>
            </a:ln>
            <a:effectLst/>
          </p:spPr>
          <p:txBody>
            <a:bodyPr/>
            <a:lstStyle/>
            <a:p>
              <a:endParaRPr lang="en-US"/>
            </a:p>
          </p:txBody>
        </p:sp>
        <p:sp>
          <p:nvSpPr>
            <p:cNvPr id="110615" name="Freeform 23"/>
            <p:cNvSpPr>
              <a:spLocks/>
            </p:cNvSpPr>
            <p:nvPr/>
          </p:nvSpPr>
          <p:spPr bwMode="auto">
            <a:xfrm>
              <a:off x="4427538" y="1484313"/>
              <a:ext cx="4105275" cy="3816350"/>
            </a:xfrm>
            <a:custGeom>
              <a:avLst/>
              <a:gdLst/>
              <a:ahLst/>
              <a:cxnLst>
                <a:cxn ang="0">
                  <a:pos x="0" y="0"/>
                </a:cxn>
                <a:cxn ang="0">
                  <a:pos x="1860" y="545"/>
                </a:cxn>
                <a:cxn ang="0">
                  <a:pos x="2586" y="2404"/>
                </a:cxn>
              </a:cxnLst>
              <a:rect l="0" t="0" r="r" b="b"/>
              <a:pathLst>
                <a:path w="2586" h="2404">
                  <a:moveTo>
                    <a:pt x="0" y="0"/>
                  </a:moveTo>
                  <a:cubicBezTo>
                    <a:pt x="714" y="72"/>
                    <a:pt x="1429" y="144"/>
                    <a:pt x="1860" y="545"/>
                  </a:cubicBezTo>
                  <a:cubicBezTo>
                    <a:pt x="2291" y="946"/>
                    <a:pt x="2465" y="2094"/>
                    <a:pt x="2586" y="2404"/>
                  </a:cubicBezTo>
                </a:path>
              </a:pathLst>
            </a:custGeom>
            <a:noFill/>
            <a:ln w="9525">
              <a:solidFill>
                <a:schemeClr val="tx1"/>
              </a:solidFill>
              <a:round/>
              <a:headEnd/>
              <a:tailEnd/>
            </a:ln>
            <a:effectLst/>
          </p:spPr>
          <p:txBody>
            <a:bodyPr/>
            <a:lstStyle/>
            <a:p>
              <a:endParaRPr lang="en-US"/>
            </a:p>
          </p:txBody>
        </p:sp>
        <p:sp>
          <p:nvSpPr>
            <p:cNvPr id="110616" name="Line 24"/>
            <p:cNvSpPr>
              <a:spLocks noChangeShapeType="1"/>
            </p:cNvSpPr>
            <p:nvPr/>
          </p:nvSpPr>
          <p:spPr bwMode="auto">
            <a:xfrm flipV="1">
              <a:off x="6300788" y="2060575"/>
              <a:ext cx="287337" cy="360363"/>
            </a:xfrm>
            <a:prstGeom prst="line">
              <a:avLst/>
            </a:prstGeom>
            <a:noFill/>
            <a:ln w="76200">
              <a:solidFill>
                <a:schemeClr val="tx1"/>
              </a:solidFill>
              <a:round/>
              <a:headEnd/>
              <a:tailEnd type="triangle" w="med" len="med"/>
            </a:ln>
            <a:effectLst/>
          </p:spPr>
          <p:txBody>
            <a:bodyPr/>
            <a:lstStyle/>
            <a:p>
              <a:endParaRPr lang="en-US"/>
            </a:p>
          </p:txBody>
        </p:sp>
        <p:sp>
          <p:nvSpPr>
            <p:cNvPr id="110617" name="Line 25"/>
            <p:cNvSpPr>
              <a:spLocks noChangeShapeType="1"/>
            </p:cNvSpPr>
            <p:nvPr/>
          </p:nvSpPr>
          <p:spPr bwMode="auto">
            <a:xfrm flipV="1">
              <a:off x="7380288" y="3213100"/>
              <a:ext cx="431800" cy="215900"/>
            </a:xfrm>
            <a:prstGeom prst="line">
              <a:avLst/>
            </a:prstGeom>
            <a:noFill/>
            <a:ln w="76200">
              <a:solidFill>
                <a:schemeClr val="tx1"/>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Business Cycle</a:t>
            </a:r>
          </a:p>
        </p:txBody>
      </p:sp>
      <p:grpSp>
        <p:nvGrpSpPr>
          <p:cNvPr id="2" name="Group 16"/>
          <p:cNvGrpSpPr>
            <a:grpSpLocks/>
          </p:cNvGrpSpPr>
          <p:nvPr/>
        </p:nvGrpSpPr>
        <p:grpSpPr bwMode="auto">
          <a:xfrm>
            <a:off x="139700" y="1301750"/>
            <a:ext cx="8496300" cy="4897438"/>
            <a:chOff x="340" y="1071"/>
            <a:chExt cx="5352" cy="3085"/>
          </a:xfrm>
        </p:grpSpPr>
        <p:sp>
          <p:nvSpPr>
            <p:cNvPr id="103427" name="Line 3"/>
            <p:cNvSpPr>
              <a:spLocks noChangeShapeType="1"/>
            </p:cNvSpPr>
            <p:nvPr/>
          </p:nvSpPr>
          <p:spPr bwMode="auto">
            <a:xfrm>
              <a:off x="748" y="1117"/>
              <a:ext cx="0" cy="2812"/>
            </a:xfrm>
            <a:prstGeom prst="line">
              <a:avLst/>
            </a:prstGeom>
            <a:noFill/>
            <a:ln w="9525">
              <a:solidFill>
                <a:schemeClr val="tx1"/>
              </a:solidFill>
              <a:round/>
              <a:headEnd/>
              <a:tailEnd/>
            </a:ln>
            <a:effectLst/>
          </p:spPr>
          <p:txBody>
            <a:bodyPr/>
            <a:lstStyle/>
            <a:p>
              <a:endParaRPr lang="en-US"/>
            </a:p>
          </p:txBody>
        </p:sp>
        <p:sp>
          <p:nvSpPr>
            <p:cNvPr id="103428" name="Line 4"/>
            <p:cNvSpPr>
              <a:spLocks noChangeShapeType="1"/>
            </p:cNvSpPr>
            <p:nvPr/>
          </p:nvSpPr>
          <p:spPr bwMode="auto">
            <a:xfrm>
              <a:off x="748" y="3929"/>
              <a:ext cx="4400" cy="0"/>
            </a:xfrm>
            <a:prstGeom prst="line">
              <a:avLst/>
            </a:prstGeom>
            <a:noFill/>
            <a:ln w="9525">
              <a:solidFill>
                <a:schemeClr val="tx1"/>
              </a:solidFill>
              <a:round/>
              <a:headEnd/>
              <a:tailEnd/>
            </a:ln>
            <a:effectLst/>
          </p:spPr>
          <p:txBody>
            <a:bodyPr/>
            <a:lstStyle/>
            <a:p>
              <a:endParaRPr lang="en-US"/>
            </a:p>
          </p:txBody>
        </p:sp>
        <p:sp>
          <p:nvSpPr>
            <p:cNvPr id="103429" name="Text Box 5"/>
            <p:cNvSpPr txBox="1">
              <a:spLocks noChangeArrowheads="1"/>
            </p:cNvSpPr>
            <p:nvPr/>
          </p:nvSpPr>
          <p:spPr bwMode="auto">
            <a:xfrm>
              <a:off x="340" y="1076"/>
              <a:ext cx="499" cy="404"/>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Real GDP</a:t>
              </a:r>
            </a:p>
          </p:txBody>
        </p:sp>
        <p:sp>
          <p:nvSpPr>
            <p:cNvPr id="103430" name="Text Box 6"/>
            <p:cNvSpPr txBox="1">
              <a:spLocks noChangeArrowheads="1"/>
            </p:cNvSpPr>
            <p:nvPr/>
          </p:nvSpPr>
          <p:spPr bwMode="auto">
            <a:xfrm>
              <a:off x="4830" y="3925"/>
              <a:ext cx="499" cy="231"/>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Time</a:t>
              </a:r>
            </a:p>
          </p:txBody>
        </p:sp>
        <p:sp>
          <p:nvSpPr>
            <p:cNvPr id="103431" name="Line 7"/>
            <p:cNvSpPr>
              <a:spLocks noChangeShapeType="1"/>
            </p:cNvSpPr>
            <p:nvPr/>
          </p:nvSpPr>
          <p:spPr bwMode="auto">
            <a:xfrm flipV="1">
              <a:off x="748" y="1752"/>
              <a:ext cx="4808" cy="1723"/>
            </a:xfrm>
            <a:prstGeom prst="line">
              <a:avLst/>
            </a:prstGeom>
            <a:ln w="76200">
              <a:headEnd/>
              <a:tailEnd/>
            </a:ln>
          </p:spPr>
          <p:style>
            <a:lnRef idx="3">
              <a:schemeClr val="accent6"/>
            </a:lnRef>
            <a:fillRef idx="0">
              <a:schemeClr val="accent6"/>
            </a:fillRef>
            <a:effectRef idx="2">
              <a:schemeClr val="accent6"/>
            </a:effectRef>
            <a:fontRef idx="minor">
              <a:schemeClr val="tx1"/>
            </a:fontRef>
          </p:style>
          <p:txBody>
            <a:bodyPr/>
            <a:lstStyle/>
            <a:p>
              <a:endParaRPr lang="en-US"/>
            </a:p>
          </p:txBody>
        </p:sp>
        <p:sp>
          <p:nvSpPr>
            <p:cNvPr id="103432" name="Freeform 8"/>
            <p:cNvSpPr>
              <a:spLocks/>
            </p:cNvSpPr>
            <p:nvPr/>
          </p:nvSpPr>
          <p:spPr bwMode="auto">
            <a:xfrm>
              <a:off x="839" y="1502"/>
              <a:ext cx="4309" cy="1973"/>
            </a:xfrm>
            <a:custGeom>
              <a:avLst/>
              <a:gdLst/>
              <a:ahLst/>
              <a:cxnLst>
                <a:cxn ang="0">
                  <a:pos x="0" y="1928"/>
                </a:cxn>
                <a:cxn ang="0">
                  <a:pos x="453" y="1384"/>
                </a:cxn>
                <a:cxn ang="0">
                  <a:pos x="1723" y="1837"/>
                </a:cxn>
                <a:cxn ang="0">
                  <a:pos x="2495" y="567"/>
                </a:cxn>
                <a:cxn ang="0">
                  <a:pos x="3719" y="1021"/>
                </a:cxn>
                <a:cxn ang="0">
                  <a:pos x="4218" y="159"/>
                </a:cxn>
                <a:cxn ang="0">
                  <a:pos x="4264" y="68"/>
                </a:cxn>
              </a:cxnLst>
              <a:rect l="0" t="0" r="r" b="b"/>
              <a:pathLst>
                <a:path w="4309" h="1973">
                  <a:moveTo>
                    <a:pt x="0" y="1928"/>
                  </a:moveTo>
                  <a:cubicBezTo>
                    <a:pt x="83" y="1663"/>
                    <a:pt x="166" y="1399"/>
                    <a:pt x="453" y="1384"/>
                  </a:cubicBezTo>
                  <a:cubicBezTo>
                    <a:pt x="740" y="1369"/>
                    <a:pt x="1383" y="1973"/>
                    <a:pt x="1723" y="1837"/>
                  </a:cubicBezTo>
                  <a:cubicBezTo>
                    <a:pt x="2063" y="1701"/>
                    <a:pt x="2162" y="703"/>
                    <a:pt x="2495" y="567"/>
                  </a:cubicBezTo>
                  <a:cubicBezTo>
                    <a:pt x="2828" y="431"/>
                    <a:pt x="3432" y="1089"/>
                    <a:pt x="3719" y="1021"/>
                  </a:cubicBezTo>
                  <a:cubicBezTo>
                    <a:pt x="4006" y="953"/>
                    <a:pt x="4127" y="318"/>
                    <a:pt x="4218" y="159"/>
                  </a:cubicBezTo>
                  <a:cubicBezTo>
                    <a:pt x="4309" y="0"/>
                    <a:pt x="4286" y="34"/>
                    <a:pt x="4264" y="68"/>
                  </a:cubicBezTo>
                </a:path>
              </a:pathLst>
            </a:custGeom>
            <a:noFill/>
            <a:ln w="9525">
              <a:solidFill>
                <a:schemeClr val="tx1"/>
              </a:solidFill>
              <a:round/>
              <a:headEnd/>
              <a:tailEnd/>
            </a:ln>
            <a:effectLst/>
          </p:spPr>
          <p:txBody>
            <a:bodyPr/>
            <a:lstStyle/>
            <a:p>
              <a:endParaRPr lang="en-US"/>
            </a:p>
          </p:txBody>
        </p:sp>
        <p:sp>
          <p:nvSpPr>
            <p:cNvPr id="103433" name="Text Box 9"/>
            <p:cNvSpPr txBox="1">
              <a:spLocks noChangeArrowheads="1"/>
            </p:cNvSpPr>
            <p:nvPr/>
          </p:nvSpPr>
          <p:spPr bwMode="auto">
            <a:xfrm>
              <a:off x="4182" y="1071"/>
              <a:ext cx="1510" cy="407"/>
            </a:xfrm>
            <a:prstGeom prst="rect">
              <a:avLst/>
            </a:prstGeom>
            <a:ln>
              <a:solidFill>
                <a:schemeClr val="accent6"/>
              </a:solidFill>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spcBef>
                  <a:spcPct val="50000"/>
                </a:spcBef>
              </a:pPr>
              <a:r>
                <a:rPr lang="en-US" b="1" dirty="0">
                  <a:latin typeface="Verdana" pitchFamily="34" charset="0"/>
                </a:rPr>
                <a:t>Long-Run Growth Trend</a:t>
              </a:r>
            </a:p>
          </p:txBody>
        </p:sp>
        <p:sp>
          <p:nvSpPr>
            <p:cNvPr id="103434" name="Line 10"/>
            <p:cNvSpPr>
              <a:spLocks noChangeShapeType="1"/>
            </p:cNvSpPr>
            <p:nvPr/>
          </p:nvSpPr>
          <p:spPr bwMode="auto">
            <a:xfrm>
              <a:off x="5329" y="1434"/>
              <a:ext cx="46" cy="363"/>
            </a:xfrm>
            <a:prstGeom prst="line">
              <a:avLst/>
            </a:prstGeom>
            <a:noFill/>
            <a:ln w="25400">
              <a:solidFill>
                <a:schemeClr val="tx1"/>
              </a:solidFill>
              <a:round/>
              <a:headEnd/>
              <a:tailEnd type="triangle" w="med" len="med"/>
            </a:ln>
            <a:effectLst/>
          </p:spPr>
          <p:txBody>
            <a:bodyPr/>
            <a:lstStyle/>
            <a:p>
              <a:endParaRPr lang="en-US"/>
            </a:p>
          </p:txBody>
        </p:sp>
        <p:sp>
          <p:nvSpPr>
            <p:cNvPr id="103435" name="Text Box 11"/>
            <p:cNvSpPr txBox="1">
              <a:spLocks noChangeArrowheads="1"/>
            </p:cNvSpPr>
            <p:nvPr/>
          </p:nvSpPr>
          <p:spPr bwMode="auto">
            <a:xfrm>
              <a:off x="3560" y="2704"/>
              <a:ext cx="862" cy="231"/>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Recession</a:t>
              </a:r>
            </a:p>
          </p:txBody>
        </p:sp>
        <p:sp>
          <p:nvSpPr>
            <p:cNvPr id="103436" name="Line 12"/>
            <p:cNvSpPr>
              <a:spLocks noChangeShapeType="1"/>
            </p:cNvSpPr>
            <p:nvPr/>
          </p:nvSpPr>
          <p:spPr bwMode="auto">
            <a:xfrm flipV="1">
              <a:off x="3696" y="2296"/>
              <a:ext cx="182" cy="408"/>
            </a:xfrm>
            <a:prstGeom prst="line">
              <a:avLst/>
            </a:prstGeom>
            <a:noFill/>
            <a:ln w="25400">
              <a:solidFill>
                <a:schemeClr val="tx1"/>
              </a:solidFill>
              <a:round/>
              <a:headEnd/>
              <a:tailEnd type="triangle" w="med" len="med"/>
            </a:ln>
            <a:effectLst/>
          </p:spPr>
          <p:txBody>
            <a:bodyPr/>
            <a:lstStyle/>
            <a:p>
              <a:endParaRPr lang="en-US"/>
            </a:p>
          </p:txBody>
        </p:sp>
        <p:sp>
          <p:nvSpPr>
            <p:cNvPr id="103437" name="Text Box 13"/>
            <p:cNvSpPr txBox="1">
              <a:spLocks noChangeArrowheads="1"/>
            </p:cNvSpPr>
            <p:nvPr/>
          </p:nvSpPr>
          <p:spPr bwMode="auto">
            <a:xfrm>
              <a:off x="2018" y="2205"/>
              <a:ext cx="907" cy="231"/>
            </a:xfrm>
            <a:prstGeom prst="rect">
              <a:avLst/>
            </a:prstGeom>
            <a:noFill/>
            <a:ln w="9525">
              <a:noFill/>
              <a:miter lim="800000"/>
              <a:headEnd/>
              <a:tailEnd/>
            </a:ln>
            <a:effectLst/>
          </p:spPr>
          <p:txBody>
            <a:bodyPr>
              <a:spAutoFit/>
            </a:bodyPr>
            <a:lstStyle/>
            <a:p>
              <a:pPr>
                <a:spcBef>
                  <a:spcPct val="50000"/>
                </a:spcBef>
              </a:pPr>
              <a:r>
                <a:rPr lang="en-US" dirty="0">
                  <a:latin typeface="Verdana" pitchFamily="34" charset="0"/>
                </a:rPr>
                <a:t>Expansion</a:t>
              </a:r>
            </a:p>
          </p:txBody>
        </p:sp>
        <p:sp>
          <p:nvSpPr>
            <p:cNvPr id="103438" name="Line 14"/>
            <p:cNvSpPr>
              <a:spLocks noChangeShapeType="1"/>
            </p:cNvSpPr>
            <p:nvPr/>
          </p:nvSpPr>
          <p:spPr bwMode="auto">
            <a:xfrm>
              <a:off x="2290" y="2432"/>
              <a:ext cx="681" cy="91"/>
            </a:xfrm>
            <a:prstGeom prst="line">
              <a:avLst/>
            </a:prstGeom>
            <a:noFill/>
            <a:ln w="25400">
              <a:solidFill>
                <a:schemeClr val="tx1"/>
              </a:solidFill>
              <a:round/>
              <a:headEnd/>
              <a:tailEnd type="triangle" w="med" len="med"/>
            </a:ln>
            <a:effectLst/>
          </p:spPr>
          <p:txBody>
            <a:bodyPr/>
            <a:lstStyle/>
            <a:p>
              <a:endParaRPr lang="en-US"/>
            </a:p>
          </p:txBody>
        </p:sp>
      </p:grpSp>
      <p:sp>
        <p:nvSpPr>
          <p:cNvPr id="16" name="Text Box 13"/>
          <p:cNvSpPr txBox="1">
            <a:spLocks noChangeArrowheads="1"/>
          </p:cNvSpPr>
          <p:nvPr/>
        </p:nvSpPr>
        <p:spPr bwMode="auto">
          <a:xfrm>
            <a:off x="3867150" y="5086350"/>
            <a:ext cx="1439863" cy="366713"/>
          </a:xfrm>
          <a:prstGeom prst="rect">
            <a:avLst/>
          </a:prstGeom>
          <a:noFill/>
          <a:ln w="9525">
            <a:noFill/>
            <a:miter lim="800000"/>
            <a:headEnd/>
            <a:tailEnd/>
          </a:ln>
          <a:effectLst/>
        </p:spPr>
        <p:txBody>
          <a:bodyPr>
            <a:spAutoFit/>
          </a:bodyPr>
          <a:lstStyle/>
          <a:p>
            <a:pPr>
              <a:spcBef>
                <a:spcPct val="50000"/>
              </a:spcBef>
            </a:pPr>
            <a:r>
              <a:rPr lang="en-US" dirty="0" smtClean="0">
                <a:latin typeface="Verdana" pitchFamily="34" charset="0"/>
              </a:rPr>
              <a:t>Trough</a:t>
            </a:r>
            <a:endParaRPr lang="en-US" dirty="0">
              <a:latin typeface="Verdana" pitchFamily="34" charset="0"/>
            </a:endParaRPr>
          </a:p>
        </p:txBody>
      </p:sp>
      <p:sp>
        <p:nvSpPr>
          <p:cNvPr id="17" name="Line 14"/>
          <p:cNvSpPr>
            <a:spLocks noChangeShapeType="1"/>
          </p:cNvSpPr>
          <p:nvPr/>
        </p:nvSpPr>
        <p:spPr bwMode="auto">
          <a:xfrm flipH="1" flipV="1">
            <a:off x="3562350" y="4933950"/>
            <a:ext cx="381000" cy="304800"/>
          </a:xfrm>
          <a:prstGeom prst="line">
            <a:avLst/>
          </a:prstGeom>
          <a:noFill/>
          <a:ln w="25400">
            <a:solidFill>
              <a:schemeClr val="tx1"/>
            </a:solidFill>
            <a:round/>
            <a:headEnd/>
            <a:tailEnd type="triangle" w="med" len="med"/>
          </a:ln>
          <a:effectLst/>
        </p:spPr>
        <p:txBody>
          <a:bodyPr/>
          <a:lstStyle/>
          <a:p>
            <a:endParaRPr lang="en-US"/>
          </a:p>
        </p:txBody>
      </p:sp>
      <p:sp>
        <p:nvSpPr>
          <p:cNvPr id="18" name="Text Box 13"/>
          <p:cNvSpPr txBox="1">
            <a:spLocks noChangeArrowheads="1"/>
          </p:cNvSpPr>
          <p:nvPr/>
        </p:nvSpPr>
        <p:spPr bwMode="auto">
          <a:xfrm>
            <a:off x="3971925" y="2085975"/>
            <a:ext cx="1439863" cy="366713"/>
          </a:xfrm>
          <a:prstGeom prst="rect">
            <a:avLst/>
          </a:prstGeom>
          <a:noFill/>
          <a:ln w="9525">
            <a:noFill/>
            <a:miter lim="800000"/>
            <a:headEnd/>
            <a:tailEnd/>
          </a:ln>
          <a:effectLst/>
        </p:spPr>
        <p:txBody>
          <a:bodyPr>
            <a:spAutoFit/>
          </a:bodyPr>
          <a:lstStyle/>
          <a:p>
            <a:pPr>
              <a:spcBef>
                <a:spcPct val="50000"/>
              </a:spcBef>
            </a:pPr>
            <a:r>
              <a:rPr lang="en-US" dirty="0" smtClean="0">
                <a:latin typeface="Verdana" pitchFamily="34" charset="0"/>
              </a:rPr>
              <a:t>Peak</a:t>
            </a:r>
            <a:endParaRPr lang="en-US" dirty="0">
              <a:latin typeface="Verdana" pitchFamily="34" charset="0"/>
            </a:endParaRPr>
          </a:p>
        </p:txBody>
      </p:sp>
      <p:sp>
        <p:nvSpPr>
          <p:cNvPr id="19" name="Line 14"/>
          <p:cNvSpPr>
            <a:spLocks noChangeShapeType="1"/>
          </p:cNvSpPr>
          <p:nvPr/>
        </p:nvSpPr>
        <p:spPr bwMode="auto">
          <a:xfrm>
            <a:off x="4657725" y="2314575"/>
            <a:ext cx="304800" cy="533399"/>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New Model</a:t>
            </a:r>
            <a:endParaRPr lang="en-US" dirty="0"/>
          </a:p>
        </p:txBody>
      </p:sp>
      <p:graphicFrame>
        <p:nvGraphicFramePr>
          <p:cNvPr id="4" name="Content Placeholder 3"/>
          <p:cNvGraphicFramePr>
            <a:graphicFrameLocks noGrp="1"/>
          </p:cNvGraphicFramePr>
          <p:nvPr>
            <p:ph idx="1"/>
          </p:nvPr>
        </p:nvGraphicFramePr>
        <p:xfrm>
          <a:off x="457200" y="1417638"/>
          <a:ext cx="8229600" cy="4259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7"/>
          <p:cNvGrpSpPr/>
          <p:nvPr/>
        </p:nvGrpSpPr>
        <p:grpSpPr>
          <a:xfrm>
            <a:off x="152400" y="457200"/>
            <a:ext cx="8991600" cy="5740063"/>
            <a:chOff x="228600" y="1447800"/>
            <a:chExt cx="8991600" cy="5701041"/>
          </a:xfrm>
        </p:grpSpPr>
        <p:sp>
          <p:nvSpPr>
            <p:cNvPr id="105475" name="Line 3"/>
            <p:cNvSpPr>
              <a:spLocks noChangeShapeType="1"/>
            </p:cNvSpPr>
            <p:nvPr/>
          </p:nvSpPr>
          <p:spPr bwMode="auto">
            <a:xfrm>
              <a:off x="1992313" y="1668462"/>
              <a:ext cx="0" cy="4464050"/>
            </a:xfrm>
            <a:prstGeom prst="line">
              <a:avLst/>
            </a:prstGeom>
            <a:noFill/>
            <a:ln w="9525">
              <a:solidFill>
                <a:schemeClr val="tx1"/>
              </a:solidFill>
              <a:round/>
              <a:headEnd/>
              <a:tailEnd/>
            </a:ln>
            <a:effectLst/>
          </p:spPr>
          <p:txBody>
            <a:bodyPr/>
            <a:lstStyle/>
            <a:p>
              <a:endParaRPr lang="en-US" b="1"/>
            </a:p>
          </p:txBody>
        </p:sp>
        <p:sp>
          <p:nvSpPr>
            <p:cNvPr id="105476" name="Line 4"/>
            <p:cNvSpPr>
              <a:spLocks noChangeShapeType="1"/>
            </p:cNvSpPr>
            <p:nvPr/>
          </p:nvSpPr>
          <p:spPr bwMode="auto">
            <a:xfrm>
              <a:off x="1992312" y="6132512"/>
              <a:ext cx="6694487" cy="7570"/>
            </a:xfrm>
            <a:prstGeom prst="line">
              <a:avLst/>
            </a:prstGeom>
            <a:noFill/>
            <a:ln w="9525">
              <a:solidFill>
                <a:schemeClr val="tx1"/>
              </a:solidFill>
              <a:round/>
              <a:headEnd/>
              <a:tailEnd/>
            </a:ln>
            <a:effectLst/>
          </p:spPr>
          <p:txBody>
            <a:bodyPr/>
            <a:lstStyle/>
            <a:p>
              <a:endParaRPr lang="en-US" b="1"/>
            </a:p>
          </p:txBody>
        </p:sp>
        <p:sp>
          <p:nvSpPr>
            <p:cNvPr id="105477" name="Line 5"/>
            <p:cNvSpPr>
              <a:spLocks noChangeShapeType="1"/>
            </p:cNvSpPr>
            <p:nvPr/>
          </p:nvSpPr>
          <p:spPr bwMode="auto">
            <a:xfrm flipV="1">
              <a:off x="2352675" y="2244725"/>
              <a:ext cx="4103688" cy="3097212"/>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endParaRPr lang="en-US" b="1"/>
            </a:p>
          </p:txBody>
        </p:sp>
        <p:sp>
          <p:nvSpPr>
            <p:cNvPr id="105478" name="Line 6"/>
            <p:cNvSpPr>
              <a:spLocks noChangeShapeType="1"/>
            </p:cNvSpPr>
            <p:nvPr/>
          </p:nvSpPr>
          <p:spPr bwMode="auto">
            <a:xfrm>
              <a:off x="2641600" y="2100262"/>
              <a:ext cx="4521200" cy="3131637"/>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endParaRPr lang="en-US" b="1"/>
            </a:p>
          </p:txBody>
        </p:sp>
        <p:sp>
          <p:nvSpPr>
            <p:cNvPr id="105479" name="Line 7"/>
            <p:cNvSpPr>
              <a:spLocks noChangeShapeType="1"/>
            </p:cNvSpPr>
            <p:nvPr/>
          </p:nvSpPr>
          <p:spPr bwMode="auto">
            <a:xfrm>
              <a:off x="4724400" y="3581400"/>
              <a:ext cx="4763" cy="2551112"/>
            </a:xfrm>
            <a:prstGeom prst="line">
              <a:avLst/>
            </a:prstGeom>
            <a:noFill/>
            <a:ln w="9525">
              <a:solidFill>
                <a:schemeClr val="tx1"/>
              </a:solidFill>
              <a:round/>
              <a:headEnd/>
              <a:tailEnd/>
            </a:ln>
            <a:effectLst/>
          </p:spPr>
          <p:txBody>
            <a:bodyPr/>
            <a:lstStyle/>
            <a:p>
              <a:endParaRPr lang="en-US" b="1"/>
            </a:p>
          </p:txBody>
        </p:sp>
        <p:sp>
          <p:nvSpPr>
            <p:cNvPr id="105480" name="Text Box 8"/>
            <p:cNvSpPr txBox="1">
              <a:spLocks noChangeArrowheads="1"/>
            </p:cNvSpPr>
            <p:nvPr/>
          </p:nvSpPr>
          <p:spPr bwMode="auto">
            <a:xfrm>
              <a:off x="228600" y="1668462"/>
              <a:ext cx="1828800" cy="830997"/>
            </a:xfrm>
            <a:prstGeom prst="rect">
              <a:avLst/>
            </a:prstGeom>
            <a:noFill/>
            <a:ln w="9525">
              <a:noFill/>
              <a:miter lim="800000"/>
              <a:headEnd/>
              <a:tailEnd/>
            </a:ln>
            <a:effectLst/>
          </p:spPr>
          <p:txBody>
            <a:bodyPr wrap="square">
              <a:spAutoFit/>
            </a:bodyPr>
            <a:lstStyle/>
            <a:p>
              <a:pPr>
                <a:spcBef>
                  <a:spcPct val="50000"/>
                </a:spcBef>
              </a:pPr>
              <a:r>
                <a:rPr lang="en-US" sz="2400" b="1" dirty="0" smtClean="0"/>
                <a:t>Price → Price Level</a:t>
              </a:r>
              <a:endParaRPr lang="en-US" sz="2400" b="1" dirty="0"/>
            </a:p>
          </p:txBody>
        </p:sp>
        <p:sp>
          <p:nvSpPr>
            <p:cNvPr id="105481" name="Text Box 9"/>
            <p:cNvSpPr txBox="1">
              <a:spLocks noChangeArrowheads="1"/>
            </p:cNvSpPr>
            <p:nvPr/>
          </p:nvSpPr>
          <p:spPr bwMode="auto">
            <a:xfrm>
              <a:off x="6857999" y="6126162"/>
              <a:ext cx="2209801" cy="825348"/>
            </a:xfrm>
            <a:prstGeom prst="rect">
              <a:avLst/>
            </a:prstGeom>
            <a:noFill/>
            <a:ln w="9525">
              <a:noFill/>
              <a:miter lim="800000"/>
              <a:headEnd/>
              <a:tailEnd/>
            </a:ln>
            <a:effectLst/>
          </p:spPr>
          <p:txBody>
            <a:bodyPr wrap="square">
              <a:spAutoFit/>
            </a:bodyPr>
            <a:lstStyle/>
            <a:p>
              <a:r>
                <a:rPr lang="en-US" sz="2400" b="1" dirty="0" smtClean="0"/>
                <a:t>Quantity → </a:t>
              </a:r>
            </a:p>
            <a:p>
              <a:r>
                <a:rPr lang="en-US" sz="2400" b="1" dirty="0" smtClean="0"/>
                <a:t>Real </a:t>
              </a:r>
              <a:r>
                <a:rPr lang="en-US" sz="2400" b="1" dirty="0"/>
                <a:t>GDP</a:t>
              </a:r>
            </a:p>
          </p:txBody>
        </p:sp>
        <p:sp>
          <p:nvSpPr>
            <p:cNvPr id="105482" name="Text Box 10"/>
            <p:cNvSpPr txBox="1">
              <a:spLocks noChangeArrowheads="1"/>
            </p:cNvSpPr>
            <p:nvPr/>
          </p:nvSpPr>
          <p:spPr bwMode="auto">
            <a:xfrm>
              <a:off x="3733800" y="6140083"/>
              <a:ext cx="2057400" cy="1008758"/>
            </a:xfrm>
            <a:prstGeom prst="rect">
              <a:avLst/>
            </a:prstGeom>
            <a:noFill/>
            <a:ln w="9525">
              <a:noFill/>
              <a:miter lim="800000"/>
              <a:headEnd/>
              <a:tailEnd/>
            </a:ln>
            <a:effectLst/>
          </p:spPr>
          <p:txBody>
            <a:bodyPr wrap="square">
              <a:spAutoFit/>
            </a:bodyPr>
            <a:lstStyle/>
            <a:p>
              <a:pPr algn="ctr"/>
              <a:r>
                <a:rPr lang="en-US" sz="2400" b="1" dirty="0" smtClean="0"/>
                <a:t>Y</a:t>
              </a:r>
              <a:r>
                <a:rPr lang="en-US" sz="2400" b="1" baseline="-25000" dirty="0" smtClean="0"/>
                <a:t>F</a:t>
              </a:r>
            </a:p>
            <a:p>
              <a:pPr algn="ctr"/>
              <a:r>
                <a:rPr lang="en-US" dirty="0" smtClean="0"/>
                <a:t>Full Employment Level of Output</a:t>
              </a:r>
              <a:endParaRPr lang="en-US" dirty="0"/>
            </a:p>
          </p:txBody>
        </p:sp>
        <p:sp>
          <p:nvSpPr>
            <p:cNvPr id="105484" name="Text Box 12"/>
            <p:cNvSpPr txBox="1">
              <a:spLocks noChangeArrowheads="1"/>
            </p:cNvSpPr>
            <p:nvPr/>
          </p:nvSpPr>
          <p:spPr bwMode="auto">
            <a:xfrm>
              <a:off x="6172200" y="1447800"/>
              <a:ext cx="2895600" cy="830997"/>
            </a:xfrm>
            <a:prstGeom prst="rect">
              <a:avLst/>
            </a:prstGeom>
            <a:noFill/>
            <a:ln w="9525">
              <a:noFill/>
              <a:miter lim="800000"/>
              <a:headEnd/>
              <a:tailEnd/>
            </a:ln>
            <a:effectLst/>
          </p:spPr>
          <p:txBody>
            <a:bodyPr wrap="square">
              <a:spAutoFit/>
            </a:bodyPr>
            <a:lstStyle/>
            <a:p>
              <a:pPr>
                <a:spcBef>
                  <a:spcPct val="50000"/>
                </a:spcBef>
              </a:pPr>
              <a:r>
                <a:rPr lang="en-US" sz="2400" b="1" dirty="0" smtClean="0"/>
                <a:t>Supply →  Aggregate Supply</a:t>
              </a:r>
              <a:endParaRPr lang="en-US" sz="2400" b="1" dirty="0"/>
            </a:p>
          </p:txBody>
        </p:sp>
        <p:sp>
          <p:nvSpPr>
            <p:cNvPr id="105486" name="Line 14"/>
            <p:cNvSpPr>
              <a:spLocks noChangeShapeType="1"/>
            </p:cNvSpPr>
            <p:nvPr/>
          </p:nvSpPr>
          <p:spPr bwMode="auto">
            <a:xfrm flipH="1">
              <a:off x="1992313" y="3540125"/>
              <a:ext cx="2736850" cy="0"/>
            </a:xfrm>
            <a:prstGeom prst="line">
              <a:avLst/>
            </a:prstGeom>
            <a:noFill/>
            <a:ln w="9525">
              <a:solidFill>
                <a:schemeClr val="tx1"/>
              </a:solidFill>
              <a:round/>
              <a:headEnd/>
              <a:tailEnd/>
            </a:ln>
            <a:effectLst/>
          </p:spPr>
          <p:txBody>
            <a:bodyPr/>
            <a:lstStyle/>
            <a:p>
              <a:endParaRPr lang="en-US" b="1"/>
            </a:p>
          </p:txBody>
        </p:sp>
        <p:sp>
          <p:nvSpPr>
            <p:cNvPr id="105487" name="Text Box 15"/>
            <p:cNvSpPr txBox="1">
              <a:spLocks noChangeArrowheads="1"/>
            </p:cNvSpPr>
            <p:nvPr/>
          </p:nvSpPr>
          <p:spPr bwMode="auto">
            <a:xfrm>
              <a:off x="1371600" y="3324225"/>
              <a:ext cx="792163" cy="461665"/>
            </a:xfrm>
            <a:prstGeom prst="rect">
              <a:avLst/>
            </a:prstGeom>
            <a:noFill/>
            <a:ln w="9525">
              <a:noFill/>
              <a:miter lim="800000"/>
              <a:headEnd/>
              <a:tailEnd/>
            </a:ln>
            <a:effectLst/>
          </p:spPr>
          <p:txBody>
            <a:bodyPr>
              <a:spAutoFit/>
            </a:bodyPr>
            <a:lstStyle/>
            <a:p>
              <a:pPr>
                <a:spcBef>
                  <a:spcPct val="50000"/>
                </a:spcBef>
              </a:pPr>
              <a:r>
                <a:rPr lang="en-US" sz="2400" b="1" dirty="0"/>
                <a:t>PL</a:t>
              </a:r>
              <a:r>
                <a:rPr lang="en-US" sz="2400" b="1" baseline="-25000" dirty="0"/>
                <a:t>1</a:t>
              </a:r>
              <a:endParaRPr lang="en-US" b="1" baseline="-25000" dirty="0"/>
            </a:p>
          </p:txBody>
        </p:sp>
        <p:sp>
          <p:nvSpPr>
            <p:cNvPr id="16" name="Text Box 12"/>
            <p:cNvSpPr txBox="1">
              <a:spLocks noChangeArrowheads="1"/>
            </p:cNvSpPr>
            <p:nvPr/>
          </p:nvSpPr>
          <p:spPr bwMode="auto">
            <a:xfrm>
              <a:off x="6172200" y="5156217"/>
              <a:ext cx="3048000" cy="825348"/>
            </a:xfrm>
            <a:prstGeom prst="rect">
              <a:avLst/>
            </a:prstGeom>
            <a:noFill/>
            <a:ln w="9525">
              <a:noFill/>
              <a:miter lim="800000"/>
              <a:headEnd/>
              <a:tailEnd/>
            </a:ln>
            <a:effectLst/>
          </p:spPr>
          <p:txBody>
            <a:bodyPr wrap="square">
              <a:spAutoFit/>
            </a:bodyPr>
            <a:lstStyle/>
            <a:p>
              <a:r>
                <a:rPr lang="en-US" sz="2400" b="1" dirty="0" smtClean="0"/>
                <a:t>Demand →  </a:t>
              </a:r>
            </a:p>
            <a:p>
              <a:r>
                <a:rPr lang="en-US" sz="2400" b="1" dirty="0" smtClean="0"/>
                <a:t>Aggregate Demand</a:t>
              </a:r>
              <a:endParaRPr lang="en-US" sz="2400" b="1" dirty="0"/>
            </a:p>
          </p:txBody>
        </p:sp>
        <p:sp>
          <p:nvSpPr>
            <p:cNvPr id="15" name="Oval 14"/>
            <p:cNvSpPr/>
            <p:nvPr/>
          </p:nvSpPr>
          <p:spPr>
            <a:xfrm>
              <a:off x="4648200" y="3429000"/>
              <a:ext cx="2286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AD/AS Model</a:t>
            </a:r>
          </a:p>
        </p:txBody>
      </p:sp>
      <p:sp>
        <p:nvSpPr>
          <p:cNvPr id="104451" name="Rectangle 3"/>
          <p:cNvSpPr>
            <a:spLocks noGrp="1" noChangeArrowheads="1"/>
          </p:cNvSpPr>
          <p:nvPr>
            <p:ph idx="1"/>
          </p:nvPr>
        </p:nvSpPr>
        <p:spPr/>
        <p:txBody>
          <a:bodyPr/>
          <a:lstStyle/>
          <a:p>
            <a:r>
              <a:rPr lang="en-US" sz="2400" b="1" dirty="0"/>
              <a:t>AD/AS model </a:t>
            </a:r>
            <a:r>
              <a:rPr lang="en-US" sz="2400" dirty="0"/>
              <a:t>is used to explain </a:t>
            </a:r>
            <a:r>
              <a:rPr lang="en-US" sz="2400" u="sng" dirty="0"/>
              <a:t>short-run fluctuations</a:t>
            </a:r>
            <a:r>
              <a:rPr lang="en-US" sz="2400" dirty="0"/>
              <a:t> in economic activity around a </a:t>
            </a:r>
            <a:r>
              <a:rPr lang="en-US" sz="2400" u="sng" dirty="0"/>
              <a:t>long-run </a:t>
            </a:r>
            <a:r>
              <a:rPr lang="en-US" sz="2400" u="sng" dirty="0" smtClean="0"/>
              <a:t>trend</a:t>
            </a:r>
          </a:p>
          <a:p>
            <a:pPr>
              <a:buNone/>
            </a:pPr>
            <a:endParaRPr lang="en-US" sz="2400" dirty="0"/>
          </a:p>
          <a:p>
            <a:r>
              <a:rPr lang="en-US" sz="2400" b="1" dirty="0"/>
              <a:t>Aggregate demand curve </a:t>
            </a:r>
            <a:r>
              <a:rPr lang="en-US" sz="2400" dirty="0"/>
              <a:t>shows the </a:t>
            </a:r>
            <a:r>
              <a:rPr lang="en-US" sz="2400" u="sng" dirty="0"/>
              <a:t>quantity</a:t>
            </a:r>
            <a:r>
              <a:rPr lang="en-US" sz="2400" dirty="0"/>
              <a:t> of goods and services that households, firms, government and customers abroad want to </a:t>
            </a:r>
            <a:r>
              <a:rPr lang="en-US" sz="2400" u="sng" dirty="0"/>
              <a:t>buy</a:t>
            </a:r>
            <a:r>
              <a:rPr lang="en-US" sz="2400" dirty="0"/>
              <a:t> at each </a:t>
            </a:r>
            <a:r>
              <a:rPr lang="en-US" sz="2400" u="sng" dirty="0"/>
              <a:t>price </a:t>
            </a:r>
            <a:r>
              <a:rPr lang="en-US" sz="2400" u="sng" dirty="0" smtClean="0"/>
              <a:t>level</a:t>
            </a:r>
            <a:endParaRPr lang="en-US" sz="2400" dirty="0"/>
          </a:p>
          <a:p>
            <a:pPr>
              <a:buNone/>
            </a:pPr>
            <a:endParaRPr lang="en-US" sz="2400" b="1" dirty="0" smtClean="0"/>
          </a:p>
          <a:p>
            <a:r>
              <a:rPr lang="en-US" sz="2400" b="1" dirty="0" smtClean="0"/>
              <a:t>Aggregate </a:t>
            </a:r>
            <a:r>
              <a:rPr lang="en-US" sz="2400" b="1" dirty="0"/>
              <a:t>supply curve </a:t>
            </a:r>
            <a:r>
              <a:rPr lang="en-US" sz="2400" dirty="0"/>
              <a:t>shows the </a:t>
            </a:r>
            <a:r>
              <a:rPr lang="en-US" sz="2400" u="sng" dirty="0"/>
              <a:t>quantity</a:t>
            </a:r>
            <a:r>
              <a:rPr lang="en-US" sz="2400" dirty="0"/>
              <a:t> of goods and services that firms choose to </a:t>
            </a:r>
            <a:r>
              <a:rPr lang="en-US" sz="2400" u="sng" dirty="0"/>
              <a:t>produce and sell</a:t>
            </a:r>
            <a:r>
              <a:rPr lang="en-US" sz="2400" dirty="0"/>
              <a:t> at each </a:t>
            </a:r>
            <a:r>
              <a:rPr lang="en-US" sz="2400" u="sng" dirty="0"/>
              <a:t>price </a:t>
            </a:r>
            <a:r>
              <a:rPr lang="en-US" sz="2400" u="sng" dirty="0" smtClean="0"/>
              <a:t>level</a:t>
            </a: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Aggregate Demand</a:t>
            </a:r>
          </a:p>
        </p:txBody>
      </p:sp>
      <p:sp>
        <p:nvSpPr>
          <p:cNvPr id="108547" name="Rectangle 3"/>
          <p:cNvSpPr>
            <a:spLocks noGrp="1" noChangeArrowheads="1"/>
          </p:cNvSpPr>
          <p:nvPr>
            <p:ph idx="1"/>
          </p:nvPr>
        </p:nvSpPr>
        <p:spPr/>
        <p:txBody>
          <a:bodyPr>
            <a:normAutofit fontScale="92500" lnSpcReduction="10000"/>
          </a:bodyPr>
          <a:lstStyle/>
          <a:p>
            <a:pPr>
              <a:buFont typeface="Wingdings" pitchFamily="2" charset="2"/>
              <a:buNone/>
            </a:pPr>
            <a:r>
              <a:rPr lang="en-US" i="1" dirty="0" smtClean="0"/>
              <a:t>What causes the AD curve to shift?</a:t>
            </a:r>
          </a:p>
          <a:p>
            <a:r>
              <a:rPr lang="en-US" dirty="0" smtClean="0"/>
              <a:t>Changes </a:t>
            </a:r>
            <a:r>
              <a:rPr lang="en-US" dirty="0"/>
              <a:t>in </a:t>
            </a:r>
            <a:r>
              <a:rPr lang="en-US" dirty="0" smtClean="0"/>
              <a:t>consumption (C)</a:t>
            </a:r>
            <a:endParaRPr lang="en-US" dirty="0"/>
          </a:p>
          <a:p>
            <a:r>
              <a:rPr lang="en-US" dirty="0"/>
              <a:t>Changes in </a:t>
            </a:r>
            <a:r>
              <a:rPr lang="en-US" dirty="0" smtClean="0"/>
              <a:t>investment (I)</a:t>
            </a:r>
            <a:endParaRPr lang="en-US" dirty="0"/>
          </a:p>
          <a:p>
            <a:r>
              <a:rPr lang="en-US" dirty="0"/>
              <a:t>Changes in government </a:t>
            </a:r>
            <a:r>
              <a:rPr lang="en-US" dirty="0" smtClean="0"/>
              <a:t>purchases (G)</a:t>
            </a:r>
            <a:endParaRPr lang="en-US" dirty="0"/>
          </a:p>
          <a:p>
            <a:r>
              <a:rPr lang="en-US" dirty="0"/>
              <a:t>Changes in net </a:t>
            </a:r>
            <a:r>
              <a:rPr lang="en-US" dirty="0" smtClean="0"/>
              <a:t>exports (</a:t>
            </a:r>
            <a:r>
              <a:rPr lang="en-US" dirty="0" err="1" smtClean="0"/>
              <a:t>X</a:t>
            </a:r>
            <a:r>
              <a:rPr lang="en-US" baseline="-25000" dirty="0" err="1" smtClean="0"/>
              <a:t>n</a:t>
            </a:r>
            <a:r>
              <a:rPr lang="en-US" dirty="0" smtClean="0"/>
              <a:t>)</a:t>
            </a:r>
          </a:p>
          <a:p>
            <a:pPr>
              <a:buNone/>
            </a:pPr>
            <a:endParaRPr lang="en-US" dirty="0" smtClean="0"/>
          </a:p>
          <a:p>
            <a:pPr>
              <a:buNone/>
            </a:pPr>
            <a:r>
              <a:rPr lang="en-US" dirty="0" smtClean="0"/>
              <a:t>Remember, </a:t>
            </a:r>
          </a:p>
          <a:p>
            <a:pPr>
              <a:buNone/>
            </a:pPr>
            <a:r>
              <a:rPr lang="en-US" sz="4400" b="1" dirty="0" smtClean="0"/>
              <a:t>GDP = C + I + G + </a:t>
            </a:r>
            <a:r>
              <a:rPr lang="en-US" sz="4400" b="1" dirty="0" err="1" smtClean="0"/>
              <a:t>X</a:t>
            </a:r>
            <a:r>
              <a:rPr lang="en-US" sz="4400" b="1" baseline="-25000" dirty="0" err="1" smtClean="0"/>
              <a:t>n</a:t>
            </a:r>
            <a:r>
              <a:rPr lang="en-US" sz="4400" b="1" dirty="0" smtClean="0"/>
              <a:t> = AD</a:t>
            </a:r>
            <a:endParaRPr lang="en-US"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Aggregate Supply</a:t>
            </a:r>
          </a:p>
        </p:txBody>
      </p:sp>
      <p:sp>
        <p:nvSpPr>
          <p:cNvPr id="111619" name="Rectangle 3"/>
          <p:cNvSpPr>
            <a:spLocks noGrp="1" noChangeArrowheads="1"/>
          </p:cNvSpPr>
          <p:nvPr>
            <p:ph idx="1"/>
          </p:nvPr>
        </p:nvSpPr>
        <p:spPr/>
        <p:txBody>
          <a:bodyPr/>
          <a:lstStyle/>
          <a:p>
            <a:pPr>
              <a:buFont typeface="Wingdings" pitchFamily="2" charset="2"/>
              <a:buNone/>
            </a:pPr>
            <a:r>
              <a:rPr lang="en-US" i="1" dirty="0"/>
              <a:t>What causes the SRAS to shift?</a:t>
            </a:r>
          </a:p>
          <a:p>
            <a:r>
              <a:rPr lang="en-US" dirty="0" smtClean="0"/>
              <a:t>Changes in commodity (resource) prices</a:t>
            </a:r>
          </a:p>
          <a:p>
            <a:r>
              <a:rPr lang="en-US" dirty="0" smtClean="0"/>
              <a:t>Changes in nominal wages</a:t>
            </a:r>
          </a:p>
          <a:p>
            <a:r>
              <a:rPr lang="en-US" dirty="0" smtClean="0"/>
              <a:t>Changes in productivity (technology and otherwise)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Macroeconomics </a:t>
            </a:r>
            <a:endParaRPr lang="en-US" dirty="0"/>
          </a:p>
        </p:txBody>
      </p:sp>
      <p:sp>
        <p:nvSpPr>
          <p:cNvPr id="55299" name="Rectangle 3"/>
          <p:cNvSpPr>
            <a:spLocks noGrp="1" noChangeArrowheads="1"/>
          </p:cNvSpPr>
          <p:nvPr>
            <p:ph sz="quarter" idx="1"/>
          </p:nvPr>
        </p:nvSpPr>
        <p:spPr/>
        <p:txBody>
          <a:bodyPr>
            <a:normAutofit/>
          </a:bodyPr>
          <a:lstStyle/>
          <a:p>
            <a:r>
              <a:rPr lang="en-US" dirty="0" smtClean="0"/>
              <a:t>Big picture not individual decisions</a:t>
            </a:r>
          </a:p>
          <a:p>
            <a:r>
              <a:rPr lang="en-US" dirty="0" smtClean="0"/>
              <a:t>Think about… </a:t>
            </a:r>
          </a:p>
          <a:p>
            <a:pPr lvl="1"/>
            <a:r>
              <a:rPr lang="en-US" dirty="0" smtClean="0"/>
              <a:t>Consumer expenditures, not Coke vs. Pepsi</a:t>
            </a:r>
          </a:p>
          <a:p>
            <a:pPr lvl="1"/>
            <a:r>
              <a:rPr lang="en-US" dirty="0" smtClean="0"/>
              <a:t>Prices of all goods, rather than a single item</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smtClean="0"/>
              <a:t>Practice</a:t>
            </a:r>
          </a:p>
        </p:txBody>
      </p:sp>
      <p:sp>
        <p:nvSpPr>
          <p:cNvPr id="10243" name="Rectangle 3"/>
          <p:cNvSpPr>
            <a:spLocks noGrp="1" noChangeArrowheads="1"/>
          </p:cNvSpPr>
          <p:nvPr>
            <p:ph idx="1"/>
          </p:nvPr>
        </p:nvSpPr>
        <p:spPr/>
        <p:txBody>
          <a:bodyPr>
            <a:normAutofit lnSpcReduction="10000"/>
          </a:bodyPr>
          <a:lstStyle/>
          <a:p>
            <a:r>
              <a:rPr lang="en-US" dirty="0" smtClean="0"/>
              <a:t>Draw the graph.</a:t>
            </a:r>
          </a:p>
          <a:p>
            <a:r>
              <a:rPr lang="en-US" dirty="0" smtClean="0"/>
              <a:t>Which curve is shifting because of the changing conditions? Aggregate Supply? Aggregate Demand? Both?</a:t>
            </a:r>
          </a:p>
          <a:p>
            <a:r>
              <a:rPr lang="en-US" dirty="0" smtClean="0"/>
              <a:t>Which direction is the shift?</a:t>
            </a:r>
          </a:p>
          <a:p>
            <a:r>
              <a:rPr lang="en-US" dirty="0" smtClean="0"/>
              <a:t>Draw the shift.</a:t>
            </a:r>
          </a:p>
          <a:p>
            <a:r>
              <a:rPr lang="en-US" dirty="0" smtClean="0"/>
              <a:t>What is the impact on Price Level and Real GDP?</a:t>
            </a:r>
          </a:p>
          <a:p>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7"/>
          <p:cNvGrpSpPr/>
          <p:nvPr/>
        </p:nvGrpSpPr>
        <p:grpSpPr>
          <a:xfrm>
            <a:off x="152400" y="679372"/>
            <a:ext cx="8915400" cy="5517891"/>
            <a:chOff x="228600" y="1668461"/>
            <a:chExt cx="8915400" cy="5480380"/>
          </a:xfrm>
        </p:grpSpPr>
        <p:sp>
          <p:nvSpPr>
            <p:cNvPr id="105475" name="Line 3"/>
            <p:cNvSpPr>
              <a:spLocks noChangeShapeType="1"/>
            </p:cNvSpPr>
            <p:nvPr/>
          </p:nvSpPr>
          <p:spPr bwMode="auto">
            <a:xfrm>
              <a:off x="1992313" y="1668462"/>
              <a:ext cx="0" cy="4464050"/>
            </a:xfrm>
            <a:prstGeom prst="line">
              <a:avLst/>
            </a:prstGeom>
            <a:noFill/>
            <a:ln w="9525">
              <a:solidFill>
                <a:schemeClr val="tx1"/>
              </a:solidFill>
              <a:round/>
              <a:headEnd/>
              <a:tailEnd/>
            </a:ln>
            <a:effectLst/>
          </p:spPr>
          <p:txBody>
            <a:bodyPr/>
            <a:lstStyle/>
            <a:p>
              <a:endParaRPr lang="en-US" b="1"/>
            </a:p>
          </p:txBody>
        </p:sp>
        <p:sp>
          <p:nvSpPr>
            <p:cNvPr id="105476" name="Line 4"/>
            <p:cNvSpPr>
              <a:spLocks noChangeShapeType="1"/>
            </p:cNvSpPr>
            <p:nvPr/>
          </p:nvSpPr>
          <p:spPr bwMode="auto">
            <a:xfrm>
              <a:off x="1992313" y="6132512"/>
              <a:ext cx="5040312" cy="0"/>
            </a:xfrm>
            <a:prstGeom prst="line">
              <a:avLst/>
            </a:prstGeom>
            <a:noFill/>
            <a:ln w="9525">
              <a:solidFill>
                <a:schemeClr val="tx1"/>
              </a:solidFill>
              <a:round/>
              <a:headEnd/>
              <a:tailEnd/>
            </a:ln>
            <a:effectLst/>
          </p:spPr>
          <p:txBody>
            <a:bodyPr/>
            <a:lstStyle/>
            <a:p>
              <a:endParaRPr lang="en-US" b="1"/>
            </a:p>
          </p:txBody>
        </p:sp>
        <p:sp>
          <p:nvSpPr>
            <p:cNvPr id="105477" name="Line 5"/>
            <p:cNvSpPr>
              <a:spLocks noChangeShapeType="1"/>
            </p:cNvSpPr>
            <p:nvPr/>
          </p:nvSpPr>
          <p:spPr bwMode="auto">
            <a:xfrm flipV="1">
              <a:off x="2352675" y="2244725"/>
              <a:ext cx="4103688" cy="3097212"/>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endParaRPr lang="en-US" b="1"/>
            </a:p>
          </p:txBody>
        </p:sp>
        <p:sp>
          <p:nvSpPr>
            <p:cNvPr id="105478" name="Line 6"/>
            <p:cNvSpPr>
              <a:spLocks noChangeShapeType="1"/>
            </p:cNvSpPr>
            <p:nvPr/>
          </p:nvSpPr>
          <p:spPr bwMode="auto">
            <a:xfrm>
              <a:off x="2641600" y="2100262"/>
              <a:ext cx="4521200" cy="3131637"/>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endParaRPr lang="en-US" b="1"/>
            </a:p>
          </p:txBody>
        </p:sp>
        <p:sp>
          <p:nvSpPr>
            <p:cNvPr id="105479" name="Line 7"/>
            <p:cNvSpPr>
              <a:spLocks noChangeShapeType="1"/>
            </p:cNvSpPr>
            <p:nvPr/>
          </p:nvSpPr>
          <p:spPr bwMode="auto">
            <a:xfrm>
              <a:off x="4724400" y="3581400"/>
              <a:ext cx="4763" cy="2551112"/>
            </a:xfrm>
            <a:prstGeom prst="line">
              <a:avLst/>
            </a:prstGeom>
            <a:noFill/>
            <a:ln w="9525">
              <a:solidFill>
                <a:schemeClr val="tx1"/>
              </a:solidFill>
              <a:round/>
              <a:headEnd/>
              <a:tailEnd/>
            </a:ln>
            <a:effectLst/>
          </p:spPr>
          <p:txBody>
            <a:bodyPr/>
            <a:lstStyle/>
            <a:p>
              <a:endParaRPr lang="en-US" b="1"/>
            </a:p>
          </p:txBody>
        </p:sp>
        <p:sp>
          <p:nvSpPr>
            <p:cNvPr id="105480" name="Text Box 8"/>
            <p:cNvSpPr txBox="1">
              <a:spLocks noChangeArrowheads="1"/>
            </p:cNvSpPr>
            <p:nvPr/>
          </p:nvSpPr>
          <p:spPr bwMode="auto">
            <a:xfrm>
              <a:off x="228600" y="1668461"/>
              <a:ext cx="1619251" cy="458527"/>
            </a:xfrm>
            <a:prstGeom prst="rect">
              <a:avLst/>
            </a:prstGeom>
            <a:noFill/>
            <a:ln w="9525">
              <a:noFill/>
              <a:miter lim="800000"/>
              <a:headEnd/>
              <a:tailEnd/>
            </a:ln>
            <a:effectLst/>
          </p:spPr>
          <p:txBody>
            <a:bodyPr wrap="square">
              <a:spAutoFit/>
            </a:bodyPr>
            <a:lstStyle/>
            <a:p>
              <a:pPr>
                <a:spcBef>
                  <a:spcPct val="50000"/>
                </a:spcBef>
              </a:pPr>
              <a:r>
                <a:rPr lang="en-US" sz="2400" b="1" dirty="0" smtClean="0"/>
                <a:t>Price Level</a:t>
              </a:r>
              <a:endParaRPr lang="en-US" sz="2400" b="1" dirty="0"/>
            </a:p>
          </p:txBody>
        </p:sp>
        <p:sp>
          <p:nvSpPr>
            <p:cNvPr id="105481" name="Text Box 9"/>
            <p:cNvSpPr txBox="1">
              <a:spLocks noChangeArrowheads="1"/>
            </p:cNvSpPr>
            <p:nvPr/>
          </p:nvSpPr>
          <p:spPr bwMode="auto">
            <a:xfrm>
              <a:off x="6553201" y="6126162"/>
              <a:ext cx="1828799" cy="461665"/>
            </a:xfrm>
            <a:prstGeom prst="rect">
              <a:avLst/>
            </a:prstGeom>
            <a:noFill/>
            <a:ln w="9525">
              <a:noFill/>
              <a:miter lim="800000"/>
              <a:headEnd/>
              <a:tailEnd/>
            </a:ln>
            <a:effectLst/>
          </p:spPr>
          <p:txBody>
            <a:bodyPr wrap="square">
              <a:spAutoFit/>
            </a:bodyPr>
            <a:lstStyle/>
            <a:p>
              <a:pPr>
                <a:spcBef>
                  <a:spcPct val="50000"/>
                </a:spcBef>
              </a:pPr>
              <a:r>
                <a:rPr lang="en-US" sz="2400" b="1" dirty="0" smtClean="0"/>
                <a:t>Real </a:t>
              </a:r>
              <a:r>
                <a:rPr lang="en-US" sz="2400" b="1" dirty="0"/>
                <a:t>GDP</a:t>
              </a:r>
            </a:p>
          </p:txBody>
        </p:sp>
        <p:sp>
          <p:nvSpPr>
            <p:cNvPr id="105482" name="Text Box 10"/>
            <p:cNvSpPr txBox="1">
              <a:spLocks noChangeArrowheads="1"/>
            </p:cNvSpPr>
            <p:nvPr/>
          </p:nvSpPr>
          <p:spPr bwMode="auto">
            <a:xfrm>
              <a:off x="3733800" y="6140083"/>
              <a:ext cx="2057400" cy="1008758"/>
            </a:xfrm>
            <a:prstGeom prst="rect">
              <a:avLst/>
            </a:prstGeom>
            <a:noFill/>
            <a:ln w="9525">
              <a:noFill/>
              <a:miter lim="800000"/>
              <a:headEnd/>
              <a:tailEnd/>
            </a:ln>
            <a:effectLst/>
          </p:spPr>
          <p:txBody>
            <a:bodyPr wrap="square">
              <a:spAutoFit/>
            </a:bodyPr>
            <a:lstStyle/>
            <a:p>
              <a:pPr algn="ctr"/>
              <a:r>
                <a:rPr lang="en-US" sz="2400" b="1" dirty="0" smtClean="0"/>
                <a:t>Y</a:t>
              </a:r>
              <a:r>
                <a:rPr lang="en-US" sz="2400" b="1" baseline="-25000" dirty="0" smtClean="0"/>
                <a:t>F</a:t>
              </a:r>
            </a:p>
            <a:p>
              <a:pPr algn="ctr"/>
              <a:r>
                <a:rPr lang="en-US" dirty="0" smtClean="0"/>
                <a:t>Full Employment Level of Output</a:t>
              </a:r>
              <a:endParaRPr lang="en-US" dirty="0"/>
            </a:p>
          </p:txBody>
        </p:sp>
        <p:sp>
          <p:nvSpPr>
            <p:cNvPr id="105484" name="Text Box 12"/>
            <p:cNvSpPr txBox="1">
              <a:spLocks noChangeArrowheads="1"/>
            </p:cNvSpPr>
            <p:nvPr/>
          </p:nvSpPr>
          <p:spPr bwMode="auto">
            <a:xfrm>
              <a:off x="6172200" y="1746093"/>
              <a:ext cx="2819400" cy="458527"/>
            </a:xfrm>
            <a:prstGeom prst="rect">
              <a:avLst/>
            </a:prstGeom>
            <a:noFill/>
            <a:ln w="9525">
              <a:noFill/>
              <a:miter lim="800000"/>
              <a:headEnd/>
              <a:tailEnd/>
            </a:ln>
            <a:effectLst/>
          </p:spPr>
          <p:txBody>
            <a:bodyPr wrap="square">
              <a:spAutoFit/>
            </a:bodyPr>
            <a:lstStyle/>
            <a:p>
              <a:pPr>
                <a:spcBef>
                  <a:spcPct val="50000"/>
                </a:spcBef>
              </a:pPr>
              <a:r>
                <a:rPr lang="en-US" sz="2400" b="1" dirty="0" smtClean="0"/>
                <a:t>Aggregate Supply</a:t>
              </a:r>
              <a:endParaRPr lang="en-US" sz="2400" b="1" dirty="0"/>
            </a:p>
          </p:txBody>
        </p:sp>
        <p:sp>
          <p:nvSpPr>
            <p:cNvPr id="105486" name="Line 14"/>
            <p:cNvSpPr>
              <a:spLocks noChangeShapeType="1"/>
            </p:cNvSpPr>
            <p:nvPr/>
          </p:nvSpPr>
          <p:spPr bwMode="auto">
            <a:xfrm flipH="1">
              <a:off x="1992313" y="3540125"/>
              <a:ext cx="2736850" cy="0"/>
            </a:xfrm>
            <a:prstGeom prst="line">
              <a:avLst/>
            </a:prstGeom>
            <a:noFill/>
            <a:ln w="9525">
              <a:solidFill>
                <a:schemeClr val="tx1"/>
              </a:solidFill>
              <a:round/>
              <a:headEnd/>
              <a:tailEnd/>
            </a:ln>
            <a:effectLst/>
          </p:spPr>
          <p:txBody>
            <a:bodyPr/>
            <a:lstStyle/>
            <a:p>
              <a:endParaRPr lang="en-US" b="1"/>
            </a:p>
          </p:txBody>
        </p:sp>
        <p:sp>
          <p:nvSpPr>
            <p:cNvPr id="105487" name="Text Box 15"/>
            <p:cNvSpPr txBox="1">
              <a:spLocks noChangeArrowheads="1"/>
            </p:cNvSpPr>
            <p:nvPr/>
          </p:nvSpPr>
          <p:spPr bwMode="auto">
            <a:xfrm>
              <a:off x="1371600" y="3324225"/>
              <a:ext cx="792163" cy="461665"/>
            </a:xfrm>
            <a:prstGeom prst="rect">
              <a:avLst/>
            </a:prstGeom>
            <a:noFill/>
            <a:ln w="9525">
              <a:noFill/>
              <a:miter lim="800000"/>
              <a:headEnd/>
              <a:tailEnd/>
            </a:ln>
            <a:effectLst/>
          </p:spPr>
          <p:txBody>
            <a:bodyPr>
              <a:spAutoFit/>
            </a:bodyPr>
            <a:lstStyle/>
            <a:p>
              <a:pPr>
                <a:spcBef>
                  <a:spcPct val="50000"/>
                </a:spcBef>
              </a:pPr>
              <a:r>
                <a:rPr lang="en-US" sz="2400" b="1" dirty="0"/>
                <a:t>PL</a:t>
              </a:r>
              <a:r>
                <a:rPr lang="en-US" sz="2400" b="1" baseline="-25000" dirty="0"/>
                <a:t>1</a:t>
              </a:r>
              <a:endParaRPr lang="en-US" b="1" baseline="-25000" dirty="0"/>
            </a:p>
          </p:txBody>
        </p:sp>
        <p:sp>
          <p:nvSpPr>
            <p:cNvPr id="16" name="Text Box 12"/>
            <p:cNvSpPr txBox="1">
              <a:spLocks noChangeArrowheads="1"/>
            </p:cNvSpPr>
            <p:nvPr/>
          </p:nvSpPr>
          <p:spPr bwMode="auto">
            <a:xfrm>
              <a:off x="6019800" y="5156217"/>
              <a:ext cx="3124200" cy="458527"/>
            </a:xfrm>
            <a:prstGeom prst="rect">
              <a:avLst/>
            </a:prstGeom>
            <a:noFill/>
            <a:ln w="9525">
              <a:noFill/>
              <a:miter lim="800000"/>
              <a:headEnd/>
              <a:tailEnd/>
            </a:ln>
            <a:effectLst/>
          </p:spPr>
          <p:txBody>
            <a:bodyPr wrap="square">
              <a:spAutoFit/>
            </a:bodyPr>
            <a:lstStyle/>
            <a:p>
              <a:pPr>
                <a:spcBef>
                  <a:spcPct val="50000"/>
                </a:spcBef>
              </a:pPr>
              <a:r>
                <a:rPr lang="en-US" sz="2400" b="1" dirty="0" smtClean="0"/>
                <a:t>Aggregate Demand</a:t>
              </a:r>
              <a:endParaRPr lang="en-US" sz="2400" b="1" dirty="0"/>
            </a:p>
          </p:txBody>
        </p:sp>
        <p:sp>
          <p:nvSpPr>
            <p:cNvPr id="15" name="Oval 14"/>
            <p:cNvSpPr/>
            <p:nvPr/>
          </p:nvSpPr>
          <p:spPr>
            <a:xfrm>
              <a:off x="4648200" y="3429000"/>
              <a:ext cx="228600"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or 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$600 tax rebate check is sent to every taxpayer</a:t>
            </a:r>
          </a:p>
          <a:p>
            <a:r>
              <a:rPr lang="en-US" dirty="0" smtClean="0"/>
              <a:t>Political instability in the Middle East leads to a rapid increase in the price of oil</a:t>
            </a:r>
          </a:p>
          <a:p>
            <a:r>
              <a:rPr lang="en-US" dirty="0" smtClean="0"/>
              <a:t>New technology for drilling leads to a drop in the price of natural gas</a:t>
            </a:r>
          </a:p>
          <a:p>
            <a:r>
              <a:rPr lang="en-US" dirty="0" smtClean="0"/>
              <a:t>A stronger dollar leads to a significant decline in tourist visits to the U.S.</a:t>
            </a:r>
          </a:p>
          <a:p>
            <a:r>
              <a:rPr lang="en-US" dirty="0" smtClean="0"/>
              <a:t>New investment tax credits for green energy initiatives</a:t>
            </a:r>
          </a:p>
          <a:p>
            <a:r>
              <a:rPr lang="en-US" dirty="0" smtClean="0"/>
              <a:t>Mandate for employer-provided health insurance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ctrTitle"/>
          </p:nvPr>
        </p:nvSpPr>
        <p:spPr/>
        <p:txBody>
          <a:bodyPr/>
          <a:lstStyle/>
          <a:p>
            <a:r>
              <a:rPr lang="en-US"/>
              <a:t>Questions?</a:t>
            </a:r>
          </a:p>
        </p:txBody>
      </p:sp>
      <p:sp>
        <p:nvSpPr>
          <p:cNvPr id="10138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Measuring the Economy</a:t>
            </a:r>
            <a:endParaRPr lang="en-US" dirty="0"/>
          </a:p>
        </p:txBody>
      </p:sp>
      <p:sp>
        <p:nvSpPr>
          <p:cNvPr id="56323" name="Rectangle 3"/>
          <p:cNvSpPr>
            <a:spLocks noGrp="1" noChangeArrowheads="1"/>
          </p:cNvSpPr>
          <p:nvPr>
            <p:ph sz="quarter" idx="1"/>
          </p:nvPr>
        </p:nvSpPr>
        <p:spPr/>
        <p:txBody>
          <a:bodyPr/>
          <a:lstStyle/>
          <a:p>
            <a:r>
              <a:rPr lang="en-US" dirty="0" smtClean="0"/>
              <a:t>Measuring production using GDP</a:t>
            </a:r>
          </a:p>
          <a:p>
            <a:r>
              <a:rPr lang="en-US" dirty="0" smtClean="0"/>
              <a:t>Economic growth</a:t>
            </a:r>
            <a:endParaRPr lang="en-US" dirty="0"/>
          </a:p>
          <a:p>
            <a:r>
              <a:rPr lang="en-US" dirty="0" smtClean="0"/>
              <a:t>Business cycle</a:t>
            </a:r>
            <a:endParaRPr lang="en-US"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Worry about GDP?</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Gross Domestic Product</a:t>
            </a:r>
            <a:endParaRPr lang="en-US"/>
          </a:p>
        </p:txBody>
      </p:sp>
      <p:sp>
        <p:nvSpPr>
          <p:cNvPr id="66563" name="Rectangle 3"/>
          <p:cNvSpPr>
            <a:spLocks noGrp="1" noChangeArrowheads="1"/>
          </p:cNvSpPr>
          <p:nvPr>
            <p:ph sz="quarter" idx="1"/>
          </p:nvPr>
        </p:nvSpPr>
        <p:spPr>
          <a:xfrm>
            <a:off x="457200" y="1600201"/>
            <a:ext cx="8229600" cy="4057649"/>
          </a:xfrm>
        </p:spPr>
        <p:txBody>
          <a:bodyPr>
            <a:normAutofit fontScale="92500" lnSpcReduction="10000"/>
          </a:bodyPr>
          <a:lstStyle/>
          <a:p>
            <a:r>
              <a:rPr lang="en-US" dirty="0" smtClean="0"/>
              <a:t>Gross domestic product (GDP) is the</a:t>
            </a:r>
          </a:p>
          <a:p>
            <a:pPr lvl="1"/>
            <a:r>
              <a:rPr lang="en-US" dirty="0" smtClean="0"/>
              <a:t>total market (or dollar) value</a:t>
            </a:r>
          </a:p>
          <a:p>
            <a:pPr lvl="1"/>
            <a:r>
              <a:rPr lang="en-US" dirty="0" smtClean="0"/>
              <a:t>of all final goods and services</a:t>
            </a:r>
          </a:p>
          <a:p>
            <a:pPr lvl="1"/>
            <a:r>
              <a:rPr lang="en-US" dirty="0" smtClean="0"/>
              <a:t>produced in a country</a:t>
            </a:r>
          </a:p>
          <a:p>
            <a:pPr lvl="1"/>
            <a:r>
              <a:rPr lang="en-US" dirty="0" smtClean="0"/>
              <a:t>during a given period of time</a:t>
            </a:r>
          </a:p>
          <a:p>
            <a:r>
              <a:rPr lang="en-US" dirty="0" smtClean="0"/>
              <a:t>GDP does not include</a:t>
            </a:r>
          </a:p>
          <a:p>
            <a:pPr lvl="1"/>
            <a:r>
              <a:rPr lang="en-US" dirty="0" smtClean="0"/>
              <a:t>Work in homes</a:t>
            </a:r>
          </a:p>
          <a:p>
            <a:pPr lvl="1"/>
            <a:r>
              <a:rPr lang="en-US" dirty="0" smtClean="0"/>
              <a:t>Criminal activity</a:t>
            </a:r>
          </a:p>
          <a:p>
            <a:pPr lvl="1"/>
            <a:r>
              <a:rPr lang="en-US" dirty="0" smtClean="0"/>
              <a:t>Underground economy</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n-US" dirty="0" smtClean="0"/>
              <a:t>Is it part of GDP?</a:t>
            </a:r>
            <a:endParaRPr lang="en-US" dirty="0"/>
          </a:p>
        </p:txBody>
      </p:sp>
      <p:sp>
        <p:nvSpPr>
          <p:cNvPr id="40963" name="Rectangle 3"/>
          <p:cNvSpPr>
            <a:spLocks noGrp="1" noChangeArrowheads="1"/>
          </p:cNvSpPr>
          <p:nvPr>
            <p:ph sz="quarter" idx="1"/>
          </p:nvPr>
        </p:nvSpPr>
        <p:spPr/>
        <p:txBody>
          <a:bodyPr>
            <a:normAutofit fontScale="77500" lnSpcReduction="20000"/>
          </a:bodyPr>
          <a:lstStyle/>
          <a:p>
            <a:r>
              <a:rPr lang="en-US" dirty="0" smtClean="0"/>
              <a:t>A parent that stays home to care for a baby</a:t>
            </a:r>
          </a:p>
          <a:p>
            <a:r>
              <a:rPr lang="en-US" dirty="0" smtClean="0"/>
              <a:t>Dinner at a restaurant</a:t>
            </a:r>
          </a:p>
          <a:p>
            <a:r>
              <a:rPr lang="en-US" dirty="0" smtClean="0"/>
              <a:t>Dinner at home</a:t>
            </a:r>
          </a:p>
          <a:p>
            <a:r>
              <a:rPr lang="en-US" dirty="0" smtClean="0"/>
              <a:t>A social security check</a:t>
            </a:r>
          </a:p>
          <a:p>
            <a:r>
              <a:rPr lang="en-US" dirty="0" smtClean="0"/>
              <a:t>A haircut</a:t>
            </a:r>
          </a:p>
          <a:p>
            <a:r>
              <a:rPr lang="en-US" dirty="0" smtClean="0"/>
              <a:t>The construction of an office building</a:t>
            </a:r>
          </a:p>
          <a:p>
            <a:r>
              <a:rPr lang="en-US" dirty="0" smtClean="0"/>
              <a:t>The sale of a ten-year-old house</a:t>
            </a:r>
          </a:p>
          <a:p>
            <a:r>
              <a:rPr lang="en-US" dirty="0" smtClean="0"/>
              <a:t>An oil change</a:t>
            </a:r>
          </a:p>
          <a:p>
            <a:r>
              <a:rPr lang="en-US" dirty="0" smtClean="0"/>
              <a:t>Interest on a CD at your bank</a:t>
            </a:r>
          </a:p>
          <a:p>
            <a:r>
              <a:rPr lang="en-US" dirty="0" smtClean="0"/>
              <a:t>A new car</a:t>
            </a:r>
          </a:p>
          <a:p>
            <a:r>
              <a:rPr lang="en-US" dirty="0" smtClean="0"/>
              <a:t>Tires purchased by Ford to put on a new car</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n-US" dirty="0" smtClean="0"/>
              <a:t>Is it part of GDP?</a:t>
            </a:r>
            <a:endParaRPr lang="en-US" dirty="0"/>
          </a:p>
        </p:txBody>
      </p:sp>
      <p:sp>
        <p:nvSpPr>
          <p:cNvPr id="40963" name="Rectangle 3"/>
          <p:cNvSpPr>
            <a:spLocks noGrp="1" noChangeArrowheads="1"/>
          </p:cNvSpPr>
          <p:nvPr>
            <p:ph sz="quarter" idx="1"/>
          </p:nvPr>
        </p:nvSpPr>
        <p:spPr/>
        <p:txBody>
          <a:bodyPr>
            <a:normAutofit fontScale="77500" lnSpcReduction="20000"/>
          </a:bodyPr>
          <a:lstStyle/>
          <a:p>
            <a:r>
              <a:rPr lang="en-US" dirty="0" smtClean="0"/>
              <a:t>A parent that stays home to care for a baby – </a:t>
            </a:r>
            <a:r>
              <a:rPr lang="en-US" b="1" dirty="0" smtClean="0">
                <a:solidFill>
                  <a:srgbClr val="FF0000"/>
                </a:solidFill>
              </a:rPr>
              <a:t>No</a:t>
            </a:r>
            <a:r>
              <a:rPr lang="en-US" dirty="0" smtClean="0"/>
              <a:t> </a:t>
            </a:r>
          </a:p>
          <a:p>
            <a:r>
              <a:rPr lang="en-US" dirty="0" smtClean="0"/>
              <a:t>Dinner at a restaurant – </a:t>
            </a:r>
            <a:r>
              <a:rPr lang="en-US" b="1" dirty="0" smtClean="0">
                <a:solidFill>
                  <a:srgbClr val="FF0000"/>
                </a:solidFill>
              </a:rPr>
              <a:t>Yes</a:t>
            </a:r>
            <a:endParaRPr lang="en-US" dirty="0" smtClean="0"/>
          </a:p>
          <a:p>
            <a:r>
              <a:rPr lang="en-US" dirty="0" smtClean="0"/>
              <a:t>Dinner at home – </a:t>
            </a:r>
            <a:r>
              <a:rPr lang="en-US" b="1" dirty="0" smtClean="0">
                <a:solidFill>
                  <a:srgbClr val="FF0000"/>
                </a:solidFill>
              </a:rPr>
              <a:t>No, but yes on the groceries</a:t>
            </a:r>
            <a:endParaRPr lang="en-US" dirty="0" smtClean="0"/>
          </a:p>
          <a:p>
            <a:r>
              <a:rPr lang="en-US" dirty="0" smtClean="0"/>
              <a:t>A social security check – </a:t>
            </a:r>
            <a:r>
              <a:rPr lang="en-US" b="1" dirty="0" smtClean="0">
                <a:solidFill>
                  <a:srgbClr val="FF0000"/>
                </a:solidFill>
              </a:rPr>
              <a:t>No</a:t>
            </a:r>
            <a:endParaRPr lang="en-US" dirty="0" smtClean="0"/>
          </a:p>
          <a:p>
            <a:r>
              <a:rPr lang="en-US" dirty="0" smtClean="0"/>
              <a:t>A haircut  – </a:t>
            </a:r>
            <a:r>
              <a:rPr lang="en-US" b="1" dirty="0" smtClean="0">
                <a:solidFill>
                  <a:srgbClr val="FF0000"/>
                </a:solidFill>
              </a:rPr>
              <a:t>Yes, unless you did it yourself</a:t>
            </a:r>
            <a:endParaRPr lang="en-US" dirty="0" smtClean="0"/>
          </a:p>
          <a:p>
            <a:r>
              <a:rPr lang="en-US" dirty="0" smtClean="0"/>
              <a:t>The construction of an office building – </a:t>
            </a:r>
            <a:r>
              <a:rPr lang="en-US" b="1" dirty="0" smtClean="0">
                <a:solidFill>
                  <a:srgbClr val="FF0000"/>
                </a:solidFill>
              </a:rPr>
              <a:t>Yes</a:t>
            </a:r>
            <a:endParaRPr lang="en-US" dirty="0" smtClean="0"/>
          </a:p>
          <a:p>
            <a:r>
              <a:rPr lang="en-US" dirty="0" smtClean="0"/>
              <a:t>The sale of a ten-year-old house – </a:t>
            </a:r>
            <a:r>
              <a:rPr lang="en-US" b="1" dirty="0" smtClean="0">
                <a:solidFill>
                  <a:srgbClr val="FF0000"/>
                </a:solidFill>
              </a:rPr>
              <a:t>No</a:t>
            </a:r>
            <a:endParaRPr lang="en-US" dirty="0" smtClean="0"/>
          </a:p>
          <a:p>
            <a:r>
              <a:rPr lang="en-US" dirty="0" smtClean="0"/>
              <a:t>An oil change – </a:t>
            </a:r>
            <a:r>
              <a:rPr lang="en-US" b="1" dirty="0" smtClean="0">
                <a:solidFill>
                  <a:srgbClr val="FF0000"/>
                </a:solidFill>
              </a:rPr>
              <a:t>Yes, unless you did it yourself</a:t>
            </a:r>
            <a:endParaRPr lang="en-US" dirty="0" smtClean="0"/>
          </a:p>
          <a:p>
            <a:r>
              <a:rPr lang="en-US" dirty="0" smtClean="0"/>
              <a:t>Interest on a CD at your bank – </a:t>
            </a:r>
            <a:r>
              <a:rPr lang="en-US" b="1" dirty="0" smtClean="0">
                <a:solidFill>
                  <a:srgbClr val="FF0000"/>
                </a:solidFill>
              </a:rPr>
              <a:t>No</a:t>
            </a:r>
            <a:endParaRPr lang="en-US" dirty="0" smtClean="0"/>
          </a:p>
          <a:p>
            <a:r>
              <a:rPr lang="en-US" dirty="0" smtClean="0"/>
              <a:t>A new car – </a:t>
            </a:r>
            <a:r>
              <a:rPr lang="en-US" b="1" dirty="0" smtClean="0">
                <a:solidFill>
                  <a:srgbClr val="FF0000"/>
                </a:solidFill>
              </a:rPr>
              <a:t>Yes</a:t>
            </a:r>
            <a:endParaRPr lang="en-US" dirty="0" smtClean="0"/>
          </a:p>
          <a:p>
            <a:r>
              <a:rPr lang="en-US" dirty="0" smtClean="0"/>
              <a:t>Tires purchased by Ford to put on a new car – </a:t>
            </a:r>
            <a:r>
              <a:rPr lang="en-US" b="1" dirty="0" smtClean="0">
                <a:solidFill>
                  <a:srgbClr val="FF0000"/>
                </a:solidFill>
              </a:rPr>
              <a:t>No</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1259</Words>
  <Application>Microsoft Office PowerPoint</Application>
  <PresentationFormat>On-screen Show (4:3)</PresentationFormat>
  <Paragraphs>278</Paragraphs>
  <Slides>43</Slides>
  <Notes>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Session 9 GDP and Growth</vt:lpstr>
      <vt:lpstr>TEKS</vt:lpstr>
      <vt:lpstr>Teaching the Terms</vt:lpstr>
      <vt:lpstr>Macroeconomics </vt:lpstr>
      <vt:lpstr>Measuring the Economy</vt:lpstr>
      <vt:lpstr>Why Worry about GDP?</vt:lpstr>
      <vt:lpstr>Gross Domestic Product</vt:lpstr>
      <vt:lpstr>Is it part of GDP?</vt:lpstr>
      <vt:lpstr>Is it part of GDP?</vt:lpstr>
      <vt:lpstr>GDP: Two Methods</vt:lpstr>
      <vt:lpstr>Circular Flow</vt:lpstr>
      <vt:lpstr>Expenditures → GDP = C + I + G + Xn</vt:lpstr>
      <vt:lpstr>Income → GDP ≈ W + R + I + P </vt:lpstr>
      <vt:lpstr>2008 Gross Domestic Product  (in billions of current US$ from the World Bank)</vt:lpstr>
      <vt:lpstr>2010 Gross Domestic Product  (in billions of current US$ from the World Bank)</vt:lpstr>
      <vt:lpstr>Real GDP in the U.S.</vt:lpstr>
      <vt:lpstr>Three Variations on GDP</vt:lpstr>
      <vt:lpstr>Per Capita GDP</vt:lpstr>
      <vt:lpstr>2008 per capita GDP  (in current US$ from the World Bank)</vt:lpstr>
      <vt:lpstr>2010 per capita GDP  (in current US$ from the World Bank)</vt:lpstr>
      <vt:lpstr>Nominal GDP vs. Real GDP</vt:lpstr>
      <vt:lpstr>Graph of nominal vs. real</vt:lpstr>
      <vt:lpstr>Gross National Product</vt:lpstr>
      <vt:lpstr>GDP vs. GNP</vt:lpstr>
      <vt:lpstr>Limits of GDP Measure</vt:lpstr>
      <vt:lpstr>Consider this…</vt:lpstr>
      <vt:lpstr>Concerns about GDP</vt:lpstr>
      <vt:lpstr>Economic Growth</vt:lpstr>
      <vt:lpstr>Determinants</vt:lpstr>
      <vt:lpstr>Rule of 72</vt:lpstr>
      <vt:lpstr>Rule of 72</vt:lpstr>
      <vt:lpstr>2010 Growth Rates and Doubling Time (World Bank)</vt:lpstr>
      <vt:lpstr>Production Possibility Curve</vt:lpstr>
      <vt:lpstr>Business Cycle</vt:lpstr>
      <vt:lpstr>A New Model</vt:lpstr>
      <vt:lpstr>PowerPoint Presentation</vt:lpstr>
      <vt:lpstr>AD/AS Model</vt:lpstr>
      <vt:lpstr>Aggregate Demand</vt:lpstr>
      <vt:lpstr>Aggregate Supply</vt:lpstr>
      <vt:lpstr>Practice</vt:lpstr>
      <vt:lpstr>PowerPoint Presentation</vt:lpstr>
      <vt:lpstr>AD or AS</vt:lpstr>
      <vt:lpstr>Questions?</vt:lpstr>
    </vt:vector>
  </TitlesOfParts>
  <Company>Federal Reserve Bank of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Coplen</dc:creator>
  <cp:lastModifiedBy>Wallace, Sharon</cp:lastModifiedBy>
  <cp:revision>29</cp:revision>
  <dcterms:created xsi:type="dcterms:W3CDTF">2012-04-20T19:52:48Z</dcterms:created>
  <dcterms:modified xsi:type="dcterms:W3CDTF">2014-05-02T19:52:50Z</dcterms:modified>
</cp:coreProperties>
</file>