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58" r:id="rId6"/>
    <p:sldId id="307" r:id="rId7"/>
    <p:sldId id="308" r:id="rId8"/>
    <p:sldId id="310" r:id="rId9"/>
    <p:sldId id="315" r:id="rId10"/>
    <p:sldId id="311" r:id="rId11"/>
    <p:sldId id="378" r:id="rId12"/>
    <p:sldId id="379" r:id="rId13"/>
    <p:sldId id="322" r:id="rId14"/>
    <p:sldId id="327" r:id="rId15"/>
    <p:sldId id="325" r:id="rId16"/>
    <p:sldId id="376" r:id="rId17"/>
    <p:sldId id="329" r:id="rId18"/>
    <p:sldId id="330" r:id="rId19"/>
    <p:sldId id="331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4" r:id="rId30"/>
    <p:sldId id="345" r:id="rId31"/>
    <p:sldId id="346" r:id="rId32"/>
    <p:sldId id="347" r:id="rId33"/>
    <p:sldId id="348" r:id="rId34"/>
    <p:sldId id="349" r:id="rId35"/>
    <p:sldId id="352" r:id="rId36"/>
    <p:sldId id="353" r:id="rId37"/>
    <p:sldId id="356" r:id="rId38"/>
    <p:sldId id="354" r:id="rId39"/>
    <p:sldId id="361" r:id="rId40"/>
    <p:sldId id="362" r:id="rId41"/>
    <p:sldId id="363" r:id="rId42"/>
    <p:sldId id="364" r:id="rId43"/>
    <p:sldId id="365" r:id="rId44"/>
    <p:sldId id="377" r:id="rId45"/>
    <p:sldId id="367" r:id="rId4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37" autoAdjust="0"/>
  </p:normalViewPr>
  <p:slideViewPr>
    <p:cSldViewPr snapToGrid="0" snapToObjects="1">
      <p:cViewPr varScale="1">
        <p:scale>
          <a:sx n="107" d="100"/>
          <a:sy n="107" d="100"/>
        </p:scale>
        <p:origin x="-1086" y="-84"/>
      </p:cViewPr>
      <p:guideLst>
        <p:guide orient="horz" pos="3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0362"/>
    </p:cViewPr>
  </p:sorterViewPr>
  <p:notesViewPr>
    <p:cSldViewPr snapToGrid="0" snapToObjects="1">
      <p:cViewPr varScale="1">
        <p:scale>
          <a:sx n="69" d="100"/>
          <a:sy n="69" d="100"/>
        </p:scale>
        <p:origin x="-330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11682-BCAB-4876-B0AD-EBD533295E1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F18112-C63E-46AB-A7DC-BC1E6B20C307}">
      <dgm:prSet/>
      <dgm:spPr/>
      <dgm:t>
        <a:bodyPr/>
        <a:lstStyle/>
        <a:p>
          <a:pPr rtl="0"/>
          <a:r>
            <a:rPr lang="en-US" dirty="0" smtClean="0"/>
            <a:t>1861</a:t>
          </a:r>
          <a:endParaRPr lang="en-US" dirty="0"/>
        </a:p>
      </dgm:t>
    </dgm:pt>
    <dgm:pt modelId="{38BEE866-72EE-4865-A65A-94D538DEA9EA}" type="parTrans" cxnId="{46DB92E7-D04D-4AA6-B643-5D4CB42260F9}">
      <dgm:prSet/>
      <dgm:spPr/>
      <dgm:t>
        <a:bodyPr/>
        <a:lstStyle/>
        <a:p>
          <a:endParaRPr lang="en-US"/>
        </a:p>
      </dgm:t>
    </dgm:pt>
    <dgm:pt modelId="{FCBCA064-6C25-4929-A7A9-31AED48B4FA7}" type="sibTrans" cxnId="{46DB92E7-D04D-4AA6-B643-5D4CB42260F9}">
      <dgm:prSet/>
      <dgm:spPr/>
      <dgm:t>
        <a:bodyPr/>
        <a:lstStyle/>
        <a:p>
          <a:endParaRPr lang="en-US"/>
        </a:p>
      </dgm:t>
    </dgm:pt>
    <dgm:pt modelId="{E8BBC521-16F5-411F-A7F2-80A160F84DA1}">
      <dgm:prSet/>
      <dgm:spPr/>
      <dgm:t>
        <a:bodyPr/>
        <a:lstStyle/>
        <a:p>
          <a:pPr rtl="0"/>
          <a:r>
            <a:rPr lang="en-US" dirty="0" smtClean="0"/>
            <a:t>$50M financed at different banks</a:t>
          </a:r>
          <a:endParaRPr lang="en-US" dirty="0"/>
        </a:p>
      </dgm:t>
    </dgm:pt>
    <dgm:pt modelId="{23E566B1-A004-49C3-BA3E-464A37074664}" type="parTrans" cxnId="{D0BDD4C0-5B27-41D4-BCFC-2019B620AFC2}">
      <dgm:prSet/>
      <dgm:spPr/>
      <dgm:t>
        <a:bodyPr/>
        <a:lstStyle/>
        <a:p>
          <a:endParaRPr lang="en-US"/>
        </a:p>
      </dgm:t>
    </dgm:pt>
    <dgm:pt modelId="{993FFEAC-2629-435D-82AF-6DD3B81AC500}" type="sibTrans" cxnId="{D0BDD4C0-5B27-41D4-BCFC-2019B620AFC2}">
      <dgm:prSet/>
      <dgm:spPr/>
      <dgm:t>
        <a:bodyPr/>
        <a:lstStyle/>
        <a:p>
          <a:endParaRPr lang="en-US"/>
        </a:p>
      </dgm:t>
    </dgm:pt>
    <dgm:pt modelId="{FBE687F1-14C6-4807-8D5D-1837B6F678A4}">
      <dgm:prSet/>
      <dgm:spPr/>
      <dgm:t>
        <a:bodyPr/>
        <a:lstStyle/>
        <a:p>
          <a:pPr rtl="0"/>
          <a:r>
            <a:rPr lang="en-US" dirty="0" smtClean="0"/>
            <a:t>Demand notes (greenbacks) are issued that are redeemable for specie “on demand”</a:t>
          </a:r>
          <a:endParaRPr lang="en-US" dirty="0"/>
        </a:p>
      </dgm:t>
    </dgm:pt>
    <dgm:pt modelId="{2C8CC76E-158D-42EC-971A-493400D5AD02}" type="parTrans" cxnId="{7E2543C4-0DCC-4A85-B91A-AB80A4F1C300}">
      <dgm:prSet/>
      <dgm:spPr/>
      <dgm:t>
        <a:bodyPr/>
        <a:lstStyle/>
        <a:p>
          <a:endParaRPr lang="en-US"/>
        </a:p>
      </dgm:t>
    </dgm:pt>
    <dgm:pt modelId="{563C6023-3693-4110-8B40-7245BE39F99D}" type="sibTrans" cxnId="{7E2543C4-0DCC-4A85-B91A-AB80A4F1C300}">
      <dgm:prSet/>
      <dgm:spPr/>
      <dgm:t>
        <a:bodyPr/>
        <a:lstStyle/>
        <a:p>
          <a:endParaRPr lang="en-US"/>
        </a:p>
      </dgm:t>
    </dgm:pt>
    <dgm:pt modelId="{3B9675AC-2181-4BD5-AD45-EA59886A3E32}">
      <dgm:prSet/>
      <dgm:spPr/>
      <dgm:t>
        <a:bodyPr/>
        <a:lstStyle/>
        <a:p>
          <a:pPr rtl="0"/>
          <a:r>
            <a:rPr lang="en-US" dirty="0" smtClean="0"/>
            <a:t>1862</a:t>
          </a:r>
          <a:endParaRPr lang="en-US" dirty="0"/>
        </a:p>
      </dgm:t>
    </dgm:pt>
    <dgm:pt modelId="{E57C0908-A45F-49C7-B909-DF131AC8B86C}" type="parTrans" cxnId="{77194CE3-C036-4324-BCC3-E9047CC8A64D}">
      <dgm:prSet/>
      <dgm:spPr/>
      <dgm:t>
        <a:bodyPr/>
        <a:lstStyle/>
        <a:p>
          <a:endParaRPr lang="en-US"/>
        </a:p>
      </dgm:t>
    </dgm:pt>
    <dgm:pt modelId="{1B005646-9E40-4B31-9B47-126E248A4581}" type="sibTrans" cxnId="{77194CE3-C036-4324-BCC3-E9047CC8A64D}">
      <dgm:prSet/>
      <dgm:spPr/>
      <dgm:t>
        <a:bodyPr/>
        <a:lstStyle/>
        <a:p>
          <a:endParaRPr lang="en-US"/>
        </a:p>
      </dgm:t>
    </dgm:pt>
    <dgm:pt modelId="{6B4BA5B6-489B-48D4-A0DA-AD882A673AA7}">
      <dgm:prSet/>
      <dgm:spPr/>
      <dgm:t>
        <a:bodyPr/>
        <a:lstStyle/>
        <a:p>
          <a:pPr rtl="0"/>
          <a:r>
            <a:rPr lang="en-US" dirty="0" smtClean="0"/>
            <a:t>Legal Tender Act creates United States Notes</a:t>
          </a:r>
          <a:endParaRPr lang="en-US" dirty="0"/>
        </a:p>
      </dgm:t>
    </dgm:pt>
    <dgm:pt modelId="{F6C4EE78-3D10-4D5D-B879-71D3766D4113}" type="parTrans" cxnId="{FB1A651D-6FD1-43DF-B51C-45A7459DA9ED}">
      <dgm:prSet/>
      <dgm:spPr/>
      <dgm:t>
        <a:bodyPr/>
        <a:lstStyle/>
        <a:p>
          <a:endParaRPr lang="en-US"/>
        </a:p>
      </dgm:t>
    </dgm:pt>
    <dgm:pt modelId="{EA836DA9-0F8A-436C-8A8E-FAB9C0E5D920}" type="sibTrans" cxnId="{FB1A651D-6FD1-43DF-B51C-45A7459DA9ED}">
      <dgm:prSet/>
      <dgm:spPr/>
      <dgm:t>
        <a:bodyPr/>
        <a:lstStyle/>
        <a:p>
          <a:endParaRPr lang="en-US"/>
        </a:p>
      </dgm:t>
    </dgm:pt>
    <dgm:pt modelId="{DEBDEECA-1F5F-4B25-86EC-80BDCB633F23}">
      <dgm:prSet/>
      <dgm:spPr/>
      <dgm:t>
        <a:bodyPr/>
        <a:lstStyle/>
        <a:p>
          <a:pPr rtl="0"/>
          <a:r>
            <a:rPr lang="en-US" dirty="0" smtClean="0"/>
            <a:t>1863 – 64</a:t>
          </a:r>
          <a:endParaRPr lang="en-US" dirty="0"/>
        </a:p>
      </dgm:t>
    </dgm:pt>
    <dgm:pt modelId="{21C19665-DE95-4BB5-8781-123FFDD2A1B1}" type="parTrans" cxnId="{33099B97-3D86-4936-857D-CCC7D5BAA620}">
      <dgm:prSet/>
      <dgm:spPr/>
      <dgm:t>
        <a:bodyPr/>
        <a:lstStyle/>
        <a:p>
          <a:endParaRPr lang="en-US"/>
        </a:p>
      </dgm:t>
    </dgm:pt>
    <dgm:pt modelId="{94ED8C76-4D14-4525-870D-B4CE9A2C272C}" type="sibTrans" cxnId="{33099B97-3D86-4936-857D-CCC7D5BAA620}">
      <dgm:prSet/>
      <dgm:spPr/>
      <dgm:t>
        <a:bodyPr/>
        <a:lstStyle/>
        <a:p>
          <a:endParaRPr lang="en-US"/>
        </a:p>
      </dgm:t>
    </dgm:pt>
    <dgm:pt modelId="{147F69FF-A630-42B9-BBAD-1883897454A9}">
      <dgm:prSet/>
      <dgm:spPr/>
      <dgm:t>
        <a:bodyPr/>
        <a:lstStyle/>
        <a:p>
          <a:pPr rtl="0"/>
          <a:r>
            <a:rPr lang="en-US" dirty="0" smtClean="0"/>
            <a:t>Two National Bank Acts are passed </a:t>
          </a:r>
          <a:endParaRPr lang="en-US" dirty="0"/>
        </a:p>
      </dgm:t>
    </dgm:pt>
    <dgm:pt modelId="{922104F3-6CF7-4F92-9C7D-671CD73875C7}" type="parTrans" cxnId="{06145762-11FA-45D0-A1BC-C94F87357E82}">
      <dgm:prSet/>
      <dgm:spPr/>
      <dgm:t>
        <a:bodyPr/>
        <a:lstStyle/>
        <a:p>
          <a:endParaRPr lang="en-US"/>
        </a:p>
      </dgm:t>
    </dgm:pt>
    <dgm:pt modelId="{082553E8-4562-4C72-96C0-576A1586279B}" type="sibTrans" cxnId="{06145762-11FA-45D0-A1BC-C94F87357E82}">
      <dgm:prSet/>
      <dgm:spPr/>
      <dgm:t>
        <a:bodyPr/>
        <a:lstStyle/>
        <a:p>
          <a:endParaRPr lang="en-US"/>
        </a:p>
      </dgm:t>
    </dgm:pt>
    <dgm:pt modelId="{B9A3E0BF-6D6E-493D-AE1B-4966F2EC8C1A}" type="pres">
      <dgm:prSet presAssocID="{A3111682-BCAB-4876-B0AD-EBD533295E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F7BAAD-A134-47E1-A6FD-003A63E7C8A2}" type="pres">
      <dgm:prSet presAssocID="{68F18112-C63E-46AB-A7DC-BC1E6B20C307}" presName="linNode" presStyleCnt="0"/>
      <dgm:spPr/>
      <dgm:t>
        <a:bodyPr/>
        <a:lstStyle/>
        <a:p>
          <a:endParaRPr lang="en-US"/>
        </a:p>
      </dgm:t>
    </dgm:pt>
    <dgm:pt modelId="{03558337-7E5A-4217-9E98-4735E6464CE1}" type="pres">
      <dgm:prSet presAssocID="{68F18112-C63E-46AB-A7DC-BC1E6B20C30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5B400-7B95-4AC5-9ACB-C892933C993C}" type="pres">
      <dgm:prSet presAssocID="{68F18112-C63E-46AB-A7DC-BC1E6B20C30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65547-D15F-4DC3-B760-D19BCA23CFA1}" type="pres">
      <dgm:prSet presAssocID="{FCBCA064-6C25-4929-A7A9-31AED48B4FA7}" presName="sp" presStyleCnt="0"/>
      <dgm:spPr/>
      <dgm:t>
        <a:bodyPr/>
        <a:lstStyle/>
        <a:p>
          <a:endParaRPr lang="en-US"/>
        </a:p>
      </dgm:t>
    </dgm:pt>
    <dgm:pt modelId="{98D8EC8C-DAA0-4D10-A883-EB276EFF2DB6}" type="pres">
      <dgm:prSet presAssocID="{3B9675AC-2181-4BD5-AD45-EA59886A3E32}" presName="linNode" presStyleCnt="0"/>
      <dgm:spPr/>
      <dgm:t>
        <a:bodyPr/>
        <a:lstStyle/>
        <a:p>
          <a:endParaRPr lang="en-US"/>
        </a:p>
      </dgm:t>
    </dgm:pt>
    <dgm:pt modelId="{DC5ABAD5-DA25-427D-AA81-577F8A3856C9}" type="pres">
      <dgm:prSet presAssocID="{3B9675AC-2181-4BD5-AD45-EA59886A3E3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7679-3A82-488E-AFFD-F1D02ECCE37B}" type="pres">
      <dgm:prSet presAssocID="{3B9675AC-2181-4BD5-AD45-EA59886A3E3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ED69-3FB7-4711-A90A-83E6EBB2BE70}" type="pres">
      <dgm:prSet presAssocID="{1B005646-9E40-4B31-9B47-126E248A4581}" presName="sp" presStyleCnt="0"/>
      <dgm:spPr/>
      <dgm:t>
        <a:bodyPr/>
        <a:lstStyle/>
        <a:p>
          <a:endParaRPr lang="en-US"/>
        </a:p>
      </dgm:t>
    </dgm:pt>
    <dgm:pt modelId="{4F90BAF1-31D7-4A06-900A-51AF2F6449AC}" type="pres">
      <dgm:prSet presAssocID="{DEBDEECA-1F5F-4B25-86EC-80BDCB633F23}" presName="linNode" presStyleCnt="0"/>
      <dgm:spPr/>
      <dgm:t>
        <a:bodyPr/>
        <a:lstStyle/>
        <a:p>
          <a:endParaRPr lang="en-US"/>
        </a:p>
      </dgm:t>
    </dgm:pt>
    <dgm:pt modelId="{F7923C8C-00EF-4ED1-8209-4CFDD30F6982}" type="pres">
      <dgm:prSet presAssocID="{DEBDEECA-1F5F-4B25-86EC-80BDCB633F2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BDDA9-A35F-4E9C-8125-0D9EC0A8207D}" type="pres">
      <dgm:prSet presAssocID="{DEBDEECA-1F5F-4B25-86EC-80BDCB633F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15F1D-F0A1-4F3A-A971-C6F21EF65F76}" type="presOf" srcId="{68F18112-C63E-46AB-A7DC-BC1E6B20C307}" destId="{03558337-7E5A-4217-9E98-4735E6464CE1}" srcOrd="0" destOrd="0" presId="urn:microsoft.com/office/officeart/2005/8/layout/vList5"/>
    <dgm:cxn modelId="{7E2543C4-0DCC-4A85-B91A-AB80A4F1C300}" srcId="{68F18112-C63E-46AB-A7DC-BC1E6B20C307}" destId="{FBE687F1-14C6-4807-8D5D-1837B6F678A4}" srcOrd="1" destOrd="0" parTransId="{2C8CC76E-158D-42EC-971A-493400D5AD02}" sibTransId="{563C6023-3693-4110-8B40-7245BE39F99D}"/>
    <dgm:cxn modelId="{D3275D3E-2892-436D-A004-17A5F251D063}" type="presOf" srcId="{DEBDEECA-1F5F-4B25-86EC-80BDCB633F23}" destId="{F7923C8C-00EF-4ED1-8209-4CFDD30F6982}" srcOrd="0" destOrd="0" presId="urn:microsoft.com/office/officeart/2005/8/layout/vList5"/>
    <dgm:cxn modelId="{87B79BA3-E241-43C8-A3AB-860442F5A72B}" type="presOf" srcId="{E8BBC521-16F5-411F-A7F2-80A160F84DA1}" destId="{2115B400-7B95-4AC5-9ACB-C892933C993C}" srcOrd="0" destOrd="0" presId="urn:microsoft.com/office/officeart/2005/8/layout/vList5"/>
    <dgm:cxn modelId="{D0BDD4C0-5B27-41D4-BCFC-2019B620AFC2}" srcId="{68F18112-C63E-46AB-A7DC-BC1E6B20C307}" destId="{E8BBC521-16F5-411F-A7F2-80A160F84DA1}" srcOrd="0" destOrd="0" parTransId="{23E566B1-A004-49C3-BA3E-464A37074664}" sibTransId="{993FFEAC-2629-435D-82AF-6DD3B81AC500}"/>
    <dgm:cxn modelId="{33099B97-3D86-4936-857D-CCC7D5BAA620}" srcId="{A3111682-BCAB-4876-B0AD-EBD533295E12}" destId="{DEBDEECA-1F5F-4B25-86EC-80BDCB633F23}" srcOrd="2" destOrd="0" parTransId="{21C19665-DE95-4BB5-8781-123FFDD2A1B1}" sibTransId="{94ED8C76-4D14-4525-870D-B4CE9A2C272C}"/>
    <dgm:cxn modelId="{FB1A651D-6FD1-43DF-B51C-45A7459DA9ED}" srcId="{3B9675AC-2181-4BD5-AD45-EA59886A3E32}" destId="{6B4BA5B6-489B-48D4-A0DA-AD882A673AA7}" srcOrd="0" destOrd="0" parTransId="{F6C4EE78-3D10-4D5D-B879-71D3766D4113}" sibTransId="{EA836DA9-0F8A-436C-8A8E-FAB9C0E5D920}"/>
    <dgm:cxn modelId="{0925379D-2F46-4BF2-BB4C-BB80DE7283BE}" type="presOf" srcId="{6B4BA5B6-489B-48D4-A0DA-AD882A673AA7}" destId="{BBEA7679-3A82-488E-AFFD-F1D02ECCE37B}" srcOrd="0" destOrd="0" presId="urn:microsoft.com/office/officeart/2005/8/layout/vList5"/>
    <dgm:cxn modelId="{76C697E9-D15A-4FC2-B905-F3E701300898}" type="presOf" srcId="{147F69FF-A630-42B9-BBAD-1883897454A9}" destId="{6EABDDA9-A35F-4E9C-8125-0D9EC0A8207D}" srcOrd="0" destOrd="0" presId="urn:microsoft.com/office/officeart/2005/8/layout/vList5"/>
    <dgm:cxn modelId="{70C33CBC-3F07-4273-A458-C98F722328F1}" type="presOf" srcId="{FBE687F1-14C6-4807-8D5D-1837B6F678A4}" destId="{2115B400-7B95-4AC5-9ACB-C892933C993C}" srcOrd="0" destOrd="1" presId="urn:microsoft.com/office/officeart/2005/8/layout/vList5"/>
    <dgm:cxn modelId="{0B0B1781-0D59-4E6F-B9BF-84E2795442DB}" type="presOf" srcId="{A3111682-BCAB-4876-B0AD-EBD533295E12}" destId="{B9A3E0BF-6D6E-493D-AE1B-4966F2EC8C1A}" srcOrd="0" destOrd="0" presId="urn:microsoft.com/office/officeart/2005/8/layout/vList5"/>
    <dgm:cxn modelId="{77194CE3-C036-4324-BCC3-E9047CC8A64D}" srcId="{A3111682-BCAB-4876-B0AD-EBD533295E12}" destId="{3B9675AC-2181-4BD5-AD45-EA59886A3E32}" srcOrd="1" destOrd="0" parTransId="{E57C0908-A45F-49C7-B909-DF131AC8B86C}" sibTransId="{1B005646-9E40-4B31-9B47-126E248A4581}"/>
    <dgm:cxn modelId="{46DB92E7-D04D-4AA6-B643-5D4CB42260F9}" srcId="{A3111682-BCAB-4876-B0AD-EBD533295E12}" destId="{68F18112-C63E-46AB-A7DC-BC1E6B20C307}" srcOrd="0" destOrd="0" parTransId="{38BEE866-72EE-4865-A65A-94D538DEA9EA}" sibTransId="{FCBCA064-6C25-4929-A7A9-31AED48B4FA7}"/>
    <dgm:cxn modelId="{41116635-96C5-4136-823D-B7CF6CEB9804}" type="presOf" srcId="{3B9675AC-2181-4BD5-AD45-EA59886A3E32}" destId="{DC5ABAD5-DA25-427D-AA81-577F8A3856C9}" srcOrd="0" destOrd="0" presId="urn:microsoft.com/office/officeart/2005/8/layout/vList5"/>
    <dgm:cxn modelId="{06145762-11FA-45D0-A1BC-C94F87357E82}" srcId="{DEBDEECA-1F5F-4B25-86EC-80BDCB633F23}" destId="{147F69FF-A630-42B9-BBAD-1883897454A9}" srcOrd="0" destOrd="0" parTransId="{922104F3-6CF7-4F92-9C7D-671CD73875C7}" sibTransId="{082553E8-4562-4C72-96C0-576A1586279B}"/>
    <dgm:cxn modelId="{30516203-BAB5-40B3-A709-A6CC232AA20B}" type="presParOf" srcId="{B9A3E0BF-6D6E-493D-AE1B-4966F2EC8C1A}" destId="{59F7BAAD-A134-47E1-A6FD-003A63E7C8A2}" srcOrd="0" destOrd="0" presId="urn:microsoft.com/office/officeart/2005/8/layout/vList5"/>
    <dgm:cxn modelId="{888AAF58-CD46-446C-B87C-F94C7DA86924}" type="presParOf" srcId="{59F7BAAD-A134-47E1-A6FD-003A63E7C8A2}" destId="{03558337-7E5A-4217-9E98-4735E6464CE1}" srcOrd="0" destOrd="0" presId="urn:microsoft.com/office/officeart/2005/8/layout/vList5"/>
    <dgm:cxn modelId="{06C36999-E3E1-4224-885D-2E6BDFC1B501}" type="presParOf" srcId="{59F7BAAD-A134-47E1-A6FD-003A63E7C8A2}" destId="{2115B400-7B95-4AC5-9ACB-C892933C993C}" srcOrd="1" destOrd="0" presId="urn:microsoft.com/office/officeart/2005/8/layout/vList5"/>
    <dgm:cxn modelId="{029A87D8-12BF-45F9-9B9E-7EE225F03908}" type="presParOf" srcId="{B9A3E0BF-6D6E-493D-AE1B-4966F2EC8C1A}" destId="{F1865547-D15F-4DC3-B760-D19BCA23CFA1}" srcOrd="1" destOrd="0" presId="urn:microsoft.com/office/officeart/2005/8/layout/vList5"/>
    <dgm:cxn modelId="{607B1A7B-934D-4C69-9467-4C2F9CF126CA}" type="presParOf" srcId="{B9A3E0BF-6D6E-493D-AE1B-4966F2EC8C1A}" destId="{98D8EC8C-DAA0-4D10-A883-EB276EFF2DB6}" srcOrd="2" destOrd="0" presId="urn:microsoft.com/office/officeart/2005/8/layout/vList5"/>
    <dgm:cxn modelId="{4EE385DB-6848-493E-A331-789CF2CA51B5}" type="presParOf" srcId="{98D8EC8C-DAA0-4D10-A883-EB276EFF2DB6}" destId="{DC5ABAD5-DA25-427D-AA81-577F8A3856C9}" srcOrd="0" destOrd="0" presId="urn:microsoft.com/office/officeart/2005/8/layout/vList5"/>
    <dgm:cxn modelId="{F48957CC-BD42-4113-91D4-9B4996F83ECF}" type="presParOf" srcId="{98D8EC8C-DAA0-4D10-A883-EB276EFF2DB6}" destId="{BBEA7679-3A82-488E-AFFD-F1D02ECCE37B}" srcOrd="1" destOrd="0" presId="urn:microsoft.com/office/officeart/2005/8/layout/vList5"/>
    <dgm:cxn modelId="{EF8A712A-CBBD-4D63-9620-F549E8C59FD0}" type="presParOf" srcId="{B9A3E0BF-6D6E-493D-AE1B-4966F2EC8C1A}" destId="{2D45ED69-3FB7-4711-A90A-83E6EBB2BE70}" srcOrd="3" destOrd="0" presId="urn:microsoft.com/office/officeart/2005/8/layout/vList5"/>
    <dgm:cxn modelId="{64044B4E-F701-420E-A8AE-BF4E6E31EF55}" type="presParOf" srcId="{B9A3E0BF-6D6E-493D-AE1B-4966F2EC8C1A}" destId="{4F90BAF1-31D7-4A06-900A-51AF2F6449AC}" srcOrd="4" destOrd="0" presId="urn:microsoft.com/office/officeart/2005/8/layout/vList5"/>
    <dgm:cxn modelId="{BC01C0B3-A488-4421-A80E-FC6CFC224D18}" type="presParOf" srcId="{4F90BAF1-31D7-4A06-900A-51AF2F6449AC}" destId="{F7923C8C-00EF-4ED1-8209-4CFDD30F6982}" srcOrd="0" destOrd="0" presId="urn:microsoft.com/office/officeart/2005/8/layout/vList5"/>
    <dgm:cxn modelId="{CD8DCD66-E38C-4EAB-BC28-6D71F931557B}" type="presParOf" srcId="{4F90BAF1-31D7-4A06-900A-51AF2F6449AC}" destId="{6EABDDA9-A35F-4E9C-8125-0D9EC0A820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A8342-FF59-4F61-9625-F51594F61701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59FDBA-C0A5-4298-8EDF-1AE67EC7D87D}">
      <dgm:prSet/>
      <dgm:spPr/>
      <dgm:t>
        <a:bodyPr/>
        <a:lstStyle/>
        <a:p>
          <a:pPr rtl="0"/>
          <a:r>
            <a:rPr lang="en-US" dirty="0" smtClean="0"/>
            <a:t>Safe and sound financial institutions</a:t>
          </a:r>
          <a:endParaRPr lang="en-US" dirty="0"/>
        </a:p>
      </dgm:t>
    </dgm:pt>
    <dgm:pt modelId="{77B9B0DF-8292-4B6E-930E-F75ED844C835}" type="parTrans" cxnId="{BB315E4F-247E-459E-B3B0-1679456BEC7A}">
      <dgm:prSet/>
      <dgm:spPr/>
      <dgm:t>
        <a:bodyPr/>
        <a:lstStyle/>
        <a:p>
          <a:endParaRPr lang="en-US"/>
        </a:p>
      </dgm:t>
    </dgm:pt>
    <dgm:pt modelId="{1DFBF92B-9685-49F2-B8BE-AAD63327FBC8}" type="sibTrans" cxnId="{BB315E4F-247E-459E-B3B0-1679456BEC7A}">
      <dgm:prSet/>
      <dgm:spPr/>
      <dgm:t>
        <a:bodyPr/>
        <a:lstStyle/>
        <a:p>
          <a:endParaRPr lang="en-US"/>
        </a:p>
      </dgm:t>
    </dgm:pt>
    <dgm:pt modelId="{D463B616-3EC2-4433-80C1-F301FEC2F039}">
      <dgm:prSet/>
      <dgm:spPr/>
      <dgm:t>
        <a:bodyPr/>
        <a:lstStyle/>
        <a:p>
          <a:pPr rtl="0"/>
          <a:r>
            <a:rPr lang="en-US" dirty="0" smtClean="0"/>
            <a:t>Financial Stability</a:t>
          </a:r>
          <a:endParaRPr lang="en-US" dirty="0"/>
        </a:p>
      </dgm:t>
    </dgm:pt>
    <dgm:pt modelId="{8E13AFC6-6851-408E-A49A-7237F0B0A388}" type="parTrans" cxnId="{AB39200A-C992-46D2-98DC-9CF270060266}">
      <dgm:prSet/>
      <dgm:spPr/>
      <dgm:t>
        <a:bodyPr/>
        <a:lstStyle/>
        <a:p>
          <a:endParaRPr lang="en-US"/>
        </a:p>
      </dgm:t>
    </dgm:pt>
    <dgm:pt modelId="{5917468A-4321-49C5-ABFF-1EAD4F25E580}" type="sibTrans" cxnId="{AB39200A-C992-46D2-98DC-9CF270060266}">
      <dgm:prSet/>
      <dgm:spPr/>
      <dgm:t>
        <a:bodyPr/>
        <a:lstStyle/>
        <a:p>
          <a:endParaRPr lang="en-US"/>
        </a:p>
      </dgm:t>
    </dgm:pt>
    <dgm:pt modelId="{377965F3-039C-409C-A274-2114B112DBC9}">
      <dgm:prSet/>
      <dgm:spPr/>
      <dgm:t>
        <a:bodyPr/>
        <a:lstStyle/>
        <a:p>
          <a:pPr rtl="0"/>
          <a:r>
            <a:rPr lang="en-US" dirty="0" smtClean="0"/>
            <a:t>Fair and equitable treatment of consumers</a:t>
          </a:r>
          <a:endParaRPr lang="en-US" dirty="0"/>
        </a:p>
      </dgm:t>
    </dgm:pt>
    <dgm:pt modelId="{FA425B89-D829-4B05-AA16-132E7ABDEC49}" type="parTrans" cxnId="{959D8FE3-BD6B-4BD3-9F84-510F9973FBF3}">
      <dgm:prSet/>
      <dgm:spPr/>
      <dgm:t>
        <a:bodyPr/>
        <a:lstStyle/>
        <a:p>
          <a:endParaRPr lang="en-US"/>
        </a:p>
      </dgm:t>
    </dgm:pt>
    <dgm:pt modelId="{22FB525E-2F94-4DBE-85D4-5A1CBE4704E7}" type="sibTrans" cxnId="{959D8FE3-BD6B-4BD3-9F84-510F9973FBF3}">
      <dgm:prSet/>
      <dgm:spPr/>
      <dgm:t>
        <a:bodyPr/>
        <a:lstStyle/>
        <a:p>
          <a:endParaRPr lang="en-US"/>
        </a:p>
      </dgm:t>
    </dgm:pt>
    <dgm:pt modelId="{1432E7BA-964E-46D9-AA31-29EBF033EBA1}" type="pres">
      <dgm:prSet presAssocID="{FF9A8342-FF59-4F61-9625-F51594F617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77AA0-B84C-49DF-8938-578133A655D7}" type="pres">
      <dgm:prSet presAssocID="{A059FDBA-C0A5-4298-8EDF-1AE67EC7D87D}" presName="circ1" presStyleLbl="vennNode1" presStyleIdx="0" presStyleCnt="3"/>
      <dgm:spPr/>
      <dgm:t>
        <a:bodyPr/>
        <a:lstStyle/>
        <a:p>
          <a:endParaRPr lang="en-US"/>
        </a:p>
      </dgm:t>
    </dgm:pt>
    <dgm:pt modelId="{EF928A90-8D40-448A-82EB-740107CD4E33}" type="pres">
      <dgm:prSet presAssocID="{A059FDBA-C0A5-4298-8EDF-1AE67EC7D8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40D75-34E0-403F-8249-84A148129EB7}" type="pres">
      <dgm:prSet presAssocID="{D463B616-3EC2-4433-80C1-F301FEC2F039}" presName="circ2" presStyleLbl="vennNode1" presStyleIdx="1" presStyleCnt="3"/>
      <dgm:spPr/>
      <dgm:t>
        <a:bodyPr/>
        <a:lstStyle/>
        <a:p>
          <a:endParaRPr lang="en-US"/>
        </a:p>
      </dgm:t>
    </dgm:pt>
    <dgm:pt modelId="{3A70F669-137D-4145-B719-1A3F0E5E28A6}" type="pres">
      <dgm:prSet presAssocID="{D463B616-3EC2-4433-80C1-F301FEC2F0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4EABE-EB75-47B0-A052-5E449FFD54FA}" type="pres">
      <dgm:prSet presAssocID="{377965F3-039C-409C-A274-2114B112DBC9}" presName="circ3" presStyleLbl="vennNode1" presStyleIdx="2" presStyleCnt="3"/>
      <dgm:spPr/>
      <dgm:t>
        <a:bodyPr/>
        <a:lstStyle/>
        <a:p>
          <a:endParaRPr lang="en-US"/>
        </a:p>
      </dgm:t>
    </dgm:pt>
    <dgm:pt modelId="{6B89C8CE-A837-450C-9240-D674425D4D64}" type="pres">
      <dgm:prSet presAssocID="{377965F3-039C-409C-A274-2114B112DB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90861-F282-4126-BC3F-B5B94DE9ED1B}" type="presOf" srcId="{377965F3-039C-409C-A274-2114B112DBC9}" destId="{6B89C8CE-A837-450C-9240-D674425D4D64}" srcOrd="1" destOrd="0" presId="urn:microsoft.com/office/officeart/2005/8/layout/venn1"/>
    <dgm:cxn modelId="{4BD309EE-B80A-4712-915D-DAF10CE45EFD}" type="presOf" srcId="{A059FDBA-C0A5-4298-8EDF-1AE67EC7D87D}" destId="{EF928A90-8D40-448A-82EB-740107CD4E33}" srcOrd="1" destOrd="0" presId="urn:microsoft.com/office/officeart/2005/8/layout/venn1"/>
    <dgm:cxn modelId="{959D8FE3-BD6B-4BD3-9F84-510F9973FBF3}" srcId="{FF9A8342-FF59-4F61-9625-F51594F61701}" destId="{377965F3-039C-409C-A274-2114B112DBC9}" srcOrd="2" destOrd="0" parTransId="{FA425B89-D829-4B05-AA16-132E7ABDEC49}" sibTransId="{22FB525E-2F94-4DBE-85D4-5A1CBE4704E7}"/>
    <dgm:cxn modelId="{03DD181C-2B96-412D-8ACC-2C2FFE764E8B}" type="presOf" srcId="{FF9A8342-FF59-4F61-9625-F51594F61701}" destId="{1432E7BA-964E-46D9-AA31-29EBF033EBA1}" srcOrd="0" destOrd="0" presId="urn:microsoft.com/office/officeart/2005/8/layout/venn1"/>
    <dgm:cxn modelId="{0690D075-9DEA-4B7B-BDA8-3963AB31054D}" type="presOf" srcId="{A059FDBA-C0A5-4298-8EDF-1AE67EC7D87D}" destId="{4A777AA0-B84C-49DF-8938-578133A655D7}" srcOrd="0" destOrd="0" presId="urn:microsoft.com/office/officeart/2005/8/layout/venn1"/>
    <dgm:cxn modelId="{B0EA7585-BFD8-49BF-8338-6BB8AC1D6AB7}" type="presOf" srcId="{D463B616-3EC2-4433-80C1-F301FEC2F039}" destId="{3A70F669-137D-4145-B719-1A3F0E5E28A6}" srcOrd="1" destOrd="0" presId="urn:microsoft.com/office/officeart/2005/8/layout/venn1"/>
    <dgm:cxn modelId="{BEA1EBB6-9735-4B12-A028-03A977CC8E16}" type="presOf" srcId="{377965F3-039C-409C-A274-2114B112DBC9}" destId="{8094EABE-EB75-47B0-A052-5E449FFD54FA}" srcOrd="0" destOrd="0" presId="urn:microsoft.com/office/officeart/2005/8/layout/venn1"/>
    <dgm:cxn modelId="{BB315E4F-247E-459E-B3B0-1679456BEC7A}" srcId="{FF9A8342-FF59-4F61-9625-F51594F61701}" destId="{A059FDBA-C0A5-4298-8EDF-1AE67EC7D87D}" srcOrd="0" destOrd="0" parTransId="{77B9B0DF-8292-4B6E-930E-F75ED844C835}" sibTransId="{1DFBF92B-9685-49F2-B8BE-AAD63327FBC8}"/>
    <dgm:cxn modelId="{4DDA6C81-315D-4984-8A0B-FD013AC1D767}" type="presOf" srcId="{D463B616-3EC2-4433-80C1-F301FEC2F039}" destId="{76940D75-34E0-403F-8249-84A148129EB7}" srcOrd="0" destOrd="0" presId="urn:microsoft.com/office/officeart/2005/8/layout/venn1"/>
    <dgm:cxn modelId="{AB39200A-C992-46D2-98DC-9CF270060266}" srcId="{FF9A8342-FF59-4F61-9625-F51594F61701}" destId="{D463B616-3EC2-4433-80C1-F301FEC2F039}" srcOrd="1" destOrd="0" parTransId="{8E13AFC6-6851-408E-A49A-7237F0B0A388}" sibTransId="{5917468A-4321-49C5-ABFF-1EAD4F25E580}"/>
    <dgm:cxn modelId="{B1BC2131-603A-483E-AC8B-AEB70644B604}" type="presParOf" srcId="{1432E7BA-964E-46D9-AA31-29EBF033EBA1}" destId="{4A777AA0-B84C-49DF-8938-578133A655D7}" srcOrd="0" destOrd="0" presId="urn:microsoft.com/office/officeart/2005/8/layout/venn1"/>
    <dgm:cxn modelId="{DCBEDB06-778E-4F2F-BD2F-7584C42FD44B}" type="presParOf" srcId="{1432E7BA-964E-46D9-AA31-29EBF033EBA1}" destId="{EF928A90-8D40-448A-82EB-740107CD4E33}" srcOrd="1" destOrd="0" presId="urn:microsoft.com/office/officeart/2005/8/layout/venn1"/>
    <dgm:cxn modelId="{B2551402-67F8-4A68-BE4F-406BA623EC7B}" type="presParOf" srcId="{1432E7BA-964E-46D9-AA31-29EBF033EBA1}" destId="{76940D75-34E0-403F-8249-84A148129EB7}" srcOrd="2" destOrd="0" presId="urn:microsoft.com/office/officeart/2005/8/layout/venn1"/>
    <dgm:cxn modelId="{29D0A3FB-5610-4408-9314-255AE9CE0D0F}" type="presParOf" srcId="{1432E7BA-964E-46D9-AA31-29EBF033EBA1}" destId="{3A70F669-137D-4145-B719-1A3F0E5E28A6}" srcOrd="3" destOrd="0" presId="urn:microsoft.com/office/officeart/2005/8/layout/venn1"/>
    <dgm:cxn modelId="{F8AD86B3-3CF1-46A2-B510-896D3CF0A31C}" type="presParOf" srcId="{1432E7BA-964E-46D9-AA31-29EBF033EBA1}" destId="{8094EABE-EB75-47B0-A052-5E449FFD54FA}" srcOrd="4" destOrd="0" presId="urn:microsoft.com/office/officeart/2005/8/layout/venn1"/>
    <dgm:cxn modelId="{DDD3FD65-646E-4526-8970-FC1AC1DD657A}" type="presParOf" srcId="{1432E7BA-964E-46D9-AA31-29EBF033EBA1}" destId="{6B89C8CE-A837-450C-9240-D674425D4D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E4FE2-29A8-4CB2-81A7-A5EF589A667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5F1E63-24BD-43B2-A86D-A89451D1F0EA}">
      <dgm:prSet phldrT="[Text]"/>
      <dgm:spPr/>
      <dgm:t>
        <a:bodyPr/>
        <a:lstStyle/>
        <a:p>
          <a:r>
            <a:rPr lang="en-US" dirty="0" smtClean="0"/>
            <a:t>Stable prices</a:t>
          </a:r>
          <a:endParaRPr lang="en-US" dirty="0"/>
        </a:p>
      </dgm:t>
    </dgm:pt>
    <dgm:pt modelId="{ABB1AC0A-3FA0-407E-B6E4-B4B4FCC9F23A}" type="parTrans" cxnId="{7B894584-7DDE-4366-89EE-8186EA6D7192}">
      <dgm:prSet/>
      <dgm:spPr/>
      <dgm:t>
        <a:bodyPr/>
        <a:lstStyle/>
        <a:p>
          <a:endParaRPr lang="en-US"/>
        </a:p>
      </dgm:t>
    </dgm:pt>
    <dgm:pt modelId="{2E7703BA-8CEC-4CB2-8358-44FEB21F388E}" type="sibTrans" cxnId="{7B894584-7DDE-4366-89EE-8186EA6D7192}">
      <dgm:prSet/>
      <dgm:spPr/>
      <dgm:t>
        <a:bodyPr/>
        <a:lstStyle/>
        <a:p>
          <a:endParaRPr lang="en-US"/>
        </a:p>
      </dgm:t>
    </dgm:pt>
    <dgm:pt modelId="{54CE8CD0-86ED-4DBC-B345-8C4341E12B8E}">
      <dgm:prSet phldrT="[Text]"/>
      <dgm:spPr/>
      <dgm:t>
        <a:bodyPr/>
        <a:lstStyle/>
        <a:p>
          <a:r>
            <a:rPr lang="en-US" dirty="0" smtClean="0"/>
            <a:t>Maximum employment</a:t>
          </a:r>
          <a:endParaRPr lang="en-US" dirty="0"/>
        </a:p>
      </dgm:t>
    </dgm:pt>
    <dgm:pt modelId="{91989C1E-8453-40BE-9243-70A951A541BB}" type="parTrans" cxnId="{6A3D3C99-0A49-4EB0-B508-A1D1D806E206}">
      <dgm:prSet/>
      <dgm:spPr/>
    </dgm:pt>
    <dgm:pt modelId="{FF35FDD5-14E2-4173-BFCE-2917288FA278}" type="sibTrans" cxnId="{6A3D3C99-0A49-4EB0-B508-A1D1D806E206}">
      <dgm:prSet/>
      <dgm:spPr/>
    </dgm:pt>
    <dgm:pt modelId="{EEA28E45-1CB3-4313-9EB2-57423A7D4359}" type="pres">
      <dgm:prSet presAssocID="{20AE4FE2-29A8-4CB2-81A7-A5EF589A66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9F41C-2C42-4CE4-ACCE-294FD1F157A6}" type="pres">
      <dgm:prSet presAssocID="{6F5F1E63-24BD-43B2-A86D-A89451D1F0EA}" presName="linNode" presStyleCnt="0"/>
      <dgm:spPr/>
    </dgm:pt>
    <dgm:pt modelId="{F8F33A64-01A5-4433-9D9E-857E0C2D80C0}" type="pres">
      <dgm:prSet presAssocID="{6F5F1E63-24BD-43B2-A86D-A89451D1F0E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8223-5E09-49A3-BC24-5178EEBEAE6F}" type="pres">
      <dgm:prSet presAssocID="{2E7703BA-8CEC-4CB2-8358-44FEB21F388E}" presName="sp" presStyleCnt="0"/>
      <dgm:spPr/>
    </dgm:pt>
    <dgm:pt modelId="{4E46B220-E7B2-41B8-8EA0-1058A5CDA31E}" type="pres">
      <dgm:prSet presAssocID="{54CE8CD0-86ED-4DBC-B345-8C4341E12B8E}" presName="linNode" presStyleCnt="0"/>
      <dgm:spPr/>
    </dgm:pt>
    <dgm:pt modelId="{8F443D76-995E-41B7-A248-42A83D9C3AA8}" type="pres">
      <dgm:prSet presAssocID="{54CE8CD0-86ED-4DBC-B345-8C4341E12B8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94584-7DDE-4366-89EE-8186EA6D7192}" srcId="{20AE4FE2-29A8-4CB2-81A7-A5EF589A667F}" destId="{6F5F1E63-24BD-43B2-A86D-A89451D1F0EA}" srcOrd="0" destOrd="0" parTransId="{ABB1AC0A-3FA0-407E-B6E4-B4B4FCC9F23A}" sibTransId="{2E7703BA-8CEC-4CB2-8358-44FEB21F388E}"/>
    <dgm:cxn modelId="{4A0E3B9F-B6E3-437E-9CB7-C8F2013C882F}" type="presOf" srcId="{6F5F1E63-24BD-43B2-A86D-A89451D1F0EA}" destId="{F8F33A64-01A5-4433-9D9E-857E0C2D80C0}" srcOrd="0" destOrd="0" presId="urn:microsoft.com/office/officeart/2005/8/layout/vList5"/>
    <dgm:cxn modelId="{0A848C69-64CC-434D-BD70-0F71AFC581EA}" type="presOf" srcId="{20AE4FE2-29A8-4CB2-81A7-A5EF589A667F}" destId="{EEA28E45-1CB3-4313-9EB2-57423A7D4359}" srcOrd="0" destOrd="0" presId="urn:microsoft.com/office/officeart/2005/8/layout/vList5"/>
    <dgm:cxn modelId="{6A3D3C99-0A49-4EB0-B508-A1D1D806E206}" srcId="{20AE4FE2-29A8-4CB2-81A7-A5EF589A667F}" destId="{54CE8CD0-86ED-4DBC-B345-8C4341E12B8E}" srcOrd="1" destOrd="0" parTransId="{91989C1E-8453-40BE-9243-70A951A541BB}" sibTransId="{FF35FDD5-14E2-4173-BFCE-2917288FA278}"/>
    <dgm:cxn modelId="{7FDD3B7C-8F25-40A6-BC59-797259CE4974}" type="presOf" srcId="{54CE8CD0-86ED-4DBC-B345-8C4341E12B8E}" destId="{8F443D76-995E-41B7-A248-42A83D9C3AA8}" srcOrd="0" destOrd="0" presId="urn:microsoft.com/office/officeart/2005/8/layout/vList5"/>
    <dgm:cxn modelId="{6C395B85-E683-4BAA-95D6-BF3E0FA9B394}" type="presParOf" srcId="{EEA28E45-1CB3-4313-9EB2-57423A7D4359}" destId="{D5B9F41C-2C42-4CE4-ACCE-294FD1F157A6}" srcOrd="0" destOrd="0" presId="urn:microsoft.com/office/officeart/2005/8/layout/vList5"/>
    <dgm:cxn modelId="{6A6EE63B-10FD-449C-8566-2D1767266154}" type="presParOf" srcId="{D5B9F41C-2C42-4CE4-ACCE-294FD1F157A6}" destId="{F8F33A64-01A5-4433-9D9E-857E0C2D80C0}" srcOrd="0" destOrd="0" presId="urn:microsoft.com/office/officeart/2005/8/layout/vList5"/>
    <dgm:cxn modelId="{56BA6E0E-D245-4681-B1B1-6C2EAA59605D}" type="presParOf" srcId="{EEA28E45-1CB3-4313-9EB2-57423A7D4359}" destId="{C90E8223-5E09-49A3-BC24-5178EEBEAE6F}" srcOrd="1" destOrd="0" presId="urn:microsoft.com/office/officeart/2005/8/layout/vList5"/>
    <dgm:cxn modelId="{43700F59-1D55-4B0B-8E9A-8541023DA0E4}" type="presParOf" srcId="{EEA28E45-1CB3-4313-9EB2-57423A7D4359}" destId="{4E46B220-E7B2-41B8-8EA0-1058A5CDA31E}" srcOrd="2" destOrd="0" presId="urn:microsoft.com/office/officeart/2005/8/layout/vList5"/>
    <dgm:cxn modelId="{C9EA9E3E-6112-4B15-A79D-AF6CD2A3D266}" type="presParOf" srcId="{4E46B220-E7B2-41B8-8EA0-1058A5CDA31E}" destId="{8F443D76-995E-41B7-A248-42A83D9C3A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D09841-725B-460D-88B8-87093A8EE041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A4D5ED-D3D4-45FB-8FE4-120E8EDD46E5}">
      <dgm:prSet phldrT="[Text]"/>
      <dgm:spPr/>
      <dgm:t>
        <a:bodyPr/>
        <a:lstStyle/>
        <a:p>
          <a:r>
            <a:rPr lang="en-US" dirty="0" smtClean="0"/>
            <a:t>Availability and cost of money and credit</a:t>
          </a:r>
          <a:endParaRPr lang="en-US" dirty="0"/>
        </a:p>
      </dgm:t>
    </dgm:pt>
    <dgm:pt modelId="{0E6A8654-AFC5-4FE7-B69A-891F73CFB553}" type="parTrans" cxnId="{26C6AE6F-F29F-491F-8D5C-7DC8C4C554C9}">
      <dgm:prSet/>
      <dgm:spPr/>
      <dgm:t>
        <a:bodyPr/>
        <a:lstStyle/>
        <a:p>
          <a:endParaRPr lang="en-US"/>
        </a:p>
      </dgm:t>
    </dgm:pt>
    <dgm:pt modelId="{4EEDA5E9-C117-4C66-BC32-8383E3388B99}" type="sibTrans" cxnId="{26C6AE6F-F29F-491F-8D5C-7DC8C4C554C9}">
      <dgm:prSet/>
      <dgm:spPr/>
      <dgm:t>
        <a:bodyPr/>
        <a:lstStyle/>
        <a:p>
          <a:endParaRPr lang="en-US"/>
        </a:p>
      </dgm:t>
    </dgm:pt>
    <dgm:pt modelId="{9E942431-A199-4FD6-9A79-25A60A1CD821}">
      <dgm:prSet phldrT="[Text]"/>
      <dgm:spPr/>
      <dgm:t>
        <a:bodyPr/>
        <a:lstStyle/>
        <a:p>
          <a:r>
            <a:rPr lang="en-US" dirty="0" smtClean="0"/>
            <a:t>Consumer and business spending</a:t>
          </a:r>
          <a:endParaRPr lang="en-US" dirty="0"/>
        </a:p>
      </dgm:t>
    </dgm:pt>
    <dgm:pt modelId="{A61FE083-2395-42A0-A11E-51E9D09A6166}" type="parTrans" cxnId="{C33E2A56-94FC-445A-90D3-BFC4CCFCA68E}">
      <dgm:prSet/>
      <dgm:spPr/>
      <dgm:t>
        <a:bodyPr/>
        <a:lstStyle/>
        <a:p>
          <a:endParaRPr lang="en-US"/>
        </a:p>
      </dgm:t>
    </dgm:pt>
    <dgm:pt modelId="{2FB413B8-435F-444E-85C7-9A1540328709}" type="sibTrans" cxnId="{C33E2A56-94FC-445A-90D3-BFC4CCFCA68E}">
      <dgm:prSet/>
      <dgm:spPr/>
      <dgm:t>
        <a:bodyPr/>
        <a:lstStyle/>
        <a:p>
          <a:endParaRPr lang="en-US"/>
        </a:p>
      </dgm:t>
    </dgm:pt>
    <dgm:pt modelId="{41A6D05F-7BA1-4A77-86D9-8A2DCA3021C7}">
      <dgm:prSet phldrT="[Text]"/>
      <dgm:spPr/>
      <dgm:t>
        <a:bodyPr/>
        <a:lstStyle/>
        <a:p>
          <a:r>
            <a:rPr lang="en-US" dirty="0" smtClean="0"/>
            <a:t>Employment and prices</a:t>
          </a:r>
          <a:endParaRPr lang="en-US" dirty="0"/>
        </a:p>
      </dgm:t>
    </dgm:pt>
    <dgm:pt modelId="{06072DDA-44CA-49E8-B332-7E13FA4D9EB2}" type="parTrans" cxnId="{93BAEF2F-A0BB-4B97-AEE1-FFE9CE10EDAE}">
      <dgm:prSet/>
      <dgm:spPr/>
      <dgm:t>
        <a:bodyPr/>
        <a:lstStyle/>
        <a:p>
          <a:endParaRPr lang="en-US"/>
        </a:p>
      </dgm:t>
    </dgm:pt>
    <dgm:pt modelId="{F485A509-AD41-4E83-B030-52BC06F040A0}" type="sibTrans" cxnId="{93BAEF2F-A0BB-4B97-AEE1-FFE9CE10EDAE}">
      <dgm:prSet/>
      <dgm:spPr/>
      <dgm:t>
        <a:bodyPr/>
        <a:lstStyle/>
        <a:p>
          <a:endParaRPr lang="en-US"/>
        </a:p>
      </dgm:t>
    </dgm:pt>
    <dgm:pt modelId="{9AD6F4B8-36A2-4883-A308-8522E4E4D8B9}" type="pres">
      <dgm:prSet presAssocID="{7CD09841-725B-460D-88B8-87093A8EE0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BBA56-A111-4C02-BC9C-39AC316C5476}" type="pres">
      <dgm:prSet presAssocID="{41A6D05F-7BA1-4A77-86D9-8A2DCA3021C7}" presName="boxAndChildren" presStyleCnt="0"/>
      <dgm:spPr/>
      <dgm:t>
        <a:bodyPr/>
        <a:lstStyle/>
        <a:p>
          <a:endParaRPr lang="en-US"/>
        </a:p>
      </dgm:t>
    </dgm:pt>
    <dgm:pt modelId="{DC714E38-F8C3-4557-9CA8-4FD0BE184FB4}" type="pres">
      <dgm:prSet presAssocID="{41A6D05F-7BA1-4A77-86D9-8A2DCA3021C7}" presName="parentTextBox" presStyleLbl="node1" presStyleIdx="0" presStyleCnt="3"/>
      <dgm:spPr/>
      <dgm:t>
        <a:bodyPr/>
        <a:lstStyle/>
        <a:p>
          <a:endParaRPr lang="en-US"/>
        </a:p>
      </dgm:t>
    </dgm:pt>
    <dgm:pt modelId="{F7BC319D-170C-480E-A526-B759B9F59B1D}" type="pres">
      <dgm:prSet presAssocID="{2FB413B8-435F-444E-85C7-9A1540328709}" presName="sp" presStyleCnt="0"/>
      <dgm:spPr/>
      <dgm:t>
        <a:bodyPr/>
        <a:lstStyle/>
        <a:p>
          <a:endParaRPr lang="en-US"/>
        </a:p>
      </dgm:t>
    </dgm:pt>
    <dgm:pt modelId="{51A55BCA-FD15-4B95-BE43-5E3B0600915E}" type="pres">
      <dgm:prSet presAssocID="{9E942431-A199-4FD6-9A79-25A60A1CD821}" presName="arrowAndChildren" presStyleCnt="0"/>
      <dgm:spPr/>
      <dgm:t>
        <a:bodyPr/>
        <a:lstStyle/>
        <a:p>
          <a:endParaRPr lang="en-US"/>
        </a:p>
      </dgm:t>
    </dgm:pt>
    <dgm:pt modelId="{64AEE5E7-FC79-446E-8211-F3BFCAF66D75}" type="pres">
      <dgm:prSet presAssocID="{9E942431-A199-4FD6-9A79-25A60A1CD82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F744478-0590-45AE-AD6E-8E4D38B38551}" type="pres">
      <dgm:prSet presAssocID="{4EEDA5E9-C117-4C66-BC32-8383E3388B99}" presName="sp" presStyleCnt="0"/>
      <dgm:spPr/>
      <dgm:t>
        <a:bodyPr/>
        <a:lstStyle/>
        <a:p>
          <a:endParaRPr lang="en-US"/>
        </a:p>
      </dgm:t>
    </dgm:pt>
    <dgm:pt modelId="{5C6FAE66-BA63-4EC7-9346-D0C8460E3A9D}" type="pres">
      <dgm:prSet presAssocID="{0BA4D5ED-D3D4-45FB-8FE4-120E8EDD46E5}" presName="arrowAndChildren" presStyleCnt="0"/>
      <dgm:spPr/>
      <dgm:t>
        <a:bodyPr/>
        <a:lstStyle/>
        <a:p>
          <a:endParaRPr lang="en-US"/>
        </a:p>
      </dgm:t>
    </dgm:pt>
    <dgm:pt modelId="{BCDD84CA-B3FA-45F4-8D3B-046B5772C3A1}" type="pres">
      <dgm:prSet presAssocID="{0BA4D5ED-D3D4-45FB-8FE4-120E8EDD46E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3BAEF2F-A0BB-4B97-AEE1-FFE9CE10EDAE}" srcId="{7CD09841-725B-460D-88B8-87093A8EE041}" destId="{41A6D05F-7BA1-4A77-86D9-8A2DCA3021C7}" srcOrd="2" destOrd="0" parTransId="{06072DDA-44CA-49E8-B332-7E13FA4D9EB2}" sibTransId="{F485A509-AD41-4E83-B030-52BC06F040A0}"/>
    <dgm:cxn modelId="{157A8800-6319-40B0-B166-070D0ABBC59D}" type="presOf" srcId="{41A6D05F-7BA1-4A77-86D9-8A2DCA3021C7}" destId="{DC714E38-F8C3-4557-9CA8-4FD0BE184FB4}" srcOrd="0" destOrd="0" presId="urn:microsoft.com/office/officeart/2005/8/layout/process4"/>
    <dgm:cxn modelId="{40BE81DB-1495-49F7-B12A-2853679B1743}" type="presOf" srcId="{9E942431-A199-4FD6-9A79-25A60A1CD821}" destId="{64AEE5E7-FC79-446E-8211-F3BFCAF66D75}" srcOrd="0" destOrd="0" presId="urn:microsoft.com/office/officeart/2005/8/layout/process4"/>
    <dgm:cxn modelId="{2EA05C17-0A6D-4C3B-B1C6-70B011E425E8}" type="presOf" srcId="{7CD09841-725B-460D-88B8-87093A8EE041}" destId="{9AD6F4B8-36A2-4883-A308-8522E4E4D8B9}" srcOrd="0" destOrd="0" presId="urn:microsoft.com/office/officeart/2005/8/layout/process4"/>
    <dgm:cxn modelId="{C33E2A56-94FC-445A-90D3-BFC4CCFCA68E}" srcId="{7CD09841-725B-460D-88B8-87093A8EE041}" destId="{9E942431-A199-4FD6-9A79-25A60A1CD821}" srcOrd="1" destOrd="0" parTransId="{A61FE083-2395-42A0-A11E-51E9D09A6166}" sibTransId="{2FB413B8-435F-444E-85C7-9A1540328709}"/>
    <dgm:cxn modelId="{26C6AE6F-F29F-491F-8D5C-7DC8C4C554C9}" srcId="{7CD09841-725B-460D-88B8-87093A8EE041}" destId="{0BA4D5ED-D3D4-45FB-8FE4-120E8EDD46E5}" srcOrd="0" destOrd="0" parTransId="{0E6A8654-AFC5-4FE7-B69A-891F73CFB553}" sibTransId="{4EEDA5E9-C117-4C66-BC32-8383E3388B99}"/>
    <dgm:cxn modelId="{05656B16-2B86-43B6-8EEA-A8920B9A51A1}" type="presOf" srcId="{0BA4D5ED-D3D4-45FB-8FE4-120E8EDD46E5}" destId="{BCDD84CA-B3FA-45F4-8D3B-046B5772C3A1}" srcOrd="0" destOrd="0" presId="urn:microsoft.com/office/officeart/2005/8/layout/process4"/>
    <dgm:cxn modelId="{8F57D988-56B1-4197-B7CB-D786FE33CB8E}" type="presParOf" srcId="{9AD6F4B8-36A2-4883-A308-8522E4E4D8B9}" destId="{35CBBA56-A111-4C02-BC9C-39AC316C5476}" srcOrd="0" destOrd="0" presId="urn:microsoft.com/office/officeart/2005/8/layout/process4"/>
    <dgm:cxn modelId="{74E7AB57-FEFB-401D-883D-59AFDF95FA49}" type="presParOf" srcId="{35CBBA56-A111-4C02-BC9C-39AC316C5476}" destId="{DC714E38-F8C3-4557-9CA8-4FD0BE184FB4}" srcOrd="0" destOrd="0" presId="urn:microsoft.com/office/officeart/2005/8/layout/process4"/>
    <dgm:cxn modelId="{C19C4B69-DEF2-44FB-8798-30382A79FD22}" type="presParOf" srcId="{9AD6F4B8-36A2-4883-A308-8522E4E4D8B9}" destId="{F7BC319D-170C-480E-A526-B759B9F59B1D}" srcOrd="1" destOrd="0" presId="urn:microsoft.com/office/officeart/2005/8/layout/process4"/>
    <dgm:cxn modelId="{9981203C-E408-47FE-A6D6-D0CE931B6CBE}" type="presParOf" srcId="{9AD6F4B8-36A2-4883-A308-8522E4E4D8B9}" destId="{51A55BCA-FD15-4B95-BE43-5E3B0600915E}" srcOrd="2" destOrd="0" presId="urn:microsoft.com/office/officeart/2005/8/layout/process4"/>
    <dgm:cxn modelId="{790B1493-2BBF-4CE3-84E2-EA6CCBB5FB2A}" type="presParOf" srcId="{51A55BCA-FD15-4B95-BE43-5E3B0600915E}" destId="{64AEE5E7-FC79-446E-8211-F3BFCAF66D75}" srcOrd="0" destOrd="0" presId="urn:microsoft.com/office/officeart/2005/8/layout/process4"/>
    <dgm:cxn modelId="{E182AFAD-D0DC-446B-BBF9-339B5EEE53D3}" type="presParOf" srcId="{9AD6F4B8-36A2-4883-A308-8522E4E4D8B9}" destId="{EF744478-0590-45AE-AD6E-8E4D38B38551}" srcOrd="3" destOrd="0" presId="urn:microsoft.com/office/officeart/2005/8/layout/process4"/>
    <dgm:cxn modelId="{F80544F4-6500-4B4E-B50B-1F6BE99F4A57}" type="presParOf" srcId="{9AD6F4B8-36A2-4883-A308-8522E4E4D8B9}" destId="{5C6FAE66-BA63-4EC7-9346-D0C8460E3A9D}" srcOrd="4" destOrd="0" presId="urn:microsoft.com/office/officeart/2005/8/layout/process4"/>
    <dgm:cxn modelId="{E6D609D1-57CE-4A7A-9FA1-953D0AB6B51B}" type="presParOf" srcId="{5C6FAE66-BA63-4EC7-9346-D0C8460E3A9D}" destId="{BCDD84CA-B3FA-45F4-8D3B-046B5772C3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063A2-8420-4865-AB45-8D3A8D3D15D9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E0CAD2-00C3-43D9-A877-FE246D844B21}">
      <dgm:prSet/>
      <dgm:spPr/>
      <dgm:t>
        <a:bodyPr/>
        <a:lstStyle/>
        <a:p>
          <a:pPr rtl="0"/>
          <a:r>
            <a:rPr lang="en-US" dirty="0" smtClean="0"/>
            <a:t>Open Market Operations</a:t>
          </a:r>
          <a:endParaRPr lang="en-US" dirty="0"/>
        </a:p>
      </dgm:t>
    </dgm:pt>
    <dgm:pt modelId="{8D6413F2-7C92-4633-AC3F-22A76197F590}" type="parTrans" cxnId="{2ADE20CC-F34C-4908-8E45-EFD4BF7A01C0}">
      <dgm:prSet/>
      <dgm:spPr/>
      <dgm:t>
        <a:bodyPr/>
        <a:lstStyle/>
        <a:p>
          <a:endParaRPr lang="en-US"/>
        </a:p>
      </dgm:t>
    </dgm:pt>
    <dgm:pt modelId="{19B6BCDD-75FC-42F7-AFAC-77307B3AF962}" type="sibTrans" cxnId="{2ADE20CC-F34C-4908-8E45-EFD4BF7A01C0}">
      <dgm:prSet/>
      <dgm:spPr/>
      <dgm:t>
        <a:bodyPr/>
        <a:lstStyle/>
        <a:p>
          <a:endParaRPr lang="en-US"/>
        </a:p>
      </dgm:t>
    </dgm:pt>
    <dgm:pt modelId="{22D6F7B4-2CC9-45CE-82BD-290F0369B18C}">
      <dgm:prSet/>
      <dgm:spPr/>
      <dgm:t>
        <a:bodyPr/>
        <a:lstStyle/>
        <a:p>
          <a:pPr rtl="0"/>
          <a:r>
            <a:rPr lang="en-US" dirty="0" smtClean="0"/>
            <a:t>Discount Rate</a:t>
          </a:r>
          <a:endParaRPr lang="en-US" dirty="0"/>
        </a:p>
      </dgm:t>
    </dgm:pt>
    <dgm:pt modelId="{A96DE6FF-49AF-4F02-AF16-1D079E9FFC24}" type="parTrans" cxnId="{78AD19A4-37EA-4871-A9BB-210403248B2B}">
      <dgm:prSet/>
      <dgm:spPr/>
      <dgm:t>
        <a:bodyPr/>
        <a:lstStyle/>
        <a:p>
          <a:endParaRPr lang="en-US"/>
        </a:p>
      </dgm:t>
    </dgm:pt>
    <dgm:pt modelId="{B6BC26AC-DAC0-4F2E-A503-D423414E79B4}" type="sibTrans" cxnId="{78AD19A4-37EA-4871-A9BB-210403248B2B}">
      <dgm:prSet/>
      <dgm:spPr/>
      <dgm:t>
        <a:bodyPr/>
        <a:lstStyle/>
        <a:p>
          <a:endParaRPr lang="en-US"/>
        </a:p>
      </dgm:t>
    </dgm:pt>
    <dgm:pt modelId="{A3A0E088-B13B-4F87-A330-83C52568BF14}">
      <dgm:prSet/>
      <dgm:spPr/>
      <dgm:t>
        <a:bodyPr/>
        <a:lstStyle/>
        <a:p>
          <a:pPr rtl="0"/>
          <a:r>
            <a:rPr lang="en-US" dirty="0" smtClean="0"/>
            <a:t>Reserve Requirements</a:t>
          </a:r>
          <a:endParaRPr lang="en-US" dirty="0"/>
        </a:p>
      </dgm:t>
    </dgm:pt>
    <dgm:pt modelId="{660031A1-7B5A-4FEA-B892-6D1290948D5C}" type="parTrans" cxnId="{30B4C118-8774-4CEB-8038-EC80E31D82DE}">
      <dgm:prSet/>
      <dgm:spPr/>
      <dgm:t>
        <a:bodyPr/>
        <a:lstStyle/>
        <a:p>
          <a:endParaRPr lang="en-US"/>
        </a:p>
      </dgm:t>
    </dgm:pt>
    <dgm:pt modelId="{92ADCE2D-6819-4B29-ABE1-D2B37374A059}" type="sibTrans" cxnId="{30B4C118-8774-4CEB-8038-EC80E31D82DE}">
      <dgm:prSet/>
      <dgm:spPr/>
      <dgm:t>
        <a:bodyPr/>
        <a:lstStyle/>
        <a:p>
          <a:endParaRPr lang="en-US"/>
        </a:p>
      </dgm:t>
    </dgm:pt>
    <dgm:pt modelId="{DAA8541F-3B04-4852-AE8B-E4335B950B49}">
      <dgm:prSet/>
      <dgm:spPr/>
      <dgm:t>
        <a:bodyPr/>
        <a:lstStyle/>
        <a:p>
          <a:pPr rtl="0"/>
          <a:r>
            <a:rPr lang="en-US" dirty="0" smtClean="0"/>
            <a:t>Interest on Reserve Balances</a:t>
          </a:r>
          <a:endParaRPr lang="en-US" dirty="0"/>
        </a:p>
      </dgm:t>
    </dgm:pt>
    <dgm:pt modelId="{0D967CD7-2F4E-41D9-B4D9-68BC3EC2364A}" type="parTrans" cxnId="{2D89778B-5A04-443C-A228-AF635930C3C0}">
      <dgm:prSet/>
      <dgm:spPr/>
      <dgm:t>
        <a:bodyPr/>
        <a:lstStyle/>
        <a:p>
          <a:endParaRPr lang="en-US"/>
        </a:p>
      </dgm:t>
    </dgm:pt>
    <dgm:pt modelId="{C6D446DA-7DBE-494A-9833-148E8FCCC436}" type="sibTrans" cxnId="{2D89778B-5A04-443C-A228-AF635930C3C0}">
      <dgm:prSet/>
      <dgm:spPr/>
      <dgm:t>
        <a:bodyPr/>
        <a:lstStyle/>
        <a:p>
          <a:endParaRPr lang="en-US"/>
        </a:p>
      </dgm:t>
    </dgm:pt>
    <dgm:pt modelId="{4F949EE5-2F0A-4082-BBF2-27ECF2D5A5A7}" type="pres">
      <dgm:prSet presAssocID="{922063A2-8420-4865-AB45-8D3A8D3D15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87B79-C97E-4364-834E-B04AA723ECEC}" type="pres">
      <dgm:prSet presAssocID="{D9E0CAD2-00C3-43D9-A877-FE246D844B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0B848-3CFF-48DF-B365-2CE7F23B2CDF}" type="pres">
      <dgm:prSet presAssocID="{19B6BCDD-75FC-42F7-AFAC-77307B3AF962}" presName="sibTrans" presStyleCnt="0"/>
      <dgm:spPr/>
    </dgm:pt>
    <dgm:pt modelId="{13A1F809-8936-4C59-A257-176EC1FFF79C}" type="pres">
      <dgm:prSet presAssocID="{22D6F7B4-2CC9-45CE-82BD-290F0369B1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438C3-7E02-440C-976E-0F3373EE8926}" type="pres">
      <dgm:prSet presAssocID="{B6BC26AC-DAC0-4F2E-A503-D423414E79B4}" presName="sibTrans" presStyleCnt="0"/>
      <dgm:spPr/>
    </dgm:pt>
    <dgm:pt modelId="{11CCB015-8CCF-43DC-8D8C-FD6669170E69}" type="pres">
      <dgm:prSet presAssocID="{A3A0E088-B13B-4F87-A330-83C52568BF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B0BE8-A1DE-460E-BCEF-80FD9A4F6D99}" type="pres">
      <dgm:prSet presAssocID="{92ADCE2D-6819-4B29-ABE1-D2B37374A059}" presName="sibTrans" presStyleCnt="0"/>
      <dgm:spPr/>
    </dgm:pt>
    <dgm:pt modelId="{5D6F4927-FBAB-4EEE-815A-43979AF44278}" type="pres">
      <dgm:prSet presAssocID="{DAA8541F-3B04-4852-AE8B-E4335B950B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F20DE-D744-4689-A2BD-DEE327439601}" type="presOf" srcId="{A3A0E088-B13B-4F87-A330-83C52568BF14}" destId="{11CCB015-8CCF-43DC-8D8C-FD6669170E69}" srcOrd="0" destOrd="0" presId="urn:microsoft.com/office/officeart/2005/8/layout/default#2"/>
    <dgm:cxn modelId="{78AD19A4-37EA-4871-A9BB-210403248B2B}" srcId="{922063A2-8420-4865-AB45-8D3A8D3D15D9}" destId="{22D6F7B4-2CC9-45CE-82BD-290F0369B18C}" srcOrd="1" destOrd="0" parTransId="{A96DE6FF-49AF-4F02-AF16-1D079E9FFC24}" sibTransId="{B6BC26AC-DAC0-4F2E-A503-D423414E79B4}"/>
    <dgm:cxn modelId="{A3FCBD5C-0C8F-48AC-B8BC-449DAB4FD1AF}" type="presOf" srcId="{922063A2-8420-4865-AB45-8D3A8D3D15D9}" destId="{4F949EE5-2F0A-4082-BBF2-27ECF2D5A5A7}" srcOrd="0" destOrd="0" presId="urn:microsoft.com/office/officeart/2005/8/layout/default#2"/>
    <dgm:cxn modelId="{37FE6FF8-53FD-4D61-B235-94D1BF1D7613}" type="presOf" srcId="{D9E0CAD2-00C3-43D9-A877-FE246D844B21}" destId="{B1087B79-C97E-4364-834E-B04AA723ECEC}" srcOrd="0" destOrd="0" presId="urn:microsoft.com/office/officeart/2005/8/layout/default#2"/>
    <dgm:cxn modelId="{2D89778B-5A04-443C-A228-AF635930C3C0}" srcId="{922063A2-8420-4865-AB45-8D3A8D3D15D9}" destId="{DAA8541F-3B04-4852-AE8B-E4335B950B49}" srcOrd="3" destOrd="0" parTransId="{0D967CD7-2F4E-41D9-B4D9-68BC3EC2364A}" sibTransId="{C6D446DA-7DBE-494A-9833-148E8FCCC436}"/>
    <dgm:cxn modelId="{AAA95F90-0C65-4CA9-8BD4-D38CBEF8803E}" type="presOf" srcId="{22D6F7B4-2CC9-45CE-82BD-290F0369B18C}" destId="{13A1F809-8936-4C59-A257-176EC1FFF79C}" srcOrd="0" destOrd="0" presId="urn:microsoft.com/office/officeart/2005/8/layout/default#2"/>
    <dgm:cxn modelId="{FFE0F621-3E6D-47CE-A021-7CB6D0C667E8}" type="presOf" srcId="{DAA8541F-3B04-4852-AE8B-E4335B950B49}" destId="{5D6F4927-FBAB-4EEE-815A-43979AF44278}" srcOrd="0" destOrd="0" presId="urn:microsoft.com/office/officeart/2005/8/layout/default#2"/>
    <dgm:cxn modelId="{30B4C118-8774-4CEB-8038-EC80E31D82DE}" srcId="{922063A2-8420-4865-AB45-8D3A8D3D15D9}" destId="{A3A0E088-B13B-4F87-A330-83C52568BF14}" srcOrd="2" destOrd="0" parTransId="{660031A1-7B5A-4FEA-B892-6D1290948D5C}" sibTransId="{92ADCE2D-6819-4B29-ABE1-D2B37374A059}"/>
    <dgm:cxn modelId="{2ADE20CC-F34C-4908-8E45-EFD4BF7A01C0}" srcId="{922063A2-8420-4865-AB45-8D3A8D3D15D9}" destId="{D9E0CAD2-00C3-43D9-A877-FE246D844B21}" srcOrd="0" destOrd="0" parTransId="{8D6413F2-7C92-4633-AC3F-22A76197F590}" sibTransId="{19B6BCDD-75FC-42F7-AFAC-77307B3AF962}"/>
    <dgm:cxn modelId="{A066E00C-9D93-490D-98BB-016A222AA652}" type="presParOf" srcId="{4F949EE5-2F0A-4082-BBF2-27ECF2D5A5A7}" destId="{B1087B79-C97E-4364-834E-B04AA723ECEC}" srcOrd="0" destOrd="0" presId="urn:microsoft.com/office/officeart/2005/8/layout/default#2"/>
    <dgm:cxn modelId="{8BE303BD-D66D-4979-B878-FDDDFF8538E5}" type="presParOf" srcId="{4F949EE5-2F0A-4082-BBF2-27ECF2D5A5A7}" destId="{D360B848-3CFF-48DF-B365-2CE7F23B2CDF}" srcOrd="1" destOrd="0" presId="urn:microsoft.com/office/officeart/2005/8/layout/default#2"/>
    <dgm:cxn modelId="{55992EBF-0E1C-4952-967D-DFACFDF5D2BD}" type="presParOf" srcId="{4F949EE5-2F0A-4082-BBF2-27ECF2D5A5A7}" destId="{13A1F809-8936-4C59-A257-176EC1FFF79C}" srcOrd="2" destOrd="0" presId="urn:microsoft.com/office/officeart/2005/8/layout/default#2"/>
    <dgm:cxn modelId="{3B5723A7-9F08-40E9-ABAE-0D6381BA999E}" type="presParOf" srcId="{4F949EE5-2F0A-4082-BBF2-27ECF2D5A5A7}" destId="{0E1438C3-7E02-440C-976E-0F3373EE8926}" srcOrd="3" destOrd="0" presId="urn:microsoft.com/office/officeart/2005/8/layout/default#2"/>
    <dgm:cxn modelId="{51A7C461-CC28-4D3D-A1D8-F1652090339C}" type="presParOf" srcId="{4F949EE5-2F0A-4082-BBF2-27ECF2D5A5A7}" destId="{11CCB015-8CCF-43DC-8D8C-FD6669170E69}" srcOrd="4" destOrd="0" presId="urn:microsoft.com/office/officeart/2005/8/layout/default#2"/>
    <dgm:cxn modelId="{1E545897-315A-41F6-8FB4-DBB0258BAFBE}" type="presParOf" srcId="{4F949EE5-2F0A-4082-BBF2-27ECF2D5A5A7}" destId="{FDCB0BE8-A1DE-460E-BCEF-80FD9A4F6D99}" srcOrd="5" destOrd="0" presId="urn:microsoft.com/office/officeart/2005/8/layout/default#2"/>
    <dgm:cxn modelId="{500A0BE9-CA94-4C25-B295-93CB75676F9E}" type="presParOf" srcId="{4F949EE5-2F0A-4082-BBF2-27ECF2D5A5A7}" destId="{5D6F4927-FBAB-4EEE-815A-43979AF44278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26D09B-208A-44D8-A9C7-AABC3DBB27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2DE23-798B-4291-82BB-30155BC8B409}">
      <dgm:prSet custT="1"/>
      <dgm:spPr/>
      <dgm:t>
        <a:bodyPr/>
        <a:lstStyle/>
        <a:p>
          <a:pPr rtl="0"/>
          <a:r>
            <a:rPr lang="en-US" sz="2000" dirty="0" smtClean="0"/>
            <a:t>Prices fall</a:t>
          </a:r>
          <a:endParaRPr lang="en-US" sz="2000" dirty="0"/>
        </a:p>
      </dgm:t>
    </dgm:pt>
    <dgm:pt modelId="{B5D3CA18-F5CC-4431-B8FC-5F3BB0CFFA24}" type="parTrans" cxnId="{E9632936-DF69-4461-8583-6F860E4DD4A9}">
      <dgm:prSet/>
      <dgm:spPr/>
      <dgm:t>
        <a:bodyPr/>
        <a:lstStyle/>
        <a:p>
          <a:endParaRPr lang="en-US"/>
        </a:p>
      </dgm:t>
    </dgm:pt>
    <dgm:pt modelId="{12819D7C-81F6-4F86-B90F-D3C094115685}" type="sibTrans" cxnId="{E9632936-DF69-4461-8583-6F860E4DD4A9}">
      <dgm:prSet/>
      <dgm:spPr/>
      <dgm:t>
        <a:bodyPr/>
        <a:lstStyle/>
        <a:p>
          <a:endParaRPr lang="en-US"/>
        </a:p>
      </dgm:t>
    </dgm:pt>
    <dgm:pt modelId="{3C3D0D25-DF62-461C-BAC5-AD672F32F608}">
      <dgm:prSet custT="1"/>
      <dgm:spPr/>
      <dgm:t>
        <a:bodyPr/>
        <a:lstStyle/>
        <a:p>
          <a:pPr rtl="0"/>
          <a:r>
            <a:rPr lang="en-US" sz="2000" dirty="0" smtClean="0"/>
            <a:t>Consumer spending falls</a:t>
          </a:r>
          <a:endParaRPr lang="en-US" sz="2000" dirty="0"/>
        </a:p>
      </dgm:t>
    </dgm:pt>
    <dgm:pt modelId="{7E43592F-70D5-4586-B334-40516CE641C8}" type="parTrans" cxnId="{7066C278-7AF2-42BB-8DEB-FDE7B4E1CF1C}">
      <dgm:prSet/>
      <dgm:spPr/>
      <dgm:t>
        <a:bodyPr/>
        <a:lstStyle/>
        <a:p>
          <a:endParaRPr lang="en-US"/>
        </a:p>
      </dgm:t>
    </dgm:pt>
    <dgm:pt modelId="{EBEC790E-5AA3-4ED2-B78D-0943A78D268F}" type="sibTrans" cxnId="{7066C278-7AF2-42BB-8DEB-FDE7B4E1CF1C}">
      <dgm:prSet/>
      <dgm:spPr/>
      <dgm:t>
        <a:bodyPr/>
        <a:lstStyle/>
        <a:p>
          <a:endParaRPr lang="en-US"/>
        </a:p>
      </dgm:t>
    </dgm:pt>
    <dgm:pt modelId="{BAD0B418-DEAF-4558-ABD8-83C520125312}">
      <dgm:prSet custT="1"/>
      <dgm:spPr/>
      <dgm:t>
        <a:bodyPr/>
        <a:lstStyle/>
        <a:p>
          <a:pPr rtl="0"/>
          <a:r>
            <a:rPr lang="en-US" sz="2000" dirty="0" smtClean="0"/>
            <a:t>Output falls</a:t>
          </a:r>
          <a:endParaRPr lang="en-US" sz="2000" dirty="0"/>
        </a:p>
      </dgm:t>
    </dgm:pt>
    <dgm:pt modelId="{42CD8C9A-E18A-45EC-94FD-7E12B9439994}" type="parTrans" cxnId="{510A6E57-ECD5-4139-A82C-6E337C4845D8}">
      <dgm:prSet/>
      <dgm:spPr/>
      <dgm:t>
        <a:bodyPr/>
        <a:lstStyle/>
        <a:p>
          <a:endParaRPr lang="en-US"/>
        </a:p>
      </dgm:t>
    </dgm:pt>
    <dgm:pt modelId="{749F35EC-5AD8-4CD7-A9F3-B19F57B50414}" type="sibTrans" cxnId="{510A6E57-ECD5-4139-A82C-6E337C4845D8}">
      <dgm:prSet/>
      <dgm:spPr/>
      <dgm:t>
        <a:bodyPr/>
        <a:lstStyle/>
        <a:p>
          <a:endParaRPr lang="en-US"/>
        </a:p>
      </dgm:t>
    </dgm:pt>
    <dgm:pt modelId="{D6BC5AA6-8D64-4EE0-92D7-7A33443FB736}">
      <dgm:prSet custT="1"/>
      <dgm:spPr/>
      <dgm:t>
        <a:bodyPr/>
        <a:lstStyle/>
        <a:p>
          <a:pPr rtl="0"/>
          <a:r>
            <a:rPr lang="en-US" sz="2000" dirty="0" smtClean="0"/>
            <a:t>Revenue falls</a:t>
          </a:r>
          <a:endParaRPr lang="en-US" sz="2000" dirty="0"/>
        </a:p>
      </dgm:t>
    </dgm:pt>
    <dgm:pt modelId="{6DECDEC9-D4D4-4E68-8670-FF0B85D014ED}" type="parTrans" cxnId="{AC72E48D-D8E6-4174-A068-3E0B0525B802}">
      <dgm:prSet/>
      <dgm:spPr/>
      <dgm:t>
        <a:bodyPr/>
        <a:lstStyle/>
        <a:p>
          <a:endParaRPr lang="en-US"/>
        </a:p>
      </dgm:t>
    </dgm:pt>
    <dgm:pt modelId="{34C6F344-009B-4374-88F7-5E1A34EFB6A5}" type="sibTrans" cxnId="{AC72E48D-D8E6-4174-A068-3E0B0525B802}">
      <dgm:prSet/>
      <dgm:spPr/>
      <dgm:t>
        <a:bodyPr/>
        <a:lstStyle/>
        <a:p>
          <a:endParaRPr lang="en-US"/>
        </a:p>
      </dgm:t>
    </dgm:pt>
    <dgm:pt modelId="{7493C4D8-3B02-456E-A0CC-FD40315D809D}">
      <dgm:prSet custT="1"/>
      <dgm:spPr/>
      <dgm:t>
        <a:bodyPr/>
        <a:lstStyle/>
        <a:p>
          <a:pPr rtl="0"/>
          <a:r>
            <a:rPr lang="en-US" sz="2000" dirty="0" smtClean="0"/>
            <a:t>Wages and employment down</a:t>
          </a:r>
          <a:endParaRPr lang="en-US" sz="2000" dirty="0"/>
        </a:p>
      </dgm:t>
    </dgm:pt>
    <dgm:pt modelId="{CC645C3F-4958-4DE7-92BB-E4E8F7E52BBB}" type="parTrans" cxnId="{7B5D827D-DFCE-4D71-A707-E2CF1CFBDBC8}">
      <dgm:prSet/>
      <dgm:spPr/>
      <dgm:t>
        <a:bodyPr/>
        <a:lstStyle/>
        <a:p>
          <a:endParaRPr lang="en-US"/>
        </a:p>
      </dgm:t>
    </dgm:pt>
    <dgm:pt modelId="{80F6C345-D3A4-49B5-A4B7-46F0B65F7A94}" type="sibTrans" cxnId="{7B5D827D-DFCE-4D71-A707-E2CF1CFBDBC8}">
      <dgm:prSet/>
      <dgm:spPr/>
      <dgm:t>
        <a:bodyPr/>
        <a:lstStyle/>
        <a:p>
          <a:endParaRPr lang="en-US"/>
        </a:p>
      </dgm:t>
    </dgm:pt>
    <dgm:pt modelId="{080F4DF5-9653-49ED-A2F0-45AB12054BE4}" type="pres">
      <dgm:prSet presAssocID="{D426D09B-208A-44D8-A9C7-AABC3DBB27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D373F-0907-4ACE-A268-D75F0A9C3FB2}" type="pres">
      <dgm:prSet presAssocID="{9C22DE23-798B-4291-82BB-30155BC8B409}" presName="dummy" presStyleCnt="0"/>
      <dgm:spPr/>
    </dgm:pt>
    <dgm:pt modelId="{02DB7F86-811B-45C1-8C82-178AA1CC1369}" type="pres">
      <dgm:prSet presAssocID="{9C22DE23-798B-4291-82BB-30155BC8B40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8CB4-F3EC-4DC9-8D7E-D5ED915D9A79}" type="pres">
      <dgm:prSet presAssocID="{12819D7C-81F6-4F86-B90F-D3C094115685}" presName="sibTrans" presStyleLbl="node1" presStyleIdx="0" presStyleCnt="5"/>
      <dgm:spPr/>
      <dgm:t>
        <a:bodyPr/>
        <a:lstStyle/>
        <a:p>
          <a:endParaRPr lang="en-US"/>
        </a:p>
      </dgm:t>
    </dgm:pt>
    <dgm:pt modelId="{60D108F2-7DF8-4C21-BD54-7357D8B6F401}" type="pres">
      <dgm:prSet presAssocID="{D6BC5AA6-8D64-4EE0-92D7-7A33443FB736}" presName="dummy" presStyleCnt="0"/>
      <dgm:spPr/>
    </dgm:pt>
    <dgm:pt modelId="{D90D5D19-6656-4CA1-AFC4-163D99D9DF00}" type="pres">
      <dgm:prSet presAssocID="{D6BC5AA6-8D64-4EE0-92D7-7A33443FB73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4D97D-129D-4303-8059-E94B10924072}" type="pres">
      <dgm:prSet presAssocID="{34C6F344-009B-4374-88F7-5E1A34EFB6A5}" presName="sibTrans" presStyleLbl="node1" presStyleIdx="1" presStyleCnt="5"/>
      <dgm:spPr/>
      <dgm:t>
        <a:bodyPr/>
        <a:lstStyle/>
        <a:p>
          <a:endParaRPr lang="en-US"/>
        </a:p>
      </dgm:t>
    </dgm:pt>
    <dgm:pt modelId="{D6ED4EB7-1C07-473A-B673-3B341029BF9D}" type="pres">
      <dgm:prSet presAssocID="{7493C4D8-3B02-456E-A0CC-FD40315D809D}" presName="dummy" presStyleCnt="0"/>
      <dgm:spPr/>
    </dgm:pt>
    <dgm:pt modelId="{EA08F12C-38E1-4B98-96C1-3B1A1C9002CB}" type="pres">
      <dgm:prSet presAssocID="{7493C4D8-3B02-456E-A0CC-FD40315D809D}" presName="node" presStyleLbl="revTx" presStyleIdx="2" presStyleCnt="5" custScaleX="169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6DA4-DAB3-4098-A854-BE70A54A6CFC}" type="pres">
      <dgm:prSet presAssocID="{80F6C345-D3A4-49B5-A4B7-46F0B65F7A94}" presName="sibTrans" presStyleLbl="node1" presStyleIdx="2" presStyleCnt="5"/>
      <dgm:spPr/>
      <dgm:t>
        <a:bodyPr/>
        <a:lstStyle/>
        <a:p>
          <a:endParaRPr lang="en-US"/>
        </a:p>
      </dgm:t>
    </dgm:pt>
    <dgm:pt modelId="{7CD48E6B-177C-4D68-B4D6-01C2E48018F0}" type="pres">
      <dgm:prSet presAssocID="{3C3D0D25-DF62-461C-BAC5-AD672F32F608}" presName="dummy" presStyleCnt="0"/>
      <dgm:spPr/>
    </dgm:pt>
    <dgm:pt modelId="{30DC8A84-7D4C-40C1-90D1-46311C15D72F}" type="pres">
      <dgm:prSet presAssocID="{3C3D0D25-DF62-461C-BAC5-AD672F32F60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82A3E-014A-410C-8582-61C249C42B13}" type="pres">
      <dgm:prSet presAssocID="{EBEC790E-5AA3-4ED2-B78D-0943A78D268F}" presName="sibTrans" presStyleLbl="node1" presStyleIdx="3" presStyleCnt="5"/>
      <dgm:spPr/>
      <dgm:t>
        <a:bodyPr/>
        <a:lstStyle/>
        <a:p>
          <a:endParaRPr lang="en-US"/>
        </a:p>
      </dgm:t>
    </dgm:pt>
    <dgm:pt modelId="{B3FD451A-DFBA-42A2-B87E-697C650F90B8}" type="pres">
      <dgm:prSet presAssocID="{BAD0B418-DEAF-4558-ABD8-83C520125312}" presName="dummy" presStyleCnt="0"/>
      <dgm:spPr/>
    </dgm:pt>
    <dgm:pt modelId="{9713140B-3056-474E-BCF2-EDA15DC39471}" type="pres">
      <dgm:prSet presAssocID="{BAD0B418-DEAF-4558-ABD8-83C52012531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C5948-333D-4280-893E-44FBF6537D4F}" type="pres">
      <dgm:prSet presAssocID="{749F35EC-5AD8-4CD7-A9F3-B19F57B5041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F12C027A-D925-4DE4-82D1-7EE9DB961381}" type="presOf" srcId="{D6BC5AA6-8D64-4EE0-92D7-7A33443FB736}" destId="{D90D5D19-6656-4CA1-AFC4-163D99D9DF00}" srcOrd="0" destOrd="0" presId="urn:microsoft.com/office/officeart/2005/8/layout/cycle1"/>
    <dgm:cxn modelId="{B31E235E-97D1-4BBB-B3B1-E9495372A1B0}" type="presOf" srcId="{12819D7C-81F6-4F86-B90F-D3C094115685}" destId="{5FEC8CB4-F3EC-4DC9-8D7E-D5ED915D9A79}" srcOrd="0" destOrd="0" presId="urn:microsoft.com/office/officeart/2005/8/layout/cycle1"/>
    <dgm:cxn modelId="{B0D2000E-B967-4828-95D8-B41E4C57851A}" type="presOf" srcId="{EBEC790E-5AA3-4ED2-B78D-0943A78D268F}" destId="{B0982A3E-014A-410C-8582-61C249C42B13}" srcOrd="0" destOrd="0" presId="urn:microsoft.com/office/officeart/2005/8/layout/cycle1"/>
    <dgm:cxn modelId="{E9632936-DF69-4461-8583-6F860E4DD4A9}" srcId="{D426D09B-208A-44D8-A9C7-AABC3DBB272E}" destId="{9C22DE23-798B-4291-82BB-30155BC8B409}" srcOrd="0" destOrd="0" parTransId="{B5D3CA18-F5CC-4431-B8FC-5F3BB0CFFA24}" sibTransId="{12819D7C-81F6-4F86-B90F-D3C094115685}"/>
    <dgm:cxn modelId="{AC72E48D-D8E6-4174-A068-3E0B0525B802}" srcId="{D426D09B-208A-44D8-A9C7-AABC3DBB272E}" destId="{D6BC5AA6-8D64-4EE0-92D7-7A33443FB736}" srcOrd="1" destOrd="0" parTransId="{6DECDEC9-D4D4-4E68-8670-FF0B85D014ED}" sibTransId="{34C6F344-009B-4374-88F7-5E1A34EFB6A5}"/>
    <dgm:cxn modelId="{6A3C26B4-0FDB-4EA0-A65E-7184488D58E9}" type="presOf" srcId="{3C3D0D25-DF62-461C-BAC5-AD672F32F608}" destId="{30DC8A84-7D4C-40C1-90D1-46311C15D72F}" srcOrd="0" destOrd="0" presId="urn:microsoft.com/office/officeart/2005/8/layout/cycle1"/>
    <dgm:cxn modelId="{C2933202-6F9D-4248-9129-AC050B1F764B}" type="presOf" srcId="{34C6F344-009B-4374-88F7-5E1A34EFB6A5}" destId="{A5A4D97D-129D-4303-8059-E94B10924072}" srcOrd="0" destOrd="0" presId="urn:microsoft.com/office/officeart/2005/8/layout/cycle1"/>
    <dgm:cxn modelId="{7066C278-7AF2-42BB-8DEB-FDE7B4E1CF1C}" srcId="{D426D09B-208A-44D8-A9C7-AABC3DBB272E}" destId="{3C3D0D25-DF62-461C-BAC5-AD672F32F608}" srcOrd="3" destOrd="0" parTransId="{7E43592F-70D5-4586-B334-40516CE641C8}" sibTransId="{EBEC790E-5AA3-4ED2-B78D-0943A78D268F}"/>
    <dgm:cxn modelId="{F660578F-4E49-4B86-B74B-CD243187B524}" type="presOf" srcId="{749F35EC-5AD8-4CD7-A9F3-B19F57B50414}" destId="{690C5948-333D-4280-893E-44FBF6537D4F}" srcOrd="0" destOrd="0" presId="urn:microsoft.com/office/officeart/2005/8/layout/cycle1"/>
    <dgm:cxn modelId="{0D6E8426-1D55-40D2-A9B7-FEA13AA6DC65}" type="presOf" srcId="{D426D09B-208A-44D8-A9C7-AABC3DBB272E}" destId="{080F4DF5-9653-49ED-A2F0-45AB12054BE4}" srcOrd="0" destOrd="0" presId="urn:microsoft.com/office/officeart/2005/8/layout/cycle1"/>
    <dgm:cxn modelId="{7B5D827D-DFCE-4D71-A707-E2CF1CFBDBC8}" srcId="{D426D09B-208A-44D8-A9C7-AABC3DBB272E}" destId="{7493C4D8-3B02-456E-A0CC-FD40315D809D}" srcOrd="2" destOrd="0" parTransId="{CC645C3F-4958-4DE7-92BB-E4E8F7E52BBB}" sibTransId="{80F6C345-D3A4-49B5-A4B7-46F0B65F7A94}"/>
    <dgm:cxn modelId="{20A67DDA-C550-492B-B5A7-DBD000259C34}" type="presOf" srcId="{9C22DE23-798B-4291-82BB-30155BC8B409}" destId="{02DB7F86-811B-45C1-8C82-178AA1CC1369}" srcOrd="0" destOrd="0" presId="urn:microsoft.com/office/officeart/2005/8/layout/cycle1"/>
    <dgm:cxn modelId="{510A6E57-ECD5-4139-A82C-6E337C4845D8}" srcId="{D426D09B-208A-44D8-A9C7-AABC3DBB272E}" destId="{BAD0B418-DEAF-4558-ABD8-83C520125312}" srcOrd="4" destOrd="0" parTransId="{42CD8C9A-E18A-45EC-94FD-7E12B9439994}" sibTransId="{749F35EC-5AD8-4CD7-A9F3-B19F57B50414}"/>
    <dgm:cxn modelId="{823A4FB8-BFD0-4578-8C27-1480C544CDF7}" type="presOf" srcId="{7493C4D8-3B02-456E-A0CC-FD40315D809D}" destId="{EA08F12C-38E1-4B98-96C1-3B1A1C9002CB}" srcOrd="0" destOrd="0" presId="urn:microsoft.com/office/officeart/2005/8/layout/cycle1"/>
    <dgm:cxn modelId="{FC40B12E-CB1B-41B7-8F9A-2BB6C89F0720}" type="presOf" srcId="{80F6C345-D3A4-49B5-A4B7-46F0B65F7A94}" destId="{3E0F6DA4-DAB3-4098-A854-BE70A54A6CFC}" srcOrd="0" destOrd="0" presId="urn:microsoft.com/office/officeart/2005/8/layout/cycle1"/>
    <dgm:cxn modelId="{4ED02E8A-4E09-4438-A384-9CBCE883830D}" type="presOf" srcId="{BAD0B418-DEAF-4558-ABD8-83C520125312}" destId="{9713140B-3056-474E-BCF2-EDA15DC39471}" srcOrd="0" destOrd="0" presId="urn:microsoft.com/office/officeart/2005/8/layout/cycle1"/>
    <dgm:cxn modelId="{049843B6-DF10-40A6-B6F7-973D9C7CEBBA}" type="presParOf" srcId="{080F4DF5-9653-49ED-A2F0-45AB12054BE4}" destId="{A36D373F-0907-4ACE-A268-D75F0A9C3FB2}" srcOrd="0" destOrd="0" presId="urn:microsoft.com/office/officeart/2005/8/layout/cycle1"/>
    <dgm:cxn modelId="{DD85376E-C528-4D9B-8CF5-CCAB7BC97C11}" type="presParOf" srcId="{080F4DF5-9653-49ED-A2F0-45AB12054BE4}" destId="{02DB7F86-811B-45C1-8C82-178AA1CC1369}" srcOrd="1" destOrd="0" presId="urn:microsoft.com/office/officeart/2005/8/layout/cycle1"/>
    <dgm:cxn modelId="{2C768A39-A1C6-4403-9879-5597221D1818}" type="presParOf" srcId="{080F4DF5-9653-49ED-A2F0-45AB12054BE4}" destId="{5FEC8CB4-F3EC-4DC9-8D7E-D5ED915D9A79}" srcOrd="2" destOrd="0" presId="urn:microsoft.com/office/officeart/2005/8/layout/cycle1"/>
    <dgm:cxn modelId="{A96EABAC-6FC4-41F1-A8EA-7511F7CFA5F1}" type="presParOf" srcId="{080F4DF5-9653-49ED-A2F0-45AB12054BE4}" destId="{60D108F2-7DF8-4C21-BD54-7357D8B6F401}" srcOrd="3" destOrd="0" presId="urn:microsoft.com/office/officeart/2005/8/layout/cycle1"/>
    <dgm:cxn modelId="{D1025085-2DAD-4E0D-B3D7-C99702038602}" type="presParOf" srcId="{080F4DF5-9653-49ED-A2F0-45AB12054BE4}" destId="{D90D5D19-6656-4CA1-AFC4-163D99D9DF00}" srcOrd="4" destOrd="0" presId="urn:microsoft.com/office/officeart/2005/8/layout/cycle1"/>
    <dgm:cxn modelId="{C8FA6BD4-A131-473D-AA0D-60BB85A6EE14}" type="presParOf" srcId="{080F4DF5-9653-49ED-A2F0-45AB12054BE4}" destId="{A5A4D97D-129D-4303-8059-E94B10924072}" srcOrd="5" destOrd="0" presId="urn:microsoft.com/office/officeart/2005/8/layout/cycle1"/>
    <dgm:cxn modelId="{3E0A6E90-5C8A-44D9-9EFA-D6630D98C0B3}" type="presParOf" srcId="{080F4DF5-9653-49ED-A2F0-45AB12054BE4}" destId="{D6ED4EB7-1C07-473A-B673-3B341029BF9D}" srcOrd="6" destOrd="0" presId="urn:microsoft.com/office/officeart/2005/8/layout/cycle1"/>
    <dgm:cxn modelId="{D190738B-40FF-4191-8205-37158D0D54A9}" type="presParOf" srcId="{080F4DF5-9653-49ED-A2F0-45AB12054BE4}" destId="{EA08F12C-38E1-4B98-96C1-3B1A1C9002CB}" srcOrd="7" destOrd="0" presId="urn:microsoft.com/office/officeart/2005/8/layout/cycle1"/>
    <dgm:cxn modelId="{BBD5C53E-7F55-45C7-A110-F0BD0424DDD0}" type="presParOf" srcId="{080F4DF5-9653-49ED-A2F0-45AB12054BE4}" destId="{3E0F6DA4-DAB3-4098-A854-BE70A54A6CFC}" srcOrd="8" destOrd="0" presId="urn:microsoft.com/office/officeart/2005/8/layout/cycle1"/>
    <dgm:cxn modelId="{E0BEDBFC-2EB2-446B-BEF2-361F68F252DF}" type="presParOf" srcId="{080F4DF5-9653-49ED-A2F0-45AB12054BE4}" destId="{7CD48E6B-177C-4D68-B4D6-01C2E48018F0}" srcOrd="9" destOrd="0" presId="urn:microsoft.com/office/officeart/2005/8/layout/cycle1"/>
    <dgm:cxn modelId="{4DFAF917-DB89-419F-AFF4-95E344996E53}" type="presParOf" srcId="{080F4DF5-9653-49ED-A2F0-45AB12054BE4}" destId="{30DC8A84-7D4C-40C1-90D1-46311C15D72F}" srcOrd="10" destOrd="0" presId="urn:microsoft.com/office/officeart/2005/8/layout/cycle1"/>
    <dgm:cxn modelId="{88EDB9BB-2BE3-4381-B6A8-DC79A36FB3E8}" type="presParOf" srcId="{080F4DF5-9653-49ED-A2F0-45AB12054BE4}" destId="{B0982A3E-014A-410C-8582-61C249C42B13}" srcOrd="11" destOrd="0" presId="urn:microsoft.com/office/officeart/2005/8/layout/cycle1"/>
    <dgm:cxn modelId="{9AB2264A-3DEE-4D09-BE63-2509317D555E}" type="presParOf" srcId="{080F4DF5-9653-49ED-A2F0-45AB12054BE4}" destId="{B3FD451A-DFBA-42A2-B87E-697C650F90B8}" srcOrd="12" destOrd="0" presId="urn:microsoft.com/office/officeart/2005/8/layout/cycle1"/>
    <dgm:cxn modelId="{1714705B-D96C-41DD-B53C-037C23B087EE}" type="presParOf" srcId="{080F4DF5-9653-49ED-A2F0-45AB12054BE4}" destId="{9713140B-3056-474E-BCF2-EDA15DC39471}" srcOrd="13" destOrd="0" presId="urn:microsoft.com/office/officeart/2005/8/layout/cycle1"/>
    <dgm:cxn modelId="{089F3372-A33F-428F-A72D-13DFFD479989}" type="presParOf" srcId="{080F4DF5-9653-49ED-A2F0-45AB12054BE4}" destId="{690C5948-333D-4280-893E-44FBF6537D4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24C99D-D6BD-46D5-9C08-F33755C0B35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8051D-C50C-46DA-AB29-F0C4BDCB9865}">
      <dgm:prSet custT="1"/>
      <dgm:spPr/>
      <dgm:t>
        <a:bodyPr/>
        <a:lstStyle/>
        <a:p>
          <a:pPr rtl="0"/>
          <a:r>
            <a:rPr lang="en-US" sz="2000" b="1" dirty="0" smtClean="0"/>
            <a:t>Withdrawn deposits</a:t>
          </a:r>
          <a:endParaRPr lang="en-US" sz="2000" b="1" dirty="0"/>
        </a:p>
      </dgm:t>
    </dgm:pt>
    <dgm:pt modelId="{BCDCEE4B-80E8-46DA-906B-E90291EF63E1}" type="parTrans" cxnId="{4C5FD54C-E6E2-4189-A12E-76D3A26B59C3}">
      <dgm:prSet/>
      <dgm:spPr/>
      <dgm:t>
        <a:bodyPr/>
        <a:lstStyle/>
        <a:p>
          <a:endParaRPr lang="en-US"/>
        </a:p>
      </dgm:t>
    </dgm:pt>
    <dgm:pt modelId="{C6FAEF22-D87A-48FD-8B75-6BEAF1E96B73}" type="sibTrans" cxnId="{4C5FD54C-E6E2-4189-A12E-76D3A26B59C3}">
      <dgm:prSet/>
      <dgm:spPr/>
      <dgm:t>
        <a:bodyPr/>
        <a:lstStyle/>
        <a:p>
          <a:endParaRPr lang="en-US"/>
        </a:p>
      </dgm:t>
    </dgm:pt>
    <dgm:pt modelId="{B05FBFA8-00D2-49F4-90A5-B6954EE8C439}">
      <dgm:prSet custT="1"/>
      <dgm:spPr/>
      <dgm:t>
        <a:bodyPr/>
        <a:lstStyle/>
        <a:p>
          <a:pPr rtl="0"/>
          <a:r>
            <a:rPr lang="en-US" sz="2000" b="1" dirty="0" smtClean="0"/>
            <a:t>Bank reserves fall</a:t>
          </a:r>
          <a:endParaRPr lang="en-US" sz="2000" b="1" dirty="0"/>
        </a:p>
      </dgm:t>
    </dgm:pt>
    <dgm:pt modelId="{D65D8DC8-1EB7-43AC-B7D0-375709BD753D}" type="parTrans" cxnId="{47F01753-37EC-494B-BB6C-90443C5BE29B}">
      <dgm:prSet/>
      <dgm:spPr/>
      <dgm:t>
        <a:bodyPr/>
        <a:lstStyle/>
        <a:p>
          <a:endParaRPr lang="en-US"/>
        </a:p>
      </dgm:t>
    </dgm:pt>
    <dgm:pt modelId="{90D36BB0-A789-46CD-A644-22571D74A4E3}" type="sibTrans" cxnId="{47F01753-37EC-494B-BB6C-90443C5BE29B}">
      <dgm:prSet/>
      <dgm:spPr/>
      <dgm:t>
        <a:bodyPr/>
        <a:lstStyle/>
        <a:p>
          <a:endParaRPr lang="en-US"/>
        </a:p>
      </dgm:t>
    </dgm:pt>
    <dgm:pt modelId="{1566994B-D819-4913-B376-06AF3D61B607}">
      <dgm:prSet custT="1"/>
      <dgm:spPr/>
      <dgm:t>
        <a:bodyPr/>
        <a:lstStyle/>
        <a:p>
          <a:pPr rtl="0"/>
          <a:r>
            <a:rPr lang="en-US" sz="2000" b="1" dirty="0" smtClean="0"/>
            <a:t>Fewer loans</a:t>
          </a:r>
          <a:endParaRPr lang="en-US" sz="2000" b="1" dirty="0"/>
        </a:p>
      </dgm:t>
    </dgm:pt>
    <dgm:pt modelId="{BA30A1A5-5B1C-45F9-80A3-37DF67FFDC97}" type="parTrans" cxnId="{2FC26F3F-11CA-4615-B042-BFA3AE266295}">
      <dgm:prSet/>
      <dgm:spPr/>
      <dgm:t>
        <a:bodyPr/>
        <a:lstStyle/>
        <a:p>
          <a:endParaRPr lang="en-US"/>
        </a:p>
      </dgm:t>
    </dgm:pt>
    <dgm:pt modelId="{BCA519BD-8773-48E4-B0B4-348BF0421520}" type="sibTrans" cxnId="{2FC26F3F-11CA-4615-B042-BFA3AE266295}">
      <dgm:prSet/>
      <dgm:spPr/>
      <dgm:t>
        <a:bodyPr/>
        <a:lstStyle/>
        <a:p>
          <a:endParaRPr lang="en-US"/>
        </a:p>
      </dgm:t>
    </dgm:pt>
    <dgm:pt modelId="{31F1EAD5-C6F9-46FF-8E3D-C448104C4F3A}">
      <dgm:prSet custT="1"/>
      <dgm:spPr/>
      <dgm:t>
        <a:bodyPr/>
        <a:lstStyle/>
        <a:p>
          <a:pPr rtl="0"/>
          <a:r>
            <a:rPr lang="en-US" sz="2000" b="1" dirty="0" smtClean="0"/>
            <a:t>Spending falls</a:t>
          </a:r>
          <a:endParaRPr lang="en-US" sz="2000" b="1" dirty="0"/>
        </a:p>
      </dgm:t>
    </dgm:pt>
    <dgm:pt modelId="{F11E5BBA-BB45-4519-9EB7-A40BEDC8B8E4}" type="parTrans" cxnId="{C453AC5A-7BCB-4B59-BB8D-323A639D59E1}">
      <dgm:prSet/>
      <dgm:spPr/>
      <dgm:t>
        <a:bodyPr/>
        <a:lstStyle/>
        <a:p>
          <a:endParaRPr lang="en-US"/>
        </a:p>
      </dgm:t>
    </dgm:pt>
    <dgm:pt modelId="{0A5A4802-39CF-48C1-B942-94C28DDF640B}" type="sibTrans" cxnId="{C453AC5A-7BCB-4B59-BB8D-323A639D59E1}">
      <dgm:prSet/>
      <dgm:spPr/>
      <dgm:t>
        <a:bodyPr/>
        <a:lstStyle/>
        <a:p>
          <a:endParaRPr lang="en-US"/>
        </a:p>
      </dgm:t>
    </dgm:pt>
    <dgm:pt modelId="{C0529771-E66B-46E8-B32B-840521859C6D}">
      <dgm:prSet custT="1"/>
      <dgm:spPr/>
      <dgm:t>
        <a:bodyPr/>
        <a:lstStyle/>
        <a:p>
          <a:pPr rtl="0"/>
          <a:r>
            <a:rPr lang="en-US" sz="2000" b="1" dirty="0" smtClean="0"/>
            <a:t>Prices and employment fall</a:t>
          </a:r>
          <a:endParaRPr lang="en-US" sz="2000" b="1" dirty="0"/>
        </a:p>
      </dgm:t>
    </dgm:pt>
    <dgm:pt modelId="{EA235159-50EB-4CA6-A4A7-6CC1DFB50270}" type="parTrans" cxnId="{E5EDE73F-816C-4C6A-9E33-82353C54B7BC}">
      <dgm:prSet/>
      <dgm:spPr/>
      <dgm:t>
        <a:bodyPr/>
        <a:lstStyle/>
        <a:p>
          <a:endParaRPr lang="en-US"/>
        </a:p>
      </dgm:t>
    </dgm:pt>
    <dgm:pt modelId="{D428EBF5-9F77-4E62-A7CD-9CE5BA354554}" type="sibTrans" cxnId="{E5EDE73F-816C-4C6A-9E33-82353C54B7BC}">
      <dgm:prSet/>
      <dgm:spPr/>
      <dgm:t>
        <a:bodyPr/>
        <a:lstStyle/>
        <a:p>
          <a:endParaRPr lang="en-US"/>
        </a:p>
      </dgm:t>
    </dgm:pt>
    <dgm:pt modelId="{CD8C0AB0-2E07-4E15-8F0A-F2552ECF98DF}">
      <dgm:prSet custT="1"/>
      <dgm:spPr/>
      <dgm:t>
        <a:bodyPr/>
        <a:lstStyle/>
        <a:p>
          <a:pPr rtl="0"/>
          <a:r>
            <a:rPr lang="en-US" sz="2000" b="1" dirty="0" smtClean="0"/>
            <a:t>Loan defaults</a:t>
          </a:r>
          <a:endParaRPr lang="en-US" sz="2000" b="1" dirty="0"/>
        </a:p>
      </dgm:t>
    </dgm:pt>
    <dgm:pt modelId="{9243B9B7-036C-4489-B51D-F2E0BB39C72B}" type="parTrans" cxnId="{BF81247E-793E-4A5A-B439-491A3AF2D261}">
      <dgm:prSet/>
      <dgm:spPr/>
      <dgm:t>
        <a:bodyPr/>
        <a:lstStyle/>
        <a:p>
          <a:endParaRPr lang="en-US"/>
        </a:p>
      </dgm:t>
    </dgm:pt>
    <dgm:pt modelId="{FF234D39-5C8C-4ED9-ACEC-B09DE5A5E615}" type="sibTrans" cxnId="{BF81247E-793E-4A5A-B439-491A3AF2D261}">
      <dgm:prSet/>
      <dgm:spPr/>
      <dgm:t>
        <a:bodyPr/>
        <a:lstStyle/>
        <a:p>
          <a:endParaRPr lang="en-US"/>
        </a:p>
      </dgm:t>
    </dgm:pt>
    <dgm:pt modelId="{A219AA81-A0FA-447B-A400-A7B9959E0CF6}">
      <dgm:prSet custT="1"/>
      <dgm:spPr/>
      <dgm:t>
        <a:bodyPr/>
        <a:lstStyle/>
        <a:p>
          <a:pPr rtl="0"/>
          <a:r>
            <a:rPr lang="en-US" sz="2000" b="1" dirty="0" smtClean="0"/>
            <a:t>Bank failures</a:t>
          </a:r>
          <a:endParaRPr lang="en-US" sz="2000" b="1" dirty="0"/>
        </a:p>
      </dgm:t>
    </dgm:pt>
    <dgm:pt modelId="{DDA438B7-DACF-405B-9692-2D9A20931B1C}" type="parTrans" cxnId="{AF307C21-5243-4DDE-8C5A-9E85D5CDC3B2}">
      <dgm:prSet/>
      <dgm:spPr/>
      <dgm:t>
        <a:bodyPr/>
        <a:lstStyle/>
        <a:p>
          <a:endParaRPr lang="en-US"/>
        </a:p>
      </dgm:t>
    </dgm:pt>
    <dgm:pt modelId="{E94A1E50-FE26-4640-9EB6-2A5D2591E6D2}" type="sibTrans" cxnId="{AF307C21-5243-4DDE-8C5A-9E85D5CDC3B2}">
      <dgm:prSet/>
      <dgm:spPr/>
      <dgm:t>
        <a:bodyPr/>
        <a:lstStyle/>
        <a:p>
          <a:endParaRPr lang="en-US"/>
        </a:p>
      </dgm:t>
    </dgm:pt>
    <dgm:pt modelId="{6F795F25-586F-43F8-A663-77A307013D00}" type="pres">
      <dgm:prSet presAssocID="{5024C99D-D6BD-46D5-9C08-F33755C0B3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60B91-C487-4CEF-BE1E-2D7937D2521B}" type="pres">
      <dgm:prSet presAssocID="{5024C99D-D6BD-46D5-9C08-F33755C0B35C}" presName="cycle" presStyleCnt="0"/>
      <dgm:spPr/>
    </dgm:pt>
    <dgm:pt modelId="{7BD9DA31-99D5-4DA2-9521-92E769793BA4}" type="pres">
      <dgm:prSet presAssocID="{2FE8051D-C50C-46DA-AB29-F0C4BDCB9865}" presName="nodeFirstNode" presStyleLbl="node1" presStyleIdx="0" presStyleCnt="7" custScaleX="13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83603-4840-4463-905D-135625F0E814}" type="pres">
      <dgm:prSet presAssocID="{C6FAEF22-D87A-48FD-8B75-6BEAF1E96B7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40A36D4-6271-4B4B-80FD-E561A89482B0}" type="pres">
      <dgm:prSet presAssocID="{B05FBFA8-00D2-49F4-90A5-B6954EE8C439}" presName="nodeFollowingNodes" presStyleLbl="node1" presStyleIdx="1" presStyleCnt="7" custScaleX="137524" custRadScaleRad="99734" custRadScaleInc="28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4FFA2-BF44-42E3-8C3F-03460A7B356D}" type="pres">
      <dgm:prSet presAssocID="{1566994B-D819-4913-B376-06AF3D61B607}" presName="nodeFollowingNodes" presStyleLbl="node1" presStyleIdx="2" presStyleCnt="7" custScaleX="13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83CE9-84DB-4A48-B19B-ACBCDE5CA76A}" type="pres">
      <dgm:prSet presAssocID="{31F1EAD5-C6F9-46FF-8E3D-C448104C4F3A}" presName="nodeFollowingNodes" presStyleLbl="node1" presStyleIdx="3" presStyleCnt="7" custScaleX="137524" custRadScaleRad="110024" custRadScaleInc="-39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7E585-797A-46DF-853D-84E6945B75A7}" type="pres">
      <dgm:prSet presAssocID="{C0529771-E66B-46E8-B32B-840521859C6D}" presName="nodeFollowingNodes" presStyleLbl="node1" presStyleIdx="4" presStyleCnt="7" custScaleX="180524" custRadScaleRad="108920" custRadScaleInc="18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5024E-434D-4FAF-B581-0DC9305132E7}" type="pres">
      <dgm:prSet presAssocID="{CD8C0AB0-2E07-4E15-8F0A-F2552ECF98DF}" presName="nodeFollowingNodes" presStyleLbl="node1" presStyleIdx="5" presStyleCnt="7" custScaleX="13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E67A0-8C8E-4838-B182-17890589EE1A}" type="pres">
      <dgm:prSet presAssocID="{A219AA81-A0FA-447B-A400-A7B9959E0CF6}" presName="nodeFollowingNodes" presStyleLbl="node1" presStyleIdx="6" presStyleCnt="7" custScaleX="137524" custRadScaleRad="100558" custRadScaleInc="-24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DE73F-816C-4C6A-9E33-82353C54B7BC}" srcId="{5024C99D-D6BD-46D5-9C08-F33755C0B35C}" destId="{C0529771-E66B-46E8-B32B-840521859C6D}" srcOrd="4" destOrd="0" parTransId="{EA235159-50EB-4CA6-A4A7-6CC1DFB50270}" sibTransId="{D428EBF5-9F77-4E62-A7CD-9CE5BA354554}"/>
    <dgm:cxn modelId="{354B35C3-9738-452C-8D5D-CEF1FEC05F13}" type="presOf" srcId="{A219AA81-A0FA-447B-A400-A7B9959E0CF6}" destId="{D6EE67A0-8C8E-4838-B182-17890589EE1A}" srcOrd="0" destOrd="0" presId="urn:microsoft.com/office/officeart/2005/8/layout/cycle3"/>
    <dgm:cxn modelId="{1592D718-E9C7-4A10-BD58-017FA84485CD}" type="presOf" srcId="{1566994B-D819-4913-B376-06AF3D61B607}" destId="{F164FFA2-BF44-42E3-8C3F-03460A7B356D}" srcOrd="0" destOrd="0" presId="urn:microsoft.com/office/officeart/2005/8/layout/cycle3"/>
    <dgm:cxn modelId="{B1E7B028-8CBF-4B48-B8A7-7358709DCDA2}" type="presOf" srcId="{2FE8051D-C50C-46DA-AB29-F0C4BDCB9865}" destId="{7BD9DA31-99D5-4DA2-9521-92E769793BA4}" srcOrd="0" destOrd="0" presId="urn:microsoft.com/office/officeart/2005/8/layout/cycle3"/>
    <dgm:cxn modelId="{C453AC5A-7BCB-4B59-BB8D-323A639D59E1}" srcId="{5024C99D-D6BD-46D5-9C08-F33755C0B35C}" destId="{31F1EAD5-C6F9-46FF-8E3D-C448104C4F3A}" srcOrd="3" destOrd="0" parTransId="{F11E5BBA-BB45-4519-9EB7-A40BEDC8B8E4}" sibTransId="{0A5A4802-39CF-48C1-B942-94C28DDF640B}"/>
    <dgm:cxn modelId="{A7F92DC0-93EB-4FD2-A390-5D718FA87D40}" type="presOf" srcId="{31F1EAD5-C6F9-46FF-8E3D-C448104C4F3A}" destId="{06883CE9-84DB-4A48-B19B-ACBCDE5CA76A}" srcOrd="0" destOrd="0" presId="urn:microsoft.com/office/officeart/2005/8/layout/cycle3"/>
    <dgm:cxn modelId="{C00450EF-C4AE-4495-8CDE-2235B4338646}" type="presOf" srcId="{C6FAEF22-D87A-48FD-8B75-6BEAF1E96B73}" destId="{37483603-4840-4463-905D-135625F0E814}" srcOrd="0" destOrd="0" presId="urn:microsoft.com/office/officeart/2005/8/layout/cycle3"/>
    <dgm:cxn modelId="{40E5FF82-B757-4EE7-BEAE-18CC7DEDC0C5}" type="presOf" srcId="{5024C99D-D6BD-46D5-9C08-F33755C0B35C}" destId="{6F795F25-586F-43F8-A663-77A307013D00}" srcOrd="0" destOrd="0" presId="urn:microsoft.com/office/officeart/2005/8/layout/cycle3"/>
    <dgm:cxn modelId="{4C5FD54C-E6E2-4189-A12E-76D3A26B59C3}" srcId="{5024C99D-D6BD-46D5-9C08-F33755C0B35C}" destId="{2FE8051D-C50C-46DA-AB29-F0C4BDCB9865}" srcOrd="0" destOrd="0" parTransId="{BCDCEE4B-80E8-46DA-906B-E90291EF63E1}" sibTransId="{C6FAEF22-D87A-48FD-8B75-6BEAF1E96B73}"/>
    <dgm:cxn modelId="{2FC26F3F-11CA-4615-B042-BFA3AE266295}" srcId="{5024C99D-D6BD-46D5-9C08-F33755C0B35C}" destId="{1566994B-D819-4913-B376-06AF3D61B607}" srcOrd="2" destOrd="0" parTransId="{BA30A1A5-5B1C-45F9-80A3-37DF67FFDC97}" sibTransId="{BCA519BD-8773-48E4-B0B4-348BF0421520}"/>
    <dgm:cxn modelId="{7BF11EEC-7AB9-450A-9D98-4E440773DBD7}" type="presOf" srcId="{CD8C0AB0-2E07-4E15-8F0A-F2552ECF98DF}" destId="{F835024E-434D-4FAF-B581-0DC9305132E7}" srcOrd="0" destOrd="0" presId="urn:microsoft.com/office/officeart/2005/8/layout/cycle3"/>
    <dgm:cxn modelId="{40755093-86A8-42BF-A8DF-E70FD8810505}" type="presOf" srcId="{C0529771-E66B-46E8-B32B-840521859C6D}" destId="{E827E585-797A-46DF-853D-84E6945B75A7}" srcOrd="0" destOrd="0" presId="urn:microsoft.com/office/officeart/2005/8/layout/cycle3"/>
    <dgm:cxn modelId="{BF81247E-793E-4A5A-B439-491A3AF2D261}" srcId="{5024C99D-D6BD-46D5-9C08-F33755C0B35C}" destId="{CD8C0AB0-2E07-4E15-8F0A-F2552ECF98DF}" srcOrd="5" destOrd="0" parTransId="{9243B9B7-036C-4489-B51D-F2E0BB39C72B}" sibTransId="{FF234D39-5C8C-4ED9-ACEC-B09DE5A5E615}"/>
    <dgm:cxn modelId="{7E840890-72EA-4CEC-9377-D2A64C2367C8}" type="presOf" srcId="{B05FBFA8-00D2-49F4-90A5-B6954EE8C439}" destId="{A40A36D4-6271-4B4B-80FD-E561A89482B0}" srcOrd="0" destOrd="0" presId="urn:microsoft.com/office/officeart/2005/8/layout/cycle3"/>
    <dgm:cxn modelId="{AF307C21-5243-4DDE-8C5A-9E85D5CDC3B2}" srcId="{5024C99D-D6BD-46D5-9C08-F33755C0B35C}" destId="{A219AA81-A0FA-447B-A400-A7B9959E0CF6}" srcOrd="6" destOrd="0" parTransId="{DDA438B7-DACF-405B-9692-2D9A20931B1C}" sibTransId="{E94A1E50-FE26-4640-9EB6-2A5D2591E6D2}"/>
    <dgm:cxn modelId="{47F01753-37EC-494B-BB6C-90443C5BE29B}" srcId="{5024C99D-D6BD-46D5-9C08-F33755C0B35C}" destId="{B05FBFA8-00D2-49F4-90A5-B6954EE8C439}" srcOrd="1" destOrd="0" parTransId="{D65D8DC8-1EB7-43AC-B7D0-375709BD753D}" sibTransId="{90D36BB0-A789-46CD-A644-22571D74A4E3}"/>
    <dgm:cxn modelId="{A9EA33A6-30D7-406A-8867-C7E64255B43A}" type="presParOf" srcId="{6F795F25-586F-43F8-A663-77A307013D00}" destId="{0BC60B91-C487-4CEF-BE1E-2D7937D2521B}" srcOrd="0" destOrd="0" presId="urn:microsoft.com/office/officeart/2005/8/layout/cycle3"/>
    <dgm:cxn modelId="{AFA0C604-60E1-4B8B-9EF1-0A5C3DA7B266}" type="presParOf" srcId="{0BC60B91-C487-4CEF-BE1E-2D7937D2521B}" destId="{7BD9DA31-99D5-4DA2-9521-92E769793BA4}" srcOrd="0" destOrd="0" presId="urn:microsoft.com/office/officeart/2005/8/layout/cycle3"/>
    <dgm:cxn modelId="{83B7B18C-B047-4F6F-8352-F3CA6FAD7D94}" type="presParOf" srcId="{0BC60B91-C487-4CEF-BE1E-2D7937D2521B}" destId="{37483603-4840-4463-905D-135625F0E814}" srcOrd="1" destOrd="0" presId="urn:microsoft.com/office/officeart/2005/8/layout/cycle3"/>
    <dgm:cxn modelId="{32650B86-6C32-4C06-96D4-941675EB9741}" type="presParOf" srcId="{0BC60B91-C487-4CEF-BE1E-2D7937D2521B}" destId="{A40A36D4-6271-4B4B-80FD-E561A89482B0}" srcOrd="2" destOrd="0" presId="urn:microsoft.com/office/officeart/2005/8/layout/cycle3"/>
    <dgm:cxn modelId="{92DEDCCF-2AAD-44CF-9DA2-A60088C7820F}" type="presParOf" srcId="{0BC60B91-C487-4CEF-BE1E-2D7937D2521B}" destId="{F164FFA2-BF44-42E3-8C3F-03460A7B356D}" srcOrd="3" destOrd="0" presId="urn:microsoft.com/office/officeart/2005/8/layout/cycle3"/>
    <dgm:cxn modelId="{3E795FD2-342F-434C-861B-42A880BBD4AD}" type="presParOf" srcId="{0BC60B91-C487-4CEF-BE1E-2D7937D2521B}" destId="{06883CE9-84DB-4A48-B19B-ACBCDE5CA76A}" srcOrd="4" destOrd="0" presId="urn:microsoft.com/office/officeart/2005/8/layout/cycle3"/>
    <dgm:cxn modelId="{0D9089C7-7B16-4742-A99C-CFCD87680AF1}" type="presParOf" srcId="{0BC60B91-C487-4CEF-BE1E-2D7937D2521B}" destId="{E827E585-797A-46DF-853D-84E6945B75A7}" srcOrd="5" destOrd="0" presId="urn:microsoft.com/office/officeart/2005/8/layout/cycle3"/>
    <dgm:cxn modelId="{DD64A502-C0AB-43B3-9ABD-9DE04B1E4EFE}" type="presParOf" srcId="{0BC60B91-C487-4CEF-BE1E-2D7937D2521B}" destId="{F835024E-434D-4FAF-B581-0DC9305132E7}" srcOrd="6" destOrd="0" presId="urn:microsoft.com/office/officeart/2005/8/layout/cycle3"/>
    <dgm:cxn modelId="{3C423AB6-B2E3-40B7-8231-26E5C8EC7640}" type="presParOf" srcId="{0BC60B91-C487-4CEF-BE1E-2D7937D2521B}" destId="{D6EE67A0-8C8E-4838-B182-17890589EE1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B400-7B95-4AC5-9ACB-C892933C993C}">
      <dsp:nvSpPr>
        <dsp:cNvPr id="0" name=""/>
        <dsp:cNvSpPr/>
      </dsp:nvSpPr>
      <dsp:spPr>
        <a:xfrm rot="5400000">
          <a:off x="5040811" y="-1937222"/>
          <a:ext cx="111063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$50M financed at different banks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Demand notes (greenbacks) are issued that are redeemable for specie “on demand”</a:t>
          </a:r>
          <a:endParaRPr lang="en-US" sz="2000" kern="1200" dirty="0"/>
        </a:p>
      </dsp:txBody>
      <dsp:txXfrm rot="-5400000">
        <a:off x="2962656" y="195150"/>
        <a:ext cx="5212727" cy="1002199"/>
      </dsp:txXfrm>
    </dsp:sp>
    <dsp:sp modelId="{03558337-7E5A-4217-9E98-4735E6464CE1}">
      <dsp:nvSpPr>
        <dsp:cNvPr id="0" name=""/>
        <dsp:cNvSpPr/>
      </dsp:nvSpPr>
      <dsp:spPr>
        <a:xfrm>
          <a:off x="0" y="2103"/>
          <a:ext cx="2962656" cy="13882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1861</a:t>
          </a:r>
          <a:endParaRPr lang="en-US" sz="4800" kern="1200" dirty="0"/>
        </a:p>
      </dsp:txBody>
      <dsp:txXfrm>
        <a:off x="67771" y="69874"/>
        <a:ext cx="2827114" cy="1252750"/>
      </dsp:txXfrm>
    </dsp:sp>
    <dsp:sp modelId="{BBEA7679-3A82-488E-AFFD-F1D02ECCE37B}">
      <dsp:nvSpPr>
        <dsp:cNvPr id="0" name=""/>
        <dsp:cNvSpPr/>
      </dsp:nvSpPr>
      <dsp:spPr>
        <a:xfrm rot="5400000">
          <a:off x="5040811" y="-479515"/>
          <a:ext cx="111063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Legal Tender Act creates United States Notes</a:t>
          </a:r>
          <a:endParaRPr lang="en-US" sz="2000" kern="1200" dirty="0"/>
        </a:p>
      </dsp:txBody>
      <dsp:txXfrm rot="-5400000">
        <a:off x="2962656" y="1652857"/>
        <a:ext cx="5212727" cy="1002199"/>
      </dsp:txXfrm>
    </dsp:sp>
    <dsp:sp modelId="{DC5ABAD5-DA25-427D-AA81-577F8A3856C9}">
      <dsp:nvSpPr>
        <dsp:cNvPr id="0" name=""/>
        <dsp:cNvSpPr/>
      </dsp:nvSpPr>
      <dsp:spPr>
        <a:xfrm>
          <a:off x="0" y="1459810"/>
          <a:ext cx="2962656" cy="13882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1862</a:t>
          </a:r>
          <a:endParaRPr lang="en-US" sz="4800" kern="1200" dirty="0"/>
        </a:p>
      </dsp:txBody>
      <dsp:txXfrm>
        <a:off x="67771" y="1527581"/>
        <a:ext cx="2827114" cy="1252750"/>
      </dsp:txXfrm>
    </dsp:sp>
    <dsp:sp modelId="{6EABDDA9-A35F-4E9C-8125-0D9EC0A8207D}">
      <dsp:nvSpPr>
        <dsp:cNvPr id="0" name=""/>
        <dsp:cNvSpPr/>
      </dsp:nvSpPr>
      <dsp:spPr>
        <a:xfrm rot="5400000">
          <a:off x="5040811" y="978191"/>
          <a:ext cx="1110633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Two National Bank Acts are passed </a:t>
          </a:r>
          <a:endParaRPr lang="en-US" sz="2000" kern="1200" dirty="0"/>
        </a:p>
      </dsp:txBody>
      <dsp:txXfrm rot="-5400000">
        <a:off x="2962656" y="3110564"/>
        <a:ext cx="5212727" cy="1002199"/>
      </dsp:txXfrm>
    </dsp:sp>
    <dsp:sp modelId="{F7923C8C-00EF-4ED1-8209-4CFDD30F6982}">
      <dsp:nvSpPr>
        <dsp:cNvPr id="0" name=""/>
        <dsp:cNvSpPr/>
      </dsp:nvSpPr>
      <dsp:spPr>
        <a:xfrm>
          <a:off x="0" y="2917517"/>
          <a:ext cx="2962656" cy="13882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1863 – 64</a:t>
          </a:r>
          <a:endParaRPr lang="en-US" sz="4800" kern="1200" dirty="0"/>
        </a:p>
      </dsp:txBody>
      <dsp:txXfrm>
        <a:off x="67771" y="2985288"/>
        <a:ext cx="2827114" cy="125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A5DF8B-3257-40E1-88AC-80C60C54B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0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9070AE-BD7E-47FB-9796-B14749AE44C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3300B6-B038-4C63-91E2-5348851AE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notes ended in 1971.</a:t>
            </a:r>
          </a:p>
          <a:p>
            <a:endParaRPr lang="en-US" dirty="0" smtClean="0"/>
          </a:p>
          <a:p>
            <a:r>
              <a:rPr lang="en-US" dirty="0" smtClean="0"/>
              <a:t>Treasury will also give face value.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6A009-5C94-4A3A-86A9-BCF2DABB2C55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0A19-CBF7-4158-BADA-11C81927B1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0A19-CBF7-4158-BADA-11C81927B1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tools</a:t>
            </a:r>
            <a:r>
              <a:rPr lang="en-US" baseline="0" dirty="0" smtClean="0"/>
              <a:t> than ever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089C0-3EA2-417C-814A-72B1444FDD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Congress placed 10% tax on state bank notes in March 1865 – to get uniform currency.</a:t>
            </a:r>
          </a:p>
          <a:p>
            <a:endParaRPr lang="en-US" dirty="0" smtClean="0"/>
          </a:p>
          <a:p>
            <a:r>
              <a:rPr lang="en-US" dirty="0" smtClean="0"/>
              <a:t>Supreme Court upheld challenge.  Salmon P. Chase was Chief Justice.  He was also Treasury Secretary in 1865 who proposed the tax!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BE55C-145A-4984-887C-F36B7FEFE8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F47E6-C074-435A-B1EC-A4026C2CEFDE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184" y="4561228"/>
            <a:ext cx="5850835" cy="4479249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8F5A6-4ADD-43DD-8FB9-286198466872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BE55C-145A-4984-887C-F36B7FEFE8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1BFB2-6210-4648-86A0-F3CC955FF024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2E17D-18A6-489C-BD9F-005464D0C5C9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02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1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9F6B03-5A20-3B41-88B5-2337A4783498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95935-8310-184E-A783-88A05B472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811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k1pew01\AppData\Local\Temp\USHistorysquareicon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13" y="5650231"/>
            <a:ext cx="1114746" cy="10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en-US" b="1" dirty="0" smtClean="0"/>
              <a:t>Banking in America</a:t>
            </a:r>
            <a:br>
              <a:rPr lang="en-US" b="1" dirty="0" smtClean="0"/>
            </a:br>
            <a:r>
              <a:rPr lang="en-US" b="1" i="1" dirty="0" smtClean="0"/>
              <a:t>Civil War to the Present</a:t>
            </a:r>
            <a:endParaRPr lang="en-US" sz="3200" i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Disclaimer: The views expressed are those of the presenters and do not necessarily reflect those of the Federal Reserve Bank of Dallas or the Federal Reserve System.</a:t>
            </a:r>
          </a:p>
          <a:p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3594100"/>
            <a:ext cx="5295900" cy="1968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3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a Central Bank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and maintain the value of currency</a:t>
            </a:r>
          </a:p>
          <a:p>
            <a:r>
              <a:rPr lang="en-US" dirty="0" smtClean="0"/>
              <a:t>Supervise banks</a:t>
            </a:r>
          </a:p>
          <a:p>
            <a:r>
              <a:rPr lang="en-US" dirty="0" smtClean="0"/>
              <a:t>Serve as the fiscal agent for the government</a:t>
            </a:r>
          </a:p>
          <a:p>
            <a:r>
              <a:rPr lang="en-US" dirty="0" smtClean="0"/>
              <a:t>Conduct monetary policy</a:t>
            </a:r>
          </a:p>
          <a:p>
            <a:r>
              <a:rPr lang="en-US" dirty="0" smtClean="0"/>
              <a:t>Serve as a lender of last resort</a:t>
            </a:r>
          </a:p>
        </p:txBody>
      </p:sp>
    </p:spTree>
    <p:extLst>
      <p:ext uri="{BB962C8B-B14F-4D97-AF65-F5344CB8AC3E}">
        <p14:creationId xmlns:p14="http://schemas.microsoft.com/office/powerpoint/2010/main" val="23915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Federal Reserve Act of 1913</a:t>
            </a:r>
            <a:endParaRPr lang="en-US" sz="3600" dirty="0"/>
          </a:p>
        </p:txBody>
      </p:sp>
      <p:pic>
        <p:nvPicPr>
          <p:cNvPr id="6" name="Picture 8" descr="L:\Economic Education\Fed Overview\Woodrow Wilson.jpg"/>
          <p:cNvPicPr>
            <a:picLocks noChangeAspect="1" noChangeArrowheads="1"/>
          </p:cNvPicPr>
          <p:nvPr/>
        </p:nvPicPr>
        <p:blipFill>
          <a:blip r:embed="rId3" cstate="print"/>
          <a:srcRect l="3694" t="2703" r="9125" b="2324"/>
          <a:stretch>
            <a:fillRect/>
          </a:stretch>
        </p:blipFill>
        <p:spPr bwMode="auto">
          <a:xfrm>
            <a:off x="457200" y="1447800"/>
            <a:ext cx="2464080" cy="426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95800" y="1447800"/>
            <a:ext cx="3886200" cy="3124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“ to provide for the establishment of Federal reserve banks, to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furnishing elastic currency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to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afford means of rediscounting commercial paper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to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establish a more effective supervision of banking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in the United States, and for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other purposes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.”</a:t>
            </a:r>
          </a:p>
        </p:txBody>
      </p:sp>
      <p:pic>
        <p:nvPicPr>
          <p:cNvPr id="11" name="Picture 4" descr="fedresact191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9041" y="2172159"/>
            <a:ext cx="178675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Federal Reserve Today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the Fed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1" y="3195674"/>
          <a:ext cx="3200400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hoto Editor Photo" r:id="rId4" imgW="2952381" imgH="1467055" progId="">
                  <p:embed/>
                </p:oleObj>
              </mc:Choice>
              <mc:Fallback>
                <p:oleObj name="Photo Editor Photo" r:id="rId4" imgW="2952381" imgH="14670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195674"/>
                        <a:ext cx="3200400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67400" y="4876800"/>
          <a:ext cx="32766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hoto Editor Photo" r:id="rId6" imgW="3600000" imgH="1771429" progId="">
                  <p:embed/>
                </p:oleObj>
              </mc:Choice>
              <mc:Fallback>
                <p:oleObj name="Photo Editor Photo" r:id="rId6" imgW="3600000" imgH="17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76800"/>
                        <a:ext cx="3276600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447800"/>
          <a:ext cx="35052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hoto Editor Photo" r:id="rId8" imgW="3048426" imgH="1504762" progId="">
                  <p:embed/>
                </p:oleObj>
              </mc:Choice>
              <mc:Fallback>
                <p:oleObj name="Photo Editor Photo" r:id="rId8" imgW="3048426" imgH="15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35052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Arc 5"/>
          <p:cNvSpPr>
            <a:spLocks/>
          </p:cNvSpPr>
          <p:nvPr/>
        </p:nvSpPr>
        <p:spPr bwMode="auto">
          <a:xfrm rot="5400000" flipV="1">
            <a:off x="1366044" y="2547976"/>
            <a:ext cx="1077913" cy="1676400"/>
          </a:xfrm>
          <a:custGeom>
            <a:avLst/>
            <a:gdLst>
              <a:gd name="T0" fmla="*/ 0 w 21600"/>
              <a:gd name="T1" fmla="*/ 0 h 21600"/>
              <a:gd name="T2" fmla="*/ 53791507 w 21600"/>
              <a:gd name="T3" fmla="*/ 130107258 h 21600"/>
              <a:gd name="T4" fmla="*/ 0 w 21600"/>
              <a:gd name="T5" fmla="*/ 13010725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51" name="Arc 6"/>
          <p:cNvSpPr>
            <a:spLocks/>
          </p:cNvSpPr>
          <p:nvPr/>
        </p:nvSpPr>
        <p:spPr bwMode="auto">
          <a:xfrm rot="16200000" flipV="1">
            <a:off x="6622256" y="3311563"/>
            <a:ext cx="928688" cy="2286000"/>
          </a:xfrm>
          <a:custGeom>
            <a:avLst/>
            <a:gdLst>
              <a:gd name="T0" fmla="*/ 0 w 21600"/>
              <a:gd name="T1" fmla="*/ 0 h 21600"/>
              <a:gd name="T2" fmla="*/ 39928765 w 21600"/>
              <a:gd name="T3" fmla="*/ 241935018 h 21600"/>
              <a:gd name="T4" fmla="*/ 0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Governors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dirty="0" smtClean="0">
                <a:solidFill>
                  <a:schemeClr val="bg1"/>
                </a:solidFill>
              </a:rPr>
              <a:t>Ben Bernanke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Chairman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25248" y="2974313"/>
            <a:ext cx="144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Daniel K. Tarullo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60129328"/>
              </p:ext>
            </p:extLst>
          </p:nvPr>
        </p:nvGraphicFramePr>
        <p:xfrm>
          <a:off x="457200" y="1447800"/>
          <a:ext cx="8188454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3048426" imgH="1504762" progId="">
                  <p:embed/>
                </p:oleObj>
              </mc:Choice>
              <mc:Fallback>
                <p:oleObj name="Photo Editor Photo" r:id="rId3" imgW="3048426" imgH="1504762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188454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Banks</a:t>
            </a:r>
            <a:endParaRPr lang="en-US" dirty="0"/>
          </a:p>
        </p:txBody>
      </p:sp>
      <p:pic>
        <p:nvPicPr>
          <p:cNvPr id="6" name="Content Placeholder 5" descr="Federal Reserve System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52018"/>
            <a:ext cx="8292717" cy="461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7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Federal Open Market Committee FOMC</a:t>
            </a:r>
            <a:endParaRPr lang="en-US" dirty="0"/>
          </a:p>
        </p:txBody>
      </p:sp>
      <p:pic>
        <p:nvPicPr>
          <p:cNvPr id="6" name="Picture 4" descr="http://img.ibtimes.com/www/data/images/full/2011/12/13/204495-fom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149"/>
          <a:stretch>
            <a:fillRect/>
          </a:stretch>
        </p:blipFill>
        <p:spPr bwMode="auto">
          <a:xfrm>
            <a:off x="1364608" y="1417638"/>
            <a:ext cx="6240611" cy="444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8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133600"/>
            <a:ext cx="5791200" cy="4267200"/>
          </a:xfrm>
        </p:spPr>
        <p:txBody>
          <a:bodyPr/>
          <a:lstStyle/>
          <a:p>
            <a:r>
              <a:rPr lang="en-US" dirty="0" smtClean="0"/>
              <a:t>Supervise and Regulate Banks</a:t>
            </a:r>
          </a:p>
          <a:p>
            <a:endParaRPr lang="en-US" dirty="0" smtClean="0"/>
          </a:p>
          <a:p>
            <a:r>
              <a:rPr lang="en-US" dirty="0" smtClean="0"/>
              <a:t>Provide Financial Services</a:t>
            </a:r>
          </a:p>
          <a:p>
            <a:endParaRPr lang="en-US" dirty="0" smtClean="0"/>
          </a:p>
          <a:p>
            <a:r>
              <a:rPr lang="en-US" dirty="0" smtClean="0"/>
              <a:t>Conduct Monetary Policy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802" t="2849" r="1802" b="1579"/>
          <a:stretch>
            <a:fillRect/>
          </a:stretch>
        </p:blipFill>
        <p:spPr bwMode="auto">
          <a:xfrm>
            <a:off x="457200" y="1417638"/>
            <a:ext cx="2895600" cy="4307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5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Supervise and </a:t>
            </a:r>
            <a:r>
              <a:rPr lang="en-US" sz="3200" smtClean="0"/>
              <a:t>Regulate Banks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of Governors </a:t>
            </a:r>
            <a:r>
              <a:rPr lang="en-US" b="1" dirty="0" smtClean="0"/>
              <a:t>writes the rules</a:t>
            </a:r>
            <a:r>
              <a:rPr lang="en-US" dirty="0" smtClean="0"/>
              <a:t> that regulate financial institutions.</a:t>
            </a:r>
          </a:p>
          <a:p>
            <a:r>
              <a:rPr lang="en-US" dirty="0" smtClean="0"/>
              <a:t>Reserve Banks supervise banks and </a:t>
            </a:r>
            <a:r>
              <a:rPr lang="en-US" b="1" dirty="0" smtClean="0"/>
              <a:t>enforce the rules</a:t>
            </a:r>
            <a:r>
              <a:rPr lang="en-US" dirty="0" smtClean="0"/>
              <a:t> during bank examinations.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Goals of Banking Supervision and Regulation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46093"/>
              </p:ext>
            </p:extLst>
          </p:nvPr>
        </p:nvGraphicFramePr>
        <p:xfrm>
          <a:off x="353786" y="1417639"/>
          <a:ext cx="8436429" cy="478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4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the State Banking Era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610246"/>
              </p:ext>
            </p:extLst>
          </p:nvPr>
        </p:nvGraphicFramePr>
        <p:xfrm>
          <a:off x="457200" y="1417638"/>
          <a:ext cx="8229600" cy="430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Financial Services</a:t>
            </a:r>
            <a:endParaRPr lang="en-US" b="1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4114800" cy="33432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Cash services</a:t>
            </a:r>
          </a:p>
          <a:p>
            <a:pPr eaLnBrk="1" hangingPunct="1"/>
            <a:r>
              <a:rPr lang="en-US" dirty="0" smtClean="0"/>
              <a:t>Electronic payments</a:t>
            </a:r>
          </a:p>
          <a:p>
            <a:r>
              <a:rPr lang="en-US" dirty="0" smtClean="0"/>
              <a:t>Check processing</a:t>
            </a:r>
          </a:p>
        </p:txBody>
      </p:sp>
      <p:pic>
        <p:nvPicPr>
          <p:cNvPr id="31748" name="Picture 6" descr="cashbundle24 cop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256" t="1575" r="4935" b="15410"/>
          <a:stretch>
            <a:fillRect/>
          </a:stretch>
        </p:blipFill>
        <p:spPr>
          <a:xfrm>
            <a:off x="938288" y="3913417"/>
            <a:ext cx="3711748" cy="1751101"/>
          </a:xfrm>
          <a:ln w="19050">
            <a:solidFill>
              <a:srgbClr val="C49733"/>
            </a:solidFill>
          </a:ln>
        </p:spPr>
      </p:pic>
      <p:pic>
        <p:nvPicPr>
          <p:cNvPr id="31749" name="Picture 7" descr="checks20a copy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708" y="3129003"/>
            <a:ext cx="2362200" cy="2819400"/>
          </a:xfrm>
          <a:prstGeom prst="rect">
            <a:avLst/>
          </a:prstGeom>
          <a:noFill/>
          <a:ln w="19050">
            <a:solidFill>
              <a:srgbClr val="C49733"/>
            </a:solidFill>
            <a:miter lim="800000"/>
            <a:headEnd/>
            <a:tailEnd/>
          </a:ln>
        </p:spPr>
      </p:pic>
      <p:pic>
        <p:nvPicPr>
          <p:cNvPr id="31750" name="Picture 8" descr="graphic21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54455"/>
            <a:ext cx="1982118" cy="3349096"/>
          </a:xfrm>
          <a:prstGeom prst="rect">
            <a:avLst/>
          </a:prstGeom>
          <a:noFill/>
          <a:ln w="19050">
            <a:solidFill>
              <a:srgbClr val="C497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4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Services </a:t>
            </a:r>
            <a:r>
              <a:rPr lang="en-US" b="1" dirty="0" smtClean="0"/>
              <a:t>for the U.S. Treasury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services</a:t>
            </a:r>
          </a:p>
          <a:p>
            <a:r>
              <a:rPr lang="en-US" dirty="0" smtClean="0"/>
              <a:t>Issuing, transferring and redeeming U.S. government securities</a:t>
            </a:r>
          </a:p>
          <a:p>
            <a:endParaRPr lang="en-US" dirty="0"/>
          </a:p>
        </p:txBody>
      </p:sp>
      <p:pic>
        <p:nvPicPr>
          <p:cNvPr id="4" name="Picture 6" descr="check2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453" y="3726456"/>
            <a:ext cx="4104701" cy="2052351"/>
          </a:xfrm>
          <a:prstGeom prst="rect">
            <a:avLst/>
          </a:prstGeom>
          <a:noFill/>
          <a:ln w="19050">
            <a:solidFill>
              <a:srgbClr val="C49733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651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Goals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7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Achieving Economic Goals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of Monetary Policy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82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 “Great Depression” significant?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Worst economic crisis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Causes and cures still debated</a:t>
            </a:r>
          </a:p>
          <a:p>
            <a:r>
              <a:rPr lang="en-US" dirty="0" smtClean="0"/>
              <a:t>Defining event in American history</a:t>
            </a:r>
          </a:p>
          <a:p>
            <a:r>
              <a:rPr lang="en-US" dirty="0" smtClean="0"/>
              <a:t>Changed public’s expectations of the governments’ role in the economy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Market Crash of 1929</a:t>
            </a:r>
            <a:endParaRPr lang="en-US" dirty="0"/>
          </a:p>
        </p:txBody>
      </p:sp>
      <p:graphicFrame>
        <p:nvGraphicFramePr>
          <p:cNvPr id="314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57826" y="1600200"/>
          <a:ext cx="7428348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hart" r:id="rId4" imgW="9518904" imgH="5248656" progId="Excel.Sheet.8">
                  <p:embed/>
                </p:oleObj>
              </mc:Choice>
              <mc:Fallback>
                <p:oleObj name="Chart" r:id="rId4" imgW="9518904" imgH="52486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26" y="1600200"/>
                        <a:ext cx="7428348" cy="4095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6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Stock market crash of 1929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the role of the stock market crash?</a:t>
            </a:r>
          </a:p>
          <a:p>
            <a:pPr lvl="1"/>
            <a:r>
              <a:rPr lang="en-US" dirty="0" smtClean="0"/>
              <a:t>Destroyed wealth</a:t>
            </a:r>
          </a:p>
          <a:p>
            <a:pPr lvl="1"/>
            <a:r>
              <a:rPr lang="en-US" dirty="0" smtClean="0"/>
              <a:t>Reduced trust in the health of the financial system</a:t>
            </a:r>
          </a:p>
          <a:p>
            <a:pPr lvl="1"/>
            <a:r>
              <a:rPr lang="en-US" dirty="0" smtClean="0"/>
              <a:t>Economic uncertainty (constrained spending)</a:t>
            </a:r>
          </a:p>
          <a:p>
            <a:r>
              <a:rPr lang="en-US" dirty="0" smtClean="0"/>
              <a:t>Probably had some effect, but not big enough by itself to cause depression.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Schools of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Keynesian explanation</a:t>
            </a:r>
          </a:p>
          <a:p>
            <a:r>
              <a:rPr lang="en-US" dirty="0" smtClean="0"/>
              <a:t>Monetarist explanation</a:t>
            </a:r>
          </a:p>
          <a:p>
            <a:r>
              <a:rPr lang="en-US" dirty="0" smtClean="0"/>
              <a:t>International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10_0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34" y="1444626"/>
            <a:ext cx="8398933" cy="39687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Tender Note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Maynard Keynes (1883—1946)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economist</a:t>
            </a:r>
          </a:p>
          <a:p>
            <a:r>
              <a:rPr lang="en-US" dirty="0" smtClean="0"/>
              <a:t>Principal representative for the British Treasury at Versailles – anticipated burden of reparation debt on Germany</a:t>
            </a:r>
          </a:p>
          <a:p>
            <a:r>
              <a:rPr lang="en-US" dirty="0" smtClean="0"/>
              <a:t>Represented U.K. at Bretton Woods Conference after WWII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5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Keynesian Explanation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7501655"/>
              </p:ext>
            </p:extLst>
          </p:nvPr>
        </p:nvGraphicFramePr>
        <p:xfrm>
          <a:off x="1323892" y="1366094"/>
          <a:ext cx="9039340" cy="501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6" y="1524000"/>
            <a:ext cx="29609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Keynes advocated government spending to </a:t>
            </a:r>
            <a:r>
              <a:rPr lang="en-US" sz="2800" dirty="0" smtClean="0"/>
              <a:t>break this cycle.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Monetarist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Shrinking supply of money and credit deepened and lengthened the Great Depression</a:t>
            </a:r>
          </a:p>
          <a:p>
            <a:r>
              <a:rPr lang="en-US" dirty="0" smtClean="0"/>
              <a:t>Landmark book in 1963, </a:t>
            </a:r>
            <a:r>
              <a:rPr lang="en-US" u="sng" dirty="0" smtClean="0"/>
              <a:t>A Monetary History of the United States</a:t>
            </a:r>
            <a:r>
              <a:rPr lang="en-US" dirty="0" smtClean="0"/>
              <a:t>, by Milton Friedman and Anna Schwartz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Monetarist Explanation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30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4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the Fed?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Failed to serve as lender of last resort</a:t>
            </a:r>
          </a:p>
          <a:p>
            <a:pPr lvl="1"/>
            <a:r>
              <a:rPr lang="en-US" dirty="0" smtClean="0"/>
              <a:t>Prevailing thought that failing banks should be allowed to fail</a:t>
            </a:r>
          </a:p>
          <a:p>
            <a:pPr lvl="1"/>
            <a:r>
              <a:rPr lang="en-US" dirty="0" smtClean="0"/>
              <a:t>Many failed </a:t>
            </a:r>
            <a:r>
              <a:rPr lang="en-US" dirty="0"/>
              <a:t>banks were small, nonmember </a:t>
            </a:r>
            <a:r>
              <a:rPr lang="en-US" dirty="0" smtClean="0"/>
              <a:t>banks</a:t>
            </a:r>
            <a:endParaRPr lang="en-US" dirty="0"/>
          </a:p>
          <a:p>
            <a:pPr lvl="1"/>
            <a:r>
              <a:rPr lang="en-US" dirty="0" smtClean="0"/>
              <a:t>Few </a:t>
            </a:r>
            <a:r>
              <a:rPr lang="en-US" dirty="0"/>
              <a:t>banks borrowed at the discount </a:t>
            </a:r>
            <a:r>
              <a:rPr lang="en-US" dirty="0" smtClean="0"/>
              <a:t>window</a:t>
            </a:r>
            <a:endParaRPr lang="en-US" dirty="0"/>
          </a:p>
          <a:p>
            <a:r>
              <a:rPr lang="en-US" dirty="0" smtClean="0"/>
              <a:t>Raised interest rates in support of the gold standard</a:t>
            </a:r>
          </a:p>
        </p:txBody>
      </p:sp>
    </p:spTree>
    <p:extLst>
      <p:ext uri="{BB962C8B-B14F-4D97-AF65-F5344CB8AC3E}">
        <p14:creationId xmlns:p14="http://schemas.microsoft.com/office/powerpoint/2010/main" val="25715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Nations around the world experienced a downturn</a:t>
            </a:r>
          </a:p>
          <a:p>
            <a:r>
              <a:rPr lang="en-US" dirty="0" smtClean="0"/>
              <a:t>Protectionist “beggar-thy-neighbor” tariffs </a:t>
            </a:r>
          </a:p>
          <a:p>
            <a:pPr lvl="1"/>
            <a:r>
              <a:rPr lang="en-US" dirty="0" smtClean="0"/>
              <a:t>Smoot-Hawley tariff in the U.S.</a:t>
            </a:r>
          </a:p>
          <a:p>
            <a:r>
              <a:rPr lang="en-US" dirty="0" smtClean="0"/>
              <a:t>International gold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Collapse of World Trade</a:t>
            </a:r>
            <a:endParaRPr lang="en-US" dirty="0"/>
          </a:p>
        </p:txBody>
      </p:sp>
      <p:pic>
        <p:nvPicPr>
          <p:cNvPr id="319491" name="Picture 3" descr="WorldTradeGraph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429" y="1417638"/>
            <a:ext cx="5282439" cy="4709794"/>
          </a:xfrm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457200" y="1417638"/>
            <a:ext cx="284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$ value imports of 75 countries</a:t>
            </a:r>
          </a:p>
        </p:txBody>
      </p:sp>
    </p:spTree>
    <p:extLst>
      <p:ext uri="{BB962C8B-B14F-4D97-AF65-F5344CB8AC3E}">
        <p14:creationId xmlns:p14="http://schemas.microsoft.com/office/powerpoint/2010/main" val="3886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Smoot-Hawley Tariffs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the cost of imported goods</a:t>
            </a:r>
          </a:p>
          <a:p>
            <a:r>
              <a:rPr lang="en-US" dirty="0" smtClean="0"/>
              <a:t>Retaliatory measures from trading partners –which dried up foreign markets left products with nowhere to go.</a:t>
            </a:r>
          </a:p>
          <a:p>
            <a:r>
              <a:rPr lang="en-US" dirty="0" smtClean="0"/>
              <a:t>Trade collapsed world wide – not just an American phenomena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system of fixed exchange rates</a:t>
            </a:r>
          </a:p>
          <a:p>
            <a:r>
              <a:rPr lang="en-US" dirty="0" smtClean="0"/>
              <a:t>Domestic impact of global standard through gold as reserves in the bank system</a:t>
            </a:r>
          </a:p>
          <a:p>
            <a:r>
              <a:rPr lang="en-US" dirty="0" smtClean="0"/>
              <a:t>Federal Reserve supported the gold standard</a:t>
            </a:r>
          </a:p>
        </p:txBody>
      </p:sp>
    </p:spTree>
    <p:extLst>
      <p:ext uri="{BB962C8B-B14F-4D97-AF65-F5344CB8AC3E}">
        <p14:creationId xmlns:p14="http://schemas.microsoft.com/office/powerpoint/2010/main" val="25437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gold to flow out of the country → bank lending is constrained</a:t>
            </a:r>
          </a:p>
          <a:p>
            <a:r>
              <a:rPr lang="en-US" dirty="0" smtClean="0"/>
              <a:t>Raise interest rates → attract international investment and gold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How do these affect bank lending and consumer and business spending?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757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Bank Act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a uniform </a:t>
            </a:r>
            <a:r>
              <a:rPr lang="en-US" dirty="0" smtClean="0"/>
              <a:t>currency</a:t>
            </a:r>
          </a:p>
          <a:p>
            <a:pPr lvl="1"/>
            <a:r>
              <a:rPr lang="en-US" dirty="0" smtClean="0"/>
              <a:t>Notes from different regions no longer discounted</a:t>
            </a:r>
            <a:endParaRPr lang="en-US" dirty="0"/>
          </a:p>
          <a:p>
            <a:r>
              <a:rPr lang="en-US" dirty="0" smtClean="0"/>
              <a:t>Created federally chartered banks with uniform standards</a:t>
            </a:r>
          </a:p>
          <a:p>
            <a:r>
              <a:rPr lang="en-US" dirty="0" smtClean="0"/>
              <a:t>Required to hold U.S. bonds as capital</a:t>
            </a:r>
          </a:p>
          <a:p>
            <a:r>
              <a:rPr lang="en-US" dirty="0" smtClean="0"/>
              <a:t>Mandated supervision and examinations by Office of Comptroller of the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Treasury-Fed Accords (1951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Humphrey-Hawkins Act (1977)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11" descr="York County Not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584" y="1570496"/>
            <a:ext cx="9014832" cy="3768870"/>
          </a:xfr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Currency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Banks Attacked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1,600 in 1860, only 350 in 1865</a:t>
            </a:r>
          </a:p>
          <a:p>
            <a:r>
              <a:rPr lang="en-US" dirty="0" smtClean="0"/>
              <a:t>10% tax placed on state bank notes – upheld by Supreme Court </a:t>
            </a:r>
          </a:p>
          <a:p>
            <a:pPr lvl="1"/>
            <a:r>
              <a:rPr lang="en-US" dirty="0" smtClean="0"/>
              <a:t>Chief Justice Salmon P. Chase</a:t>
            </a:r>
          </a:p>
          <a:p>
            <a:r>
              <a:rPr lang="en-US" dirty="0" smtClean="0"/>
              <a:t>State banks introduce demand deposits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Dual banking system still exists today!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Triggered by the collapse of Jay Cooke and Co.</a:t>
            </a:r>
          </a:p>
          <a:p>
            <a:pPr lvl="1"/>
            <a:r>
              <a:rPr lang="en-US" dirty="0" smtClean="0"/>
              <a:t>largest bank in the U.S.</a:t>
            </a:r>
          </a:p>
          <a:p>
            <a:pPr lvl="1"/>
            <a:r>
              <a:rPr lang="en-US" dirty="0" smtClean="0"/>
              <a:t>Agent for Northern Pacific Railroad bonds</a:t>
            </a:r>
          </a:p>
          <a:p>
            <a:r>
              <a:rPr lang="en-US" dirty="0" smtClean="0"/>
              <a:t>Cooke’s bank could not sell enough railroad bonds to cover obligations</a:t>
            </a:r>
          </a:p>
          <a:p>
            <a:r>
              <a:rPr lang="en-US" dirty="0" smtClean="0"/>
              <a:t>Led to a sell-off in the stock market</a:t>
            </a:r>
          </a:p>
          <a:p>
            <a:r>
              <a:rPr lang="en-US" dirty="0" smtClean="0"/>
              <a:t>Runs on other large financial institutions led to their failure </a:t>
            </a:r>
          </a:p>
        </p:txBody>
      </p:sp>
    </p:spTree>
    <p:extLst>
      <p:ext uri="{BB962C8B-B14F-4D97-AF65-F5344CB8AC3E}">
        <p14:creationId xmlns:p14="http://schemas.microsoft.com/office/powerpoint/2010/main" val="9628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Sparked by failure of Philadelphia and Reading Railroad</a:t>
            </a:r>
          </a:p>
          <a:p>
            <a:r>
              <a:rPr lang="en-US" dirty="0" smtClean="0"/>
              <a:t>Withdrawal of European investment led to a crisis in railroad finance</a:t>
            </a:r>
          </a:p>
          <a:p>
            <a:r>
              <a:rPr lang="en-US" dirty="0" smtClean="0"/>
              <a:t>Stock market crash and a banking panic followed</a:t>
            </a:r>
          </a:p>
          <a:p>
            <a:r>
              <a:rPr lang="en-US" dirty="0" smtClean="0"/>
              <a:t>Created a run on the U.S. gold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1907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Knickerbocker</a:t>
            </a:r>
            <a:r>
              <a:rPr lang="en-US" dirty="0" smtClean="0"/>
              <a:t> Trust Company failed leading to  runs on other trust companies</a:t>
            </a:r>
          </a:p>
          <a:p>
            <a:pPr lvl="0"/>
            <a:r>
              <a:rPr lang="en-US" dirty="0" smtClean="0"/>
              <a:t>Widespread panic</a:t>
            </a:r>
          </a:p>
          <a:p>
            <a:pPr lvl="1"/>
            <a:r>
              <a:rPr lang="en-US" dirty="0" smtClean="0"/>
              <a:t>Bank failures</a:t>
            </a:r>
          </a:p>
          <a:p>
            <a:pPr lvl="1"/>
            <a:r>
              <a:rPr lang="en-US" dirty="0" smtClean="0"/>
              <a:t>Shrinking money supply</a:t>
            </a:r>
          </a:p>
          <a:p>
            <a:pPr lvl="1"/>
            <a:r>
              <a:rPr lang="en-US" dirty="0" smtClean="0"/>
              <a:t>Deep recession</a:t>
            </a:r>
          </a:p>
          <a:p>
            <a:pPr lvl="0"/>
            <a:r>
              <a:rPr lang="en-US" dirty="0" smtClean="0"/>
              <a:t>J.P. Morgan, along with other bankers, served as lender of last resort and quelled the panic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2CB29FC1E8547B8AB26081D52B8D3" ma:contentTypeVersion="18" ma:contentTypeDescription="Create a new document." ma:contentTypeScope="" ma:versionID="d0c4450448abf643cb1753819c4915f6">
  <xsd:schema xmlns:xsd="http://www.w3.org/2001/XMLSchema" xmlns:xs="http://www.w3.org/2001/XMLSchema" xmlns:p="http://schemas.microsoft.com/office/2006/metadata/properties" xmlns:ns2="d18b261a-0edf-433c-ade6-b4c5a8c9ad88" xmlns:ns3="d317b4b6-dbfb-4f62-934c-f4c14135e094" targetNamespace="http://schemas.microsoft.com/office/2006/metadata/properties" ma:root="true" ma:fieldsID="7379d1110d48d41125c48bbdfeadc647" ns2:_="" ns3:_="">
    <xsd:import namespace="d18b261a-0edf-433c-ade6-b4c5a8c9ad88"/>
    <xsd:import namespace="d317b4b6-dbfb-4f62-934c-f4c14135e0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ven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b4b6-dbfb-4f62-934c-f4c14135e094" elementFormDefault="qualified">
    <xsd:import namespace="http://schemas.microsoft.com/office/2006/documentManagement/types"/>
    <xsd:import namespace="http://schemas.microsoft.com/office/infopath/2007/PartnerControls"/>
    <xsd:element name="Event_x0020_Name" ma:index="11" nillable="true" ma:displayName="Event Name" ma:default="Economic Summit" ma:description="Specify what event, if any, this file is related to." ma:internalName="Event_x0020_Na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conomic Summit"/>
                        <xsd:enumeration value="Boot Camp"/>
                        <xsd:enumeration value="U.S. History"/>
                        <xsd:enumeration value="Global Economic Forum"/>
                        <xsd:enumeration value="Interactive Whiteboard"/>
                        <xsd:enumeration value="Teens Behind the Scen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_x0020_Name xmlns="d317b4b6-dbfb-4f62-934c-f4c14135e094">
      <Value>Economic Summit</Value>
    </Event_x0020_Name>
    <_dlc_DocId xmlns="d18b261a-0edf-433c-ade6-b4c5a8c9ad88">UZD6JJ247QYQ-1904-38</_dlc_DocId>
    <_dlc_DocIdUrl xmlns="d18b261a-0edf-433c-ade6-b4c5a8c9ad88">
      <Url>https://fedsharesites.frb.org/dist/11K/SYSInitiatives/DFEE/_layouts/DocIdRedir.aspx?ID=UZD6JJ247QYQ-1904-38</Url>
      <Description>UZD6JJ247QYQ-1904-38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12/31/2012 4:38:51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12/31/2012 4:38:51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12/31/2012 4:38:51 PM</Data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16C02-E02E-4DC8-9F59-3708D3CBB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d317b4b6-dbfb-4f62-934c-f4c14135e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AC01E-2E19-429D-9396-CA914881E97C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d317b4b6-dbfb-4f62-934c-f4c14135e094"/>
    <ds:schemaRef ds:uri="http://schemas.openxmlformats.org/package/2006/metadata/core-properties"/>
    <ds:schemaRef ds:uri="d18b261a-0edf-433c-ade6-b4c5a8c9ad8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AD358D-E349-48DC-B81E-1C03DC10584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F3EABE-3F6C-45BB-91B4-DC7C218DCB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1002</Words>
  <Application>Microsoft Office PowerPoint</Application>
  <PresentationFormat>On-screen Show (4:3)</PresentationFormat>
  <Paragraphs>182</Paragraphs>
  <Slides>41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Photo Editor Photo</vt:lpstr>
      <vt:lpstr>Chart</vt:lpstr>
      <vt:lpstr>Banking in America Civil War to the Present</vt:lpstr>
      <vt:lpstr>The End of the State Banking Era</vt:lpstr>
      <vt:lpstr>Legal Tender Note</vt:lpstr>
      <vt:lpstr>National Bank Act</vt:lpstr>
      <vt:lpstr>National Currency</vt:lpstr>
      <vt:lpstr>State Banks Attacked</vt:lpstr>
      <vt:lpstr>Panic of 1873</vt:lpstr>
      <vt:lpstr>Panic of 1893</vt:lpstr>
      <vt:lpstr>Panic of 1907</vt:lpstr>
      <vt:lpstr>The Role of a Central Bank</vt:lpstr>
      <vt:lpstr>The Federal Reserve Act of 1913</vt:lpstr>
      <vt:lpstr>The Federal Reserve Today</vt:lpstr>
      <vt:lpstr>Structure of the Fed</vt:lpstr>
      <vt:lpstr>Board of Governors</vt:lpstr>
      <vt:lpstr>Federal Reserve Banks</vt:lpstr>
      <vt:lpstr>Federal Open Market Committee FOMC</vt:lpstr>
      <vt:lpstr>Three Responsibilities</vt:lpstr>
      <vt:lpstr>Supervise and Regulate Banks</vt:lpstr>
      <vt:lpstr>Goals of Banking Supervision and Regulation</vt:lpstr>
      <vt:lpstr>Financial Services</vt:lpstr>
      <vt:lpstr>Financial Services for the U.S. Treasury</vt:lpstr>
      <vt:lpstr>Economic Goals</vt:lpstr>
      <vt:lpstr>Achieving Economic Goals</vt:lpstr>
      <vt:lpstr>Tools of Monetary Policy</vt:lpstr>
      <vt:lpstr>The Great Depression</vt:lpstr>
      <vt:lpstr>Why is the “Great Depression” significant?</vt:lpstr>
      <vt:lpstr>Stock Market Crash of 1929</vt:lpstr>
      <vt:lpstr>Stock market crash of 1929</vt:lpstr>
      <vt:lpstr>Three Schools of Thought</vt:lpstr>
      <vt:lpstr>John Maynard Keynes (1883—1946)</vt:lpstr>
      <vt:lpstr>Keynesian Explanation</vt:lpstr>
      <vt:lpstr>Monetarist explanation</vt:lpstr>
      <vt:lpstr>Monetarist Explanation</vt:lpstr>
      <vt:lpstr>Where was the Fed?</vt:lpstr>
      <vt:lpstr>International explanation</vt:lpstr>
      <vt:lpstr>The Collapse of World Trade</vt:lpstr>
      <vt:lpstr>Smoot-Hawley Tariffs</vt:lpstr>
      <vt:lpstr>Gold Standard</vt:lpstr>
      <vt:lpstr>Supporting the Gold Standard</vt:lpstr>
      <vt:lpstr>Since the Great Depression</vt:lpstr>
      <vt:lpstr>Questions?</vt:lpstr>
    </vt:vector>
  </TitlesOfParts>
  <Company>Federal Reserve Bank of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Coplen</dc:creator>
  <cp:lastModifiedBy>Wallace, Sharon</cp:lastModifiedBy>
  <cp:revision>38</cp:revision>
  <dcterms:created xsi:type="dcterms:W3CDTF">2012-04-20T19:52:48Z</dcterms:created>
  <dcterms:modified xsi:type="dcterms:W3CDTF">2014-05-02T19:56:05Z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0x010100B072CB29FC1E8547B8AB26081D52B8D3</vt:lpwstr>
  </property>
  <property fmtid="{D5CDD505-2E9C-101B-9397-08002B2CF9AE}" pid="3" name="_dlc_DocIdItemGuid">
    <vt:lpwstr>7bf81113-7faa-452b-8a0f-4bec7840e53a</vt:lpwstr>
  </property>
  <property fmtid="{D5CDD505-2E9C-101B-9397-08002B2CF9AE}" pid="4" name="Order">
    <vt:r8>2200</vt:r8>
  </property>
</Properties>
</file>