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62"/>
  </p:notesMasterIdLst>
  <p:handoutMasterIdLst>
    <p:handoutMasterId r:id="rId63"/>
  </p:handoutMasterIdLst>
  <p:sldIdLst>
    <p:sldId id="258" r:id="rId6"/>
    <p:sldId id="328" r:id="rId7"/>
    <p:sldId id="329" r:id="rId8"/>
    <p:sldId id="331" r:id="rId9"/>
    <p:sldId id="333" r:id="rId10"/>
    <p:sldId id="334" r:id="rId11"/>
    <p:sldId id="337" r:id="rId12"/>
    <p:sldId id="362" r:id="rId13"/>
    <p:sldId id="262" r:id="rId14"/>
    <p:sldId id="263" r:id="rId15"/>
    <p:sldId id="264" r:id="rId16"/>
    <p:sldId id="265" r:id="rId17"/>
    <p:sldId id="266" r:id="rId18"/>
    <p:sldId id="267" r:id="rId19"/>
    <p:sldId id="270" r:id="rId20"/>
    <p:sldId id="274" r:id="rId21"/>
    <p:sldId id="275" r:id="rId22"/>
    <p:sldId id="277" r:id="rId23"/>
    <p:sldId id="278" r:id="rId24"/>
    <p:sldId id="279" r:id="rId25"/>
    <p:sldId id="281" r:id="rId26"/>
    <p:sldId id="283" r:id="rId27"/>
    <p:sldId id="284" r:id="rId28"/>
    <p:sldId id="286" r:id="rId29"/>
    <p:sldId id="288" r:id="rId30"/>
    <p:sldId id="289" r:id="rId31"/>
    <p:sldId id="290" r:id="rId32"/>
    <p:sldId id="291" r:id="rId33"/>
    <p:sldId id="293" r:id="rId34"/>
    <p:sldId id="375" r:id="rId35"/>
    <p:sldId id="295" r:id="rId36"/>
    <p:sldId id="297" r:id="rId37"/>
    <p:sldId id="298" r:id="rId38"/>
    <p:sldId id="300" r:id="rId39"/>
    <p:sldId id="301" r:id="rId40"/>
    <p:sldId id="302" r:id="rId41"/>
    <p:sldId id="303" r:id="rId42"/>
    <p:sldId id="340"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5" r:id="rId56"/>
    <p:sldId id="372" r:id="rId57"/>
    <p:sldId id="358" r:id="rId58"/>
    <p:sldId id="359" r:id="rId59"/>
    <p:sldId id="360" r:id="rId60"/>
    <p:sldId id="324" r:id="rId61"/>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3" autoAdjust="0"/>
    <p:restoredTop sz="74400" autoAdjust="0"/>
  </p:normalViewPr>
  <p:slideViewPr>
    <p:cSldViewPr snapToGrid="0" snapToObjects="1">
      <p:cViewPr varScale="1">
        <p:scale>
          <a:sx n="83" d="100"/>
          <a:sy n="83" d="100"/>
        </p:scale>
        <p:origin x="-1776" y="-84"/>
      </p:cViewPr>
      <p:guideLst>
        <p:guide orient="horz" pos="37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0"/>
    </p:cViewPr>
  </p:sorterViewPr>
  <p:notesViewPr>
    <p:cSldViewPr snapToGrid="0" snapToObjects="1">
      <p:cViewPr varScale="1">
        <p:scale>
          <a:sx n="69" d="100"/>
          <a:sy n="69" d="100"/>
        </p:scale>
        <p:origin x="-3306"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lineChart>
        <c:grouping val="standard"/>
        <c:varyColors val="0"/>
        <c:ser>
          <c:idx val="0"/>
          <c:order val="0"/>
          <c:tx>
            <c:strRef>
              <c:f>Sheet1!$B$1</c:f>
              <c:strCache>
                <c:ptCount val="1"/>
                <c:pt idx="0">
                  <c:v>Series 1</c:v>
                </c:pt>
              </c:strCache>
            </c:strRef>
          </c:tx>
          <c:dLbls>
            <c:txPr>
              <a:bodyPr/>
              <a:lstStyle/>
              <a:p>
                <a:pPr>
                  <a:defRPr sz="3200" b="1"/>
                </a:pPr>
                <a:endParaRPr lang="en-US"/>
              </a:p>
            </c:txPr>
            <c:dLblPos val="t"/>
            <c:showLegendKey val="0"/>
            <c:showVal val="1"/>
            <c:showCatName val="0"/>
            <c:showSerName val="0"/>
            <c:showPercent val="0"/>
            <c:showBubbleSize val="0"/>
            <c:showLeaderLines val="0"/>
          </c:dLbls>
          <c:cat>
            <c:numRef>
              <c:f>Sheet1!$A$2:$A$8</c:f>
              <c:numCache>
                <c:formatCode>General</c:formatCode>
                <c:ptCount val="7"/>
                <c:pt idx="0">
                  <c:v>1791</c:v>
                </c:pt>
                <c:pt idx="1">
                  <c:v>1792</c:v>
                </c:pt>
                <c:pt idx="2">
                  <c:v>1800</c:v>
                </c:pt>
                <c:pt idx="3">
                  <c:v>1811</c:v>
                </c:pt>
                <c:pt idx="4">
                  <c:v>1816</c:v>
                </c:pt>
                <c:pt idx="5">
                  <c:v>1830</c:v>
                </c:pt>
                <c:pt idx="6">
                  <c:v>1836</c:v>
                </c:pt>
              </c:numCache>
            </c:numRef>
          </c:cat>
          <c:val>
            <c:numRef>
              <c:f>Sheet1!$B$2:$B$8</c:f>
              <c:numCache>
                <c:formatCode>General</c:formatCode>
                <c:ptCount val="7"/>
                <c:pt idx="0">
                  <c:v>3</c:v>
                </c:pt>
                <c:pt idx="1">
                  <c:v>5</c:v>
                </c:pt>
                <c:pt idx="2">
                  <c:v>24</c:v>
                </c:pt>
                <c:pt idx="3">
                  <c:v>101</c:v>
                </c:pt>
                <c:pt idx="4">
                  <c:v>205</c:v>
                </c:pt>
                <c:pt idx="5">
                  <c:v>320</c:v>
                </c:pt>
                <c:pt idx="6">
                  <c:v>563</c:v>
                </c:pt>
              </c:numCache>
            </c:numRef>
          </c:val>
          <c:smooth val="0"/>
        </c:ser>
        <c:dLbls>
          <c:showLegendKey val="0"/>
          <c:showVal val="1"/>
          <c:showCatName val="0"/>
          <c:showSerName val="0"/>
          <c:showPercent val="0"/>
          <c:showBubbleSize val="0"/>
        </c:dLbls>
        <c:marker val="1"/>
        <c:smooth val="0"/>
        <c:axId val="51216768"/>
        <c:axId val="51219456"/>
      </c:lineChart>
      <c:catAx>
        <c:axId val="51216768"/>
        <c:scaling>
          <c:orientation val="minMax"/>
        </c:scaling>
        <c:delete val="0"/>
        <c:axPos val="b"/>
        <c:numFmt formatCode="General" sourceLinked="1"/>
        <c:majorTickMark val="none"/>
        <c:minorTickMark val="none"/>
        <c:tickLblPos val="nextTo"/>
        <c:crossAx val="51219456"/>
        <c:crosses val="autoZero"/>
        <c:auto val="1"/>
        <c:lblAlgn val="ctr"/>
        <c:lblOffset val="100"/>
        <c:noMultiLvlLbl val="0"/>
      </c:catAx>
      <c:valAx>
        <c:axId val="51219456"/>
        <c:scaling>
          <c:orientation val="minMax"/>
        </c:scaling>
        <c:delete val="1"/>
        <c:axPos val="l"/>
        <c:numFmt formatCode="General" sourceLinked="1"/>
        <c:majorTickMark val="out"/>
        <c:minorTickMark val="none"/>
        <c:tickLblPos val="none"/>
        <c:crossAx val="512167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Sheet2!$B$1</c:f>
              <c:strCache>
                <c:ptCount val="1"/>
                <c:pt idx="0">
                  <c:v>1820 Capital</c:v>
                </c:pt>
              </c:strCache>
            </c:strRef>
          </c:tx>
          <c:invertIfNegative val="0"/>
          <c:cat>
            <c:strRef>
              <c:f>Sheet2!$A$2:$A$12</c:f>
              <c:strCache>
                <c:ptCount val="11"/>
                <c:pt idx="0">
                  <c:v>Massachusetts</c:v>
                </c:pt>
                <c:pt idx="1">
                  <c:v>except Boston</c:v>
                </c:pt>
                <c:pt idx="2">
                  <c:v>Rhode Island</c:v>
                </c:pt>
                <c:pt idx="3">
                  <c:v>except Providence</c:v>
                </c:pt>
                <c:pt idx="4">
                  <c:v>New York</c:v>
                </c:pt>
                <c:pt idx="5">
                  <c:v>except NYC</c:v>
                </c:pt>
                <c:pt idx="6">
                  <c:v>Pennsylvania</c:v>
                </c:pt>
                <c:pt idx="7">
                  <c:v>except Philadelphia</c:v>
                </c:pt>
                <c:pt idx="8">
                  <c:v>Virginia</c:v>
                </c:pt>
                <c:pt idx="9">
                  <c:v>South Carolina</c:v>
                </c:pt>
                <c:pt idx="10">
                  <c:v>Kentucky</c:v>
                </c:pt>
              </c:strCache>
            </c:strRef>
          </c:cat>
          <c:val>
            <c:numRef>
              <c:f>Sheet2!$B$2:$B$12</c:f>
              <c:numCache>
                <c:formatCode>"$"#,##0.00</c:formatCode>
                <c:ptCount val="11"/>
                <c:pt idx="0">
                  <c:v>374.5</c:v>
                </c:pt>
                <c:pt idx="1">
                  <c:v>176.6</c:v>
                </c:pt>
                <c:pt idx="2">
                  <c:v>95.7</c:v>
                </c:pt>
                <c:pt idx="3">
                  <c:v>60.6</c:v>
                </c:pt>
                <c:pt idx="4">
                  <c:v>0</c:v>
                </c:pt>
                <c:pt idx="5">
                  <c:v>0</c:v>
                </c:pt>
                <c:pt idx="6">
                  <c:v>221.8</c:v>
                </c:pt>
                <c:pt idx="7">
                  <c:v>162.6</c:v>
                </c:pt>
                <c:pt idx="8">
                  <c:v>351.5</c:v>
                </c:pt>
                <c:pt idx="9">
                  <c:v>0</c:v>
                </c:pt>
                <c:pt idx="10">
                  <c:v>0</c:v>
                </c:pt>
              </c:numCache>
            </c:numRef>
          </c:val>
        </c:ser>
        <c:ser>
          <c:idx val="1"/>
          <c:order val="1"/>
          <c:tx>
            <c:strRef>
              <c:f>Sheet2!$C$1</c:f>
              <c:strCache>
                <c:ptCount val="1"/>
                <c:pt idx="0">
                  <c:v>1820 Loans</c:v>
                </c:pt>
              </c:strCache>
            </c:strRef>
          </c:tx>
          <c:invertIfNegative val="0"/>
          <c:cat>
            <c:strRef>
              <c:f>Sheet2!$A$2:$A$12</c:f>
              <c:strCache>
                <c:ptCount val="11"/>
                <c:pt idx="0">
                  <c:v>Massachusetts</c:v>
                </c:pt>
                <c:pt idx="1">
                  <c:v>except Boston</c:v>
                </c:pt>
                <c:pt idx="2">
                  <c:v>Rhode Island</c:v>
                </c:pt>
                <c:pt idx="3">
                  <c:v>except Providence</c:v>
                </c:pt>
                <c:pt idx="4">
                  <c:v>New York</c:v>
                </c:pt>
                <c:pt idx="5">
                  <c:v>except NYC</c:v>
                </c:pt>
                <c:pt idx="6">
                  <c:v>Pennsylvania</c:v>
                </c:pt>
                <c:pt idx="7">
                  <c:v>except Philadelphia</c:v>
                </c:pt>
                <c:pt idx="8">
                  <c:v>Virginia</c:v>
                </c:pt>
                <c:pt idx="9">
                  <c:v>South Carolina</c:v>
                </c:pt>
                <c:pt idx="10">
                  <c:v>Kentucky</c:v>
                </c:pt>
              </c:strCache>
            </c:strRef>
          </c:cat>
          <c:val>
            <c:numRef>
              <c:f>Sheet2!$C$2:$C$12</c:f>
              <c:numCache>
                <c:formatCode>"$"#,##0.00</c:formatCode>
                <c:ptCount val="11"/>
                <c:pt idx="0">
                  <c:v>480.4</c:v>
                </c:pt>
                <c:pt idx="1">
                  <c:v>230.8</c:v>
                </c:pt>
                <c:pt idx="2">
                  <c:v>103.2</c:v>
                </c:pt>
                <c:pt idx="3">
                  <c:v>72</c:v>
                </c:pt>
                <c:pt idx="4">
                  <c:v>0</c:v>
                </c:pt>
                <c:pt idx="5">
                  <c:v>0</c:v>
                </c:pt>
                <c:pt idx="6">
                  <c:v>262.89999999999981</c:v>
                </c:pt>
                <c:pt idx="7">
                  <c:v>195.2</c:v>
                </c:pt>
                <c:pt idx="8">
                  <c:v>340</c:v>
                </c:pt>
                <c:pt idx="9">
                  <c:v>0</c:v>
                </c:pt>
                <c:pt idx="10">
                  <c:v>0</c:v>
                </c:pt>
              </c:numCache>
            </c:numRef>
          </c:val>
        </c:ser>
        <c:ser>
          <c:idx val="2"/>
          <c:order val="2"/>
          <c:tx>
            <c:strRef>
              <c:f>Sheet2!$D$1</c:f>
              <c:strCache>
                <c:ptCount val="1"/>
                <c:pt idx="0">
                  <c:v>1850 Capital</c:v>
                </c:pt>
              </c:strCache>
            </c:strRef>
          </c:tx>
          <c:invertIfNegative val="0"/>
          <c:cat>
            <c:strRef>
              <c:f>Sheet2!$A$2:$A$12</c:f>
              <c:strCache>
                <c:ptCount val="11"/>
                <c:pt idx="0">
                  <c:v>Massachusetts</c:v>
                </c:pt>
                <c:pt idx="1">
                  <c:v>except Boston</c:v>
                </c:pt>
                <c:pt idx="2">
                  <c:v>Rhode Island</c:v>
                </c:pt>
                <c:pt idx="3">
                  <c:v>except Providence</c:v>
                </c:pt>
                <c:pt idx="4">
                  <c:v>New York</c:v>
                </c:pt>
                <c:pt idx="5">
                  <c:v>except NYC</c:v>
                </c:pt>
                <c:pt idx="6">
                  <c:v>Pennsylvania</c:v>
                </c:pt>
                <c:pt idx="7">
                  <c:v>except Philadelphia</c:v>
                </c:pt>
                <c:pt idx="8">
                  <c:v>Virginia</c:v>
                </c:pt>
                <c:pt idx="9">
                  <c:v>South Carolina</c:v>
                </c:pt>
                <c:pt idx="10">
                  <c:v>Kentucky</c:v>
                </c:pt>
              </c:strCache>
            </c:strRef>
          </c:cat>
          <c:val>
            <c:numRef>
              <c:f>Sheet2!$D$2:$D$12</c:f>
              <c:numCache>
                <c:formatCode>"$"#,##0.00</c:formatCode>
                <c:ptCount val="11"/>
                <c:pt idx="0">
                  <c:v>293.5</c:v>
                </c:pt>
                <c:pt idx="1">
                  <c:v>170.3</c:v>
                </c:pt>
                <c:pt idx="2">
                  <c:v>186</c:v>
                </c:pt>
                <c:pt idx="3">
                  <c:v>79.5</c:v>
                </c:pt>
                <c:pt idx="4">
                  <c:v>246.8</c:v>
                </c:pt>
                <c:pt idx="5">
                  <c:v>126.7</c:v>
                </c:pt>
                <c:pt idx="6">
                  <c:v>340.2</c:v>
                </c:pt>
                <c:pt idx="7">
                  <c:v>246</c:v>
                </c:pt>
                <c:pt idx="8">
                  <c:v>270.3</c:v>
                </c:pt>
                <c:pt idx="9">
                  <c:v>938.5</c:v>
                </c:pt>
                <c:pt idx="10">
                  <c:v>439.4</c:v>
                </c:pt>
              </c:numCache>
            </c:numRef>
          </c:val>
        </c:ser>
        <c:ser>
          <c:idx val="3"/>
          <c:order val="3"/>
          <c:tx>
            <c:strRef>
              <c:f>Sheet2!$E$1</c:f>
              <c:strCache>
                <c:ptCount val="1"/>
                <c:pt idx="0">
                  <c:v>1850 Loans</c:v>
                </c:pt>
              </c:strCache>
            </c:strRef>
          </c:tx>
          <c:invertIfNegative val="0"/>
          <c:cat>
            <c:strRef>
              <c:f>Sheet2!$A$2:$A$12</c:f>
              <c:strCache>
                <c:ptCount val="11"/>
                <c:pt idx="0">
                  <c:v>Massachusetts</c:v>
                </c:pt>
                <c:pt idx="1">
                  <c:v>except Boston</c:v>
                </c:pt>
                <c:pt idx="2">
                  <c:v>Rhode Island</c:v>
                </c:pt>
                <c:pt idx="3">
                  <c:v>except Providence</c:v>
                </c:pt>
                <c:pt idx="4">
                  <c:v>New York</c:v>
                </c:pt>
                <c:pt idx="5">
                  <c:v>except NYC</c:v>
                </c:pt>
                <c:pt idx="6">
                  <c:v>Pennsylvania</c:v>
                </c:pt>
                <c:pt idx="7">
                  <c:v>except Philadelphia</c:v>
                </c:pt>
                <c:pt idx="8">
                  <c:v>Virginia</c:v>
                </c:pt>
                <c:pt idx="9">
                  <c:v>South Carolina</c:v>
                </c:pt>
                <c:pt idx="10">
                  <c:v>Kentucky</c:v>
                </c:pt>
              </c:strCache>
            </c:strRef>
          </c:cat>
          <c:val>
            <c:numRef>
              <c:f>Sheet2!$E$2:$E$12</c:f>
              <c:numCache>
                <c:formatCode>"$"#,##0.00</c:formatCode>
                <c:ptCount val="11"/>
                <c:pt idx="0">
                  <c:v>494</c:v>
                </c:pt>
                <c:pt idx="1">
                  <c:v>281.89999999999981</c:v>
                </c:pt>
                <c:pt idx="2">
                  <c:v>246.2</c:v>
                </c:pt>
                <c:pt idx="3">
                  <c:v>108.5</c:v>
                </c:pt>
                <c:pt idx="4">
                  <c:v>516.29999999999995</c:v>
                </c:pt>
                <c:pt idx="5">
                  <c:v>240.1</c:v>
                </c:pt>
                <c:pt idx="6">
                  <c:v>674.6</c:v>
                </c:pt>
                <c:pt idx="7">
                  <c:v>420.7</c:v>
                </c:pt>
                <c:pt idx="8">
                  <c:v>504.5</c:v>
                </c:pt>
                <c:pt idx="9">
                  <c:v>1471.5</c:v>
                </c:pt>
                <c:pt idx="10">
                  <c:v>727.3</c:v>
                </c:pt>
              </c:numCache>
            </c:numRef>
          </c:val>
        </c:ser>
        <c:dLbls>
          <c:showLegendKey val="0"/>
          <c:showVal val="0"/>
          <c:showCatName val="0"/>
          <c:showSerName val="0"/>
          <c:showPercent val="0"/>
          <c:showBubbleSize val="0"/>
        </c:dLbls>
        <c:gapWidth val="150"/>
        <c:axId val="149476096"/>
        <c:axId val="149477632"/>
      </c:barChart>
      <c:catAx>
        <c:axId val="149476096"/>
        <c:scaling>
          <c:orientation val="minMax"/>
        </c:scaling>
        <c:delete val="0"/>
        <c:axPos val="b"/>
        <c:majorTickMark val="none"/>
        <c:minorTickMark val="none"/>
        <c:tickLblPos val="nextTo"/>
        <c:crossAx val="149477632"/>
        <c:crosses val="autoZero"/>
        <c:auto val="1"/>
        <c:lblAlgn val="ctr"/>
        <c:lblOffset val="100"/>
        <c:noMultiLvlLbl val="0"/>
      </c:catAx>
      <c:valAx>
        <c:axId val="149477632"/>
        <c:scaling>
          <c:orientation val="minMax"/>
        </c:scaling>
        <c:delete val="0"/>
        <c:axPos val="l"/>
        <c:majorGridlines/>
        <c:numFmt formatCode="&quot;$&quot;#,##0.00" sourceLinked="1"/>
        <c:majorTickMark val="none"/>
        <c:minorTickMark val="none"/>
        <c:tickLblPos val="nextTo"/>
        <c:crossAx val="149476096"/>
        <c:crosses val="autoZero"/>
        <c:crossBetween val="between"/>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invertIfNegative val="0"/>
          <c:dLbls>
            <c:txPr>
              <a:bodyPr/>
              <a:lstStyle/>
              <a:p>
                <a:pPr>
                  <a:defRPr sz="1800" b="1"/>
                </a:pPr>
                <a:endParaRPr lang="en-US"/>
              </a:p>
            </c:txPr>
            <c:showLegendKey val="0"/>
            <c:showVal val="1"/>
            <c:showCatName val="0"/>
            <c:showSerName val="0"/>
            <c:showPercent val="0"/>
            <c:showBubbleSize val="0"/>
            <c:showLeaderLines val="0"/>
          </c:dLbls>
          <c:cat>
            <c:strRef>
              <c:f>Sheet3!$A$1:$A$6</c:f>
              <c:strCache>
                <c:ptCount val="6"/>
                <c:pt idx="0">
                  <c:v>Rhode Island</c:v>
                </c:pt>
                <c:pt idx="1">
                  <c:v>Maine</c:v>
                </c:pt>
                <c:pt idx="2">
                  <c:v>New Hampshire</c:v>
                </c:pt>
                <c:pt idx="3">
                  <c:v>Vermont</c:v>
                </c:pt>
                <c:pt idx="4">
                  <c:v>Connecticut</c:v>
                </c:pt>
                <c:pt idx="5">
                  <c:v>Massachusetts</c:v>
                </c:pt>
              </c:strCache>
            </c:strRef>
          </c:cat>
          <c:val>
            <c:numRef>
              <c:f>Sheet3!$B$1:$B$6</c:f>
              <c:numCache>
                <c:formatCode>General</c:formatCode>
                <c:ptCount val="6"/>
                <c:pt idx="0">
                  <c:v>91</c:v>
                </c:pt>
                <c:pt idx="1">
                  <c:v>68</c:v>
                </c:pt>
                <c:pt idx="2">
                  <c:v>51</c:v>
                </c:pt>
                <c:pt idx="3">
                  <c:v>44</c:v>
                </c:pt>
                <c:pt idx="4">
                  <c:v>74</c:v>
                </c:pt>
                <c:pt idx="5">
                  <c:v>178</c:v>
                </c:pt>
              </c:numCache>
            </c:numRef>
          </c:val>
        </c:ser>
        <c:dLbls>
          <c:showLegendKey val="0"/>
          <c:showVal val="1"/>
          <c:showCatName val="0"/>
          <c:showSerName val="0"/>
          <c:showPercent val="0"/>
          <c:showBubbleSize val="0"/>
        </c:dLbls>
        <c:gapWidth val="75"/>
        <c:axId val="149485440"/>
        <c:axId val="149521152"/>
      </c:barChart>
      <c:catAx>
        <c:axId val="149485440"/>
        <c:scaling>
          <c:orientation val="minMax"/>
        </c:scaling>
        <c:delete val="0"/>
        <c:axPos val="b"/>
        <c:majorTickMark val="none"/>
        <c:minorTickMark val="none"/>
        <c:tickLblPos val="nextTo"/>
        <c:txPr>
          <a:bodyPr/>
          <a:lstStyle/>
          <a:p>
            <a:pPr>
              <a:defRPr sz="1600" b="1"/>
            </a:pPr>
            <a:endParaRPr lang="en-US"/>
          </a:p>
        </c:txPr>
        <c:crossAx val="149521152"/>
        <c:crosses val="autoZero"/>
        <c:auto val="1"/>
        <c:lblAlgn val="ctr"/>
        <c:lblOffset val="100"/>
        <c:noMultiLvlLbl val="0"/>
      </c:catAx>
      <c:valAx>
        <c:axId val="149521152"/>
        <c:scaling>
          <c:orientation val="minMax"/>
        </c:scaling>
        <c:delete val="1"/>
        <c:axPos val="l"/>
        <c:numFmt formatCode="General" sourceLinked="1"/>
        <c:majorTickMark val="none"/>
        <c:minorTickMark val="none"/>
        <c:tickLblPos val="none"/>
        <c:crossAx val="149485440"/>
        <c:crosses val="autoZero"/>
        <c:crossBetween val="between"/>
      </c:valAx>
    </c:plotArea>
    <c:plotVisOnly val="1"/>
    <c:dispBlanksAs val="gap"/>
    <c:showDLblsOverMax val="0"/>
  </c:chart>
  <c:externalData r:id="rId1">
    <c:autoUpdate val="0"/>
  </c:externalData>
</c:chartSpace>
</file>

<file path=ppt/diagrams/_rels/data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7A56A3-67F8-43B5-A25B-EF894605E6CE}"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en-US"/>
        </a:p>
      </dgm:t>
    </dgm:pt>
    <dgm:pt modelId="{125E5A89-C81E-4205-99AE-D3BC2FE3D6E5}">
      <dgm:prSet/>
      <dgm:spPr/>
      <dgm:t>
        <a:bodyPr/>
        <a:lstStyle/>
        <a:p>
          <a:pPr rtl="0"/>
          <a:r>
            <a:rPr lang="en-US" dirty="0" smtClean="0"/>
            <a:t>Unit of account</a:t>
          </a:r>
          <a:endParaRPr lang="en-US" dirty="0"/>
        </a:p>
      </dgm:t>
    </dgm:pt>
    <dgm:pt modelId="{F613AE03-8B66-469A-890D-E812DFEDDFF7}" type="parTrans" cxnId="{5D718B86-18EA-4B65-B2C4-6CADA2DD6D62}">
      <dgm:prSet/>
      <dgm:spPr/>
      <dgm:t>
        <a:bodyPr/>
        <a:lstStyle/>
        <a:p>
          <a:endParaRPr lang="en-US"/>
        </a:p>
      </dgm:t>
    </dgm:pt>
    <dgm:pt modelId="{38928AC4-9719-4704-B7F5-B9A1F9502B4A}" type="sibTrans" cxnId="{5D718B86-18EA-4B65-B2C4-6CADA2DD6D62}">
      <dgm:prSet/>
      <dgm:spPr/>
      <dgm:t>
        <a:bodyPr/>
        <a:lstStyle/>
        <a:p>
          <a:endParaRPr lang="en-US"/>
        </a:p>
      </dgm:t>
    </dgm:pt>
    <dgm:pt modelId="{17EA7324-B889-43FA-9F7C-B6115D47DF07}">
      <dgm:prSet/>
      <dgm:spPr/>
      <dgm:t>
        <a:bodyPr/>
        <a:lstStyle/>
        <a:p>
          <a:pPr rtl="0"/>
          <a:r>
            <a:rPr lang="en-US" dirty="0" smtClean="0"/>
            <a:t>Store of value</a:t>
          </a:r>
          <a:endParaRPr lang="en-US" dirty="0"/>
        </a:p>
      </dgm:t>
    </dgm:pt>
    <dgm:pt modelId="{D6E60096-9B93-4E37-95FC-66C0A5EAF523}" type="parTrans" cxnId="{AD862756-88CD-4255-843A-A7486077CF1E}">
      <dgm:prSet/>
      <dgm:spPr/>
      <dgm:t>
        <a:bodyPr/>
        <a:lstStyle/>
        <a:p>
          <a:endParaRPr lang="en-US"/>
        </a:p>
      </dgm:t>
    </dgm:pt>
    <dgm:pt modelId="{C230C202-D56F-497D-89E8-B1A96AFDAF90}" type="sibTrans" cxnId="{AD862756-88CD-4255-843A-A7486077CF1E}">
      <dgm:prSet/>
      <dgm:spPr/>
      <dgm:t>
        <a:bodyPr/>
        <a:lstStyle/>
        <a:p>
          <a:endParaRPr lang="en-US"/>
        </a:p>
      </dgm:t>
    </dgm:pt>
    <dgm:pt modelId="{FC980519-E30D-4527-A3E3-1E2DA5B15BAE}">
      <dgm:prSet/>
      <dgm:spPr/>
      <dgm:t>
        <a:bodyPr/>
        <a:lstStyle/>
        <a:p>
          <a:pPr rtl="0"/>
          <a:r>
            <a:rPr lang="en-US" dirty="0" smtClean="0"/>
            <a:t>Medium of exchange</a:t>
          </a:r>
          <a:endParaRPr lang="en-US" dirty="0"/>
        </a:p>
      </dgm:t>
    </dgm:pt>
    <dgm:pt modelId="{963BEED8-0D9A-43FB-91D9-3BB314901F19}" type="parTrans" cxnId="{FE20E0B3-F2D0-49FE-8E12-0988DF04C532}">
      <dgm:prSet/>
      <dgm:spPr/>
      <dgm:t>
        <a:bodyPr/>
        <a:lstStyle/>
        <a:p>
          <a:endParaRPr lang="en-US"/>
        </a:p>
      </dgm:t>
    </dgm:pt>
    <dgm:pt modelId="{0618AC64-2CEE-4914-BFAA-ACF831C6CEEA}" type="sibTrans" cxnId="{FE20E0B3-F2D0-49FE-8E12-0988DF04C532}">
      <dgm:prSet/>
      <dgm:spPr/>
      <dgm:t>
        <a:bodyPr/>
        <a:lstStyle/>
        <a:p>
          <a:endParaRPr lang="en-US"/>
        </a:p>
      </dgm:t>
    </dgm:pt>
    <dgm:pt modelId="{310AE5E3-5024-4D21-AA6A-284717AA9E80}" type="pres">
      <dgm:prSet presAssocID="{BB7A56A3-67F8-43B5-A25B-EF894605E6CE}" presName="diagram" presStyleCnt="0">
        <dgm:presLayoutVars>
          <dgm:dir/>
          <dgm:resizeHandles val="exact"/>
        </dgm:presLayoutVars>
      </dgm:prSet>
      <dgm:spPr/>
      <dgm:t>
        <a:bodyPr/>
        <a:lstStyle/>
        <a:p>
          <a:endParaRPr lang="en-US"/>
        </a:p>
      </dgm:t>
    </dgm:pt>
    <dgm:pt modelId="{80FA509C-E002-4061-B11F-148DC5313A65}" type="pres">
      <dgm:prSet presAssocID="{125E5A89-C81E-4205-99AE-D3BC2FE3D6E5}" presName="node" presStyleLbl="node1" presStyleIdx="0" presStyleCnt="3">
        <dgm:presLayoutVars>
          <dgm:bulletEnabled val="1"/>
        </dgm:presLayoutVars>
      </dgm:prSet>
      <dgm:spPr/>
      <dgm:t>
        <a:bodyPr/>
        <a:lstStyle/>
        <a:p>
          <a:endParaRPr lang="en-US"/>
        </a:p>
      </dgm:t>
    </dgm:pt>
    <dgm:pt modelId="{F03D2C2F-AEFC-439C-92AD-ADEED54F07E9}" type="pres">
      <dgm:prSet presAssocID="{38928AC4-9719-4704-B7F5-B9A1F9502B4A}" presName="sibTrans" presStyleCnt="0"/>
      <dgm:spPr/>
      <dgm:t>
        <a:bodyPr/>
        <a:lstStyle/>
        <a:p>
          <a:endParaRPr lang="en-US"/>
        </a:p>
      </dgm:t>
    </dgm:pt>
    <dgm:pt modelId="{7E5C3EAC-7EC9-47C4-9CA7-9A9613742BA3}" type="pres">
      <dgm:prSet presAssocID="{17EA7324-B889-43FA-9F7C-B6115D47DF07}" presName="node" presStyleLbl="node1" presStyleIdx="1" presStyleCnt="3">
        <dgm:presLayoutVars>
          <dgm:bulletEnabled val="1"/>
        </dgm:presLayoutVars>
      </dgm:prSet>
      <dgm:spPr/>
      <dgm:t>
        <a:bodyPr/>
        <a:lstStyle/>
        <a:p>
          <a:endParaRPr lang="en-US"/>
        </a:p>
      </dgm:t>
    </dgm:pt>
    <dgm:pt modelId="{47AB9ECD-475E-46CB-BDA1-26DA9E333FE8}" type="pres">
      <dgm:prSet presAssocID="{C230C202-D56F-497D-89E8-B1A96AFDAF90}" presName="sibTrans" presStyleCnt="0"/>
      <dgm:spPr/>
      <dgm:t>
        <a:bodyPr/>
        <a:lstStyle/>
        <a:p>
          <a:endParaRPr lang="en-US"/>
        </a:p>
      </dgm:t>
    </dgm:pt>
    <dgm:pt modelId="{0ED9B9DB-A86A-4DFF-9AA2-CB37E2459B19}" type="pres">
      <dgm:prSet presAssocID="{FC980519-E30D-4527-A3E3-1E2DA5B15BAE}" presName="node" presStyleLbl="node1" presStyleIdx="2" presStyleCnt="3">
        <dgm:presLayoutVars>
          <dgm:bulletEnabled val="1"/>
        </dgm:presLayoutVars>
      </dgm:prSet>
      <dgm:spPr/>
      <dgm:t>
        <a:bodyPr/>
        <a:lstStyle/>
        <a:p>
          <a:endParaRPr lang="en-US"/>
        </a:p>
      </dgm:t>
    </dgm:pt>
  </dgm:ptLst>
  <dgm:cxnLst>
    <dgm:cxn modelId="{AD862756-88CD-4255-843A-A7486077CF1E}" srcId="{BB7A56A3-67F8-43B5-A25B-EF894605E6CE}" destId="{17EA7324-B889-43FA-9F7C-B6115D47DF07}" srcOrd="1" destOrd="0" parTransId="{D6E60096-9B93-4E37-95FC-66C0A5EAF523}" sibTransId="{C230C202-D56F-497D-89E8-B1A96AFDAF90}"/>
    <dgm:cxn modelId="{5D718B86-18EA-4B65-B2C4-6CADA2DD6D62}" srcId="{BB7A56A3-67F8-43B5-A25B-EF894605E6CE}" destId="{125E5A89-C81E-4205-99AE-D3BC2FE3D6E5}" srcOrd="0" destOrd="0" parTransId="{F613AE03-8B66-469A-890D-E812DFEDDFF7}" sibTransId="{38928AC4-9719-4704-B7F5-B9A1F9502B4A}"/>
    <dgm:cxn modelId="{581978A6-D586-448D-86AD-B4B74D2E26DD}" type="presOf" srcId="{FC980519-E30D-4527-A3E3-1E2DA5B15BAE}" destId="{0ED9B9DB-A86A-4DFF-9AA2-CB37E2459B19}" srcOrd="0" destOrd="0" presId="urn:microsoft.com/office/officeart/2005/8/layout/default"/>
    <dgm:cxn modelId="{FE20E0B3-F2D0-49FE-8E12-0988DF04C532}" srcId="{BB7A56A3-67F8-43B5-A25B-EF894605E6CE}" destId="{FC980519-E30D-4527-A3E3-1E2DA5B15BAE}" srcOrd="2" destOrd="0" parTransId="{963BEED8-0D9A-43FB-91D9-3BB314901F19}" sibTransId="{0618AC64-2CEE-4914-BFAA-ACF831C6CEEA}"/>
    <dgm:cxn modelId="{A5B47A0D-1374-4D3D-BE8F-BB11EAA98F83}" type="presOf" srcId="{125E5A89-C81E-4205-99AE-D3BC2FE3D6E5}" destId="{80FA509C-E002-4061-B11F-148DC5313A65}" srcOrd="0" destOrd="0" presId="urn:microsoft.com/office/officeart/2005/8/layout/default"/>
    <dgm:cxn modelId="{9AE8AA66-F262-49DE-A169-C6F1D346ECC7}" type="presOf" srcId="{BB7A56A3-67F8-43B5-A25B-EF894605E6CE}" destId="{310AE5E3-5024-4D21-AA6A-284717AA9E80}" srcOrd="0" destOrd="0" presId="urn:microsoft.com/office/officeart/2005/8/layout/default"/>
    <dgm:cxn modelId="{84DBB782-7857-421E-9514-513005EE3661}" type="presOf" srcId="{17EA7324-B889-43FA-9F7C-B6115D47DF07}" destId="{7E5C3EAC-7EC9-47C4-9CA7-9A9613742BA3}" srcOrd="0" destOrd="0" presId="urn:microsoft.com/office/officeart/2005/8/layout/default"/>
    <dgm:cxn modelId="{3A99AB26-56E8-4A8B-824B-8DCC3D8A3E5E}" type="presParOf" srcId="{310AE5E3-5024-4D21-AA6A-284717AA9E80}" destId="{80FA509C-E002-4061-B11F-148DC5313A65}" srcOrd="0" destOrd="0" presId="urn:microsoft.com/office/officeart/2005/8/layout/default"/>
    <dgm:cxn modelId="{7EA50417-A533-4351-90BF-56910ED85A4D}" type="presParOf" srcId="{310AE5E3-5024-4D21-AA6A-284717AA9E80}" destId="{F03D2C2F-AEFC-439C-92AD-ADEED54F07E9}" srcOrd="1" destOrd="0" presId="urn:microsoft.com/office/officeart/2005/8/layout/default"/>
    <dgm:cxn modelId="{F1B69927-432B-4BA7-A4CE-C6F3D94A5AD8}" type="presParOf" srcId="{310AE5E3-5024-4D21-AA6A-284717AA9E80}" destId="{7E5C3EAC-7EC9-47C4-9CA7-9A9613742BA3}" srcOrd="2" destOrd="0" presId="urn:microsoft.com/office/officeart/2005/8/layout/default"/>
    <dgm:cxn modelId="{AF53876C-BC84-4BB5-8BDA-EBF295FE2F84}" type="presParOf" srcId="{310AE5E3-5024-4D21-AA6A-284717AA9E80}" destId="{47AB9ECD-475E-46CB-BDA1-26DA9E333FE8}" srcOrd="3" destOrd="0" presId="urn:microsoft.com/office/officeart/2005/8/layout/default"/>
    <dgm:cxn modelId="{E6D8F4E9-5460-4E4A-819E-80249701E692}" type="presParOf" srcId="{310AE5E3-5024-4D21-AA6A-284717AA9E80}" destId="{0ED9B9DB-A86A-4DFF-9AA2-CB37E2459B19}"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F0DFFF-C2A7-4ED6-B214-101230BA6177}"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F2A379C2-0FF2-446F-A275-E732459D34E2}">
      <dgm:prSet phldrT="[Text]"/>
      <dgm:spPr/>
      <dgm:t>
        <a:bodyPr/>
        <a:lstStyle/>
        <a:p>
          <a:r>
            <a:rPr lang="en-US" smtClean="0"/>
            <a:t>Portable</a:t>
          </a:r>
          <a:endParaRPr lang="en-US"/>
        </a:p>
      </dgm:t>
    </dgm:pt>
    <dgm:pt modelId="{CDD83046-7937-41BC-9D75-B410EC842F6B}" type="parTrans" cxnId="{2E992DF9-EA31-4A61-AA2A-6BC133B71158}">
      <dgm:prSet/>
      <dgm:spPr/>
      <dgm:t>
        <a:bodyPr/>
        <a:lstStyle/>
        <a:p>
          <a:endParaRPr lang="en-US"/>
        </a:p>
      </dgm:t>
    </dgm:pt>
    <dgm:pt modelId="{AD80BC27-42BA-4872-9B8D-DECB7A587B3B}" type="sibTrans" cxnId="{2E992DF9-EA31-4A61-AA2A-6BC133B71158}">
      <dgm:prSet/>
      <dgm:spPr/>
      <dgm:t>
        <a:bodyPr/>
        <a:lstStyle/>
        <a:p>
          <a:endParaRPr lang="en-US"/>
        </a:p>
      </dgm:t>
    </dgm:pt>
    <dgm:pt modelId="{89D380B5-10D5-4346-B6B3-E90163808CB4}">
      <dgm:prSet/>
      <dgm:spPr/>
      <dgm:t>
        <a:bodyPr/>
        <a:lstStyle/>
        <a:p>
          <a:r>
            <a:rPr lang="en-US" smtClean="0"/>
            <a:t>Durable</a:t>
          </a:r>
          <a:endParaRPr lang="en-US" dirty="0" smtClean="0"/>
        </a:p>
      </dgm:t>
    </dgm:pt>
    <dgm:pt modelId="{50AB3C16-A8A9-4E40-A66C-36A1A09307BD}" type="parTrans" cxnId="{2D9DA601-EC8A-434F-BE8C-CFAD2869B9C5}">
      <dgm:prSet/>
      <dgm:spPr/>
      <dgm:t>
        <a:bodyPr/>
        <a:lstStyle/>
        <a:p>
          <a:endParaRPr lang="en-US"/>
        </a:p>
      </dgm:t>
    </dgm:pt>
    <dgm:pt modelId="{5548E0ED-CBF8-4F65-A487-E8104A5EA635}" type="sibTrans" cxnId="{2D9DA601-EC8A-434F-BE8C-CFAD2869B9C5}">
      <dgm:prSet/>
      <dgm:spPr/>
      <dgm:t>
        <a:bodyPr/>
        <a:lstStyle/>
        <a:p>
          <a:endParaRPr lang="en-US"/>
        </a:p>
      </dgm:t>
    </dgm:pt>
    <dgm:pt modelId="{7FE95D1D-0F35-47F4-84BB-8DA8DAFA7BC4}">
      <dgm:prSet/>
      <dgm:spPr/>
      <dgm:t>
        <a:bodyPr/>
        <a:lstStyle/>
        <a:p>
          <a:r>
            <a:rPr lang="en-US" smtClean="0"/>
            <a:t>Divisible</a:t>
          </a:r>
          <a:endParaRPr lang="en-US" dirty="0" smtClean="0"/>
        </a:p>
      </dgm:t>
    </dgm:pt>
    <dgm:pt modelId="{8FACB788-8FCB-4F32-98D5-ECF36CE1D4FB}" type="parTrans" cxnId="{392277A3-1E2A-4EF6-B996-78E9AC3E111D}">
      <dgm:prSet/>
      <dgm:spPr/>
      <dgm:t>
        <a:bodyPr/>
        <a:lstStyle/>
        <a:p>
          <a:endParaRPr lang="en-US"/>
        </a:p>
      </dgm:t>
    </dgm:pt>
    <dgm:pt modelId="{9B285F1A-8518-460D-BBD2-DA698977E656}" type="sibTrans" cxnId="{392277A3-1E2A-4EF6-B996-78E9AC3E111D}">
      <dgm:prSet/>
      <dgm:spPr/>
      <dgm:t>
        <a:bodyPr/>
        <a:lstStyle/>
        <a:p>
          <a:endParaRPr lang="en-US"/>
        </a:p>
      </dgm:t>
    </dgm:pt>
    <dgm:pt modelId="{295A3C04-B6A6-4A7A-B5C7-951AACB77CD2}">
      <dgm:prSet/>
      <dgm:spPr/>
      <dgm:t>
        <a:bodyPr/>
        <a:lstStyle/>
        <a:p>
          <a:r>
            <a:rPr lang="en-US" smtClean="0"/>
            <a:t>Uniform</a:t>
          </a:r>
          <a:endParaRPr lang="en-US" dirty="0" smtClean="0"/>
        </a:p>
      </dgm:t>
    </dgm:pt>
    <dgm:pt modelId="{60722BEB-C082-4B85-A2F1-2D753C61F1F9}" type="parTrans" cxnId="{26AFC478-2DE5-4019-AF7A-343B2233D11B}">
      <dgm:prSet/>
      <dgm:spPr/>
      <dgm:t>
        <a:bodyPr/>
        <a:lstStyle/>
        <a:p>
          <a:endParaRPr lang="en-US"/>
        </a:p>
      </dgm:t>
    </dgm:pt>
    <dgm:pt modelId="{16DFCBEE-F065-4EA5-9B86-9DD59610B5A1}" type="sibTrans" cxnId="{26AFC478-2DE5-4019-AF7A-343B2233D11B}">
      <dgm:prSet/>
      <dgm:spPr/>
      <dgm:t>
        <a:bodyPr/>
        <a:lstStyle/>
        <a:p>
          <a:endParaRPr lang="en-US"/>
        </a:p>
      </dgm:t>
    </dgm:pt>
    <dgm:pt modelId="{EB2D5A72-A1B3-4EC5-8C84-2090D94161BF}">
      <dgm:prSet/>
      <dgm:spPr/>
      <dgm:t>
        <a:bodyPr/>
        <a:lstStyle/>
        <a:p>
          <a:r>
            <a:rPr lang="en-US" smtClean="0"/>
            <a:t>Limited</a:t>
          </a:r>
          <a:endParaRPr lang="en-US" dirty="0" smtClean="0"/>
        </a:p>
      </dgm:t>
    </dgm:pt>
    <dgm:pt modelId="{ACF63C42-7912-4C76-8A73-CAD869C8DF7E}" type="parTrans" cxnId="{12E084E4-9631-4889-A81E-61329C141F65}">
      <dgm:prSet/>
      <dgm:spPr/>
      <dgm:t>
        <a:bodyPr/>
        <a:lstStyle/>
        <a:p>
          <a:endParaRPr lang="en-US"/>
        </a:p>
      </dgm:t>
    </dgm:pt>
    <dgm:pt modelId="{7430B53A-7187-4AE5-88D1-6D01BA230E2E}" type="sibTrans" cxnId="{12E084E4-9631-4889-A81E-61329C141F65}">
      <dgm:prSet/>
      <dgm:spPr/>
      <dgm:t>
        <a:bodyPr/>
        <a:lstStyle/>
        <a:p>
          <a:endParaRPr lang="en-US"/>
        </a:p>
      </dgm:t>
    </dgm:pt>
    <dgm:pt modelId="{6F4A6EE3-8EDC-4A93-B14F-C1B0BC904063}">
      <dgm:prSet/>
      <dgm:spPr/>
      <dgm:t>
        <a:bodyPr/>
        <a:lstStyle/>
        <a:p>
          <a:r>
            <a:rPr lang="en-US" smtClean="0"/>
            <a:t>Acceptable</a:t>
          </a:r>
          <a:endParaRPr lang="en-US" dirty="0" smtClean="0"/>
        </a:p>
      </dgm:t>
    </dgm:pt>
    <dgm:pt modelId="{A2508AFD-92AF-421F-A248-BA7FD6F92C97}" type="parTrans" cxnId="{86BBBC78-A853-4AE4-9077-D4E2DE61FA36}">
      <dgm:prSet/>
      <dgm:spPr/>
      <dgm:t>
        <a:bodyPr/>
        <a:lstStyle/>
        <a:p>
          <a:endParaRPr lang="en-US"/>
        </a:p>
      </dgm:t>
    </dgm:pt>
    <dgm:pt modelId="{CF1D89CE-4A0F-42EA-AEEE-3319F4298549}" type="sibTrans" cxnId="{86BBBC78-A853-4AE4-9077-D4E2DE61FA36}">
      <dgm:prSet/>
      <dgm:spPr/>
      <dgm:t>
        <a:bodyPr/>
        <a:lstStyle/>
        <a:p>
          <a:endParaRPr lang="en-US"/>
        </a:p>
      </dgm:t>
    </dgm:pt>
    <dgm:pt modelId="{45E58CE5-437E-4310-88DD-FF13F7296AB7}" type="pres">
      <dgm:prSet presAssocID="{E6F0DFFF-C2A7-4ED6-B214-101230BA6177}" presName="diagram" presStyleCnt="0">
        <dgm:presLayoutVars>
          <dgm:dir/>
          <dgm:resizeHandles val="exact"/>
        </dgm:presLayoutVars>
      </dgm:prSet>
      <dgm:spPr/>
      <dgm:t>
        <a:bodyPr/>
        <a:lstStyle/>
        <a:p>
          <a:endParaRPr lang="en-US"/>
        </a:p>
      </dgm:t>
    </dgm:pt>
    <dgm:pt modelId="{CB4F6A5C-8394-4199-9213-46EFC485D197}" type="pres">
      <dgm:prSet presAssocID="{F2A379C2-0FF2-446F-A275-E732459D34E2}" presName="node" presStyleLbl="node1" presStyleIdx="0" presStyleCnt="6">
        <dgm:presLayoutVars>
          <dgm:bulletEnabled val="1"/>
        </dgm:presLayoutVars>
      </dgm:prSet>
      <dgm:spPr/>
      <dgm:t>
        <a:bodyPr/>
        <a:lstStyle/>
        <a:p>
          <a:endParaRPr lang="en-US"/>
        </a:p>
      </dgm:t>
    </dgm:pt>
    <dgm:pt modelId="{997B6723-999B-4202-B31D-10BB4D1EF857}" type="pres">
      <dgm:prSet presAssocID="{AD80BC27-42BA-4872-9B8D-DECB7A587B3B}" presName="sibTrans" presStyleCnt="0"/>
      <dgm:spPr/>
    </dgm:pt>
    <dgm:pt modelId="{CC8EA3DE-FB7E-46DF-8528-F0D6243C10E3}" type="pres">
      <dgm:prSet presAssocID="{89D380B5-10D5-4346-B6B3-E90163808CB4}" presName="node" presStyleLbl="node1" presStyleIdx="1" presStyleCnt="6">
        <dgm:presLayoutVars>
          <dgm:bulletEnabled val="1"/>
        </dgm:presLayoutVars>
      </dgm:prSet>
      <dgm:spPr/>
      <dgm:t>
        <a:bodyPr/>
        <a:lstStyle/>
        <a:p>
          <a:endParaRPr lang="en-US"/>
        </a:p>
      </dgm:t>
    </dgm:pt>
    <dgm:pt modelId="{D41B72CD-E229-43BE-8386-22BDE2014532}" type="pres">
      <dgm:prSet presAssocID="{5548E0ED-CBF8-4F65-A487-E8104A5EA635}" presName="sibTrans" presStyleCnt="0"/>
      <dgm:spPr/>
    </dgm:pt>
    <dgm:pt modelId="{54930F78-C096-42F7-BE46-B3FAD4234132}" type="pres">
      <dgm:prSet presAssocID="{7FE95D1D-0F35-47F4-84BB-8DA8DAFA7BC4}" presName="node" presStyleLbl="node1" presStyleIdx="2" presStyleCnt="6">
        <dgm:presLayoutVars>
          <dgm:bulletEnabled val="1"/>
        </dgm:presLayoutVars>
      </dgm:prSet>
      <dgm:spPr/>
      <dgm:t>
        <a:bodyPr/>
        <a:lstStyle/>
        <a:p>
          <a:endParaRPr lang="en-US"/>
        </a:p>
      </dgm:t>
    </dgm:pt>
    <dgm:pt modelId="{B0C61343-AABA-41F9-B135-5A7C2336C045}" type="pres">
      <dgm:prSet presAssocID="{9B285F1A-8518-460D-BBD2-DA698977E656}" presName="sibTrans" presStyleCnt="0"/>
      <dgm:spPr/>
    </dgm:pt>
    <dgm:pt modelId="{BD97AB0E-6DF0-424E-933F-1D0B897DFA57}" type="pres">
      <dgm:prSet presAssocID="{295A3C04-B6A6-4A7A-B5C7-951AACB77CD2}" presName="node" presStyleLbl="node1" presStyleIdx="3" presStyleCnt="6">
        <dgm:presLayoutVars>
          <dgm:bulletEnabled val="1"/>
        </dgm:presLayoutVars>
      </dgm:prSet>
      <dgm:spPr/>
      <dgm:t>
        <a:bodyPr/>
        <a:lstStyle/>
        <a:p>
          <a:endParaRPr lang="en-US"/>
        </a:p>
      </dgm:t>
    </dgm:pt>
    <dgm:pt modelId="{1F6E9DD5-E619-46A0-BEA0-087395DE7651}" type="pres">
      <dgm:prSet presAssocID="{16DFCBEE-F065-4EA5-9B86-9DD59610B5A1}" presName="sibTrans" presStyleCnt="0"/>
      <dgm:spPr/>
    </dgm:pt>
    <dgm:pt modelId="{97120B13-6EC5-4C2A-8251-32CC25DA4DB8}" type="pres">
      <dgm:prSet presAssocID="{EB2D5A72-A1B3-4EC5-8C84-2090D94161BF}" presName="node" presStyleLbl="node1" presStyleIdx="4" presStyleCnt="6">
        <dgm:presLayoutVars>
          <dgm:bulletEnabled val="1"/>
        </dgm:presLayoutVars>
      </dgm:prSet>
      <dgm:spPr/>
      <dgm:t>
        <a:bodyPr/>
        <a:lstStyle/>
        <a:p>
          <a:endParaRPr lang="en-US"/>
        </a:p>
      </dgm:t>
    </dgm:pt>
    <dgm:pt modelId="{6A225C61-AA61-4011-9A53-597CEB61C1F4}" type="pres">
      <dgm:prSet presAssocID="{7430B53A-7187-4AE5-88D1-6D01BA230E2E}" presName="sibTrans" presStyleCnt="0"/>
      <dgm:spPr/>
    </dgm:pt>
    <dgm:pt modelId="{E21FA776-BA6B-4DD0-BF6B-325387DEFA00}" type="pres">
      <dgm:prSet presAssocID="{6F4A6EE3-8EDC-4A93-B14F-C1B0BC904063}" presName="node" presStyleLbl="node1" presStyleIdx="5" presStyleCnt="6">
        <dgm:presLayoutVars>
          <dgm:bulletEnabled val="1"/>
        </dgm:presLayoutVars>
      </dgm:prSet>
      <dgm:spPr/>
      <dgm:t>
        <a:bodyPr/>
        <a:lstStyle/>
        <a:p>
          <a:endParaRPr lang="en-US"/>
        </a:p>
      </dgm:t>
    </dgm:pt>
  </dgm:ptLst>
  <dgm:cxnLst>
    <dgm:cxn modelId="{23654EFF-28B9-4B9E-B169-2BB71B400EBF}" type="presOf" srcId="{E6F0DFFF-C2A7-4ED6-B214-101230BA6177}" destId="{45E58CE5-437E-4310-88DD-FF13F7296AB7}" srcOrd="0" destOrd="0" presId="urn:microsoft.com/office/officeart/2005/8/layout/default"/>
    <dgm:cxn modelId="{DD06CD0F-EC3E-40D9-8C5D-316B5CCC22FB}" type="presOf" srcId="{EB2D5A72-A1B3-4EC5-8C84-2090D94161BF}" destId="{97120B13-6EC5-4C2A-8251-32CC25DA4DB8}" srcOrd="0" destOrd="0" presId="urn:microsoft.com/office/officeart/2005/8/layout/default"/>
    <dgm:cxn modelId="{FA527342-75EA-4950-9CAD-53E91528F580}" type="presOf" srcId="{6F4A6EE3-8EDC-4A93-B14F-C1B0BC904063}" destId="{E21FA776-BA6B-4DD0-BF6B-325387DEFA00}" srcOrd="0" destOrd="0" presId="urn:microsoft.com/office/officeart/2005/8/layout/default"/>
    <dgm:cxn modelId="{2E992DF9-EA31-4A61-AA2A-6BC133B71158}" srcId="{E6F0DFFF-C2A7-4ED6-B214-101230BA6177}" destId="{F2A379C2-0FF2-446F-A275-E732459D34E2}" srcOrd="0" destOrd="0" parTransId="{CDD83046-7937-41BC-9D75-B410EC842F6B}" sibTransId="{AD80BC27-42BA-4872-9B8D-DECB7A587B3B}"/>
    <dgm:cxn modelId="{673B4059-C53E-49D5-93B8-FE9D6442394B}" type="presOf" srcId="{7FE95D1D-0F35-47F4-84BB-8DA8DAFA7BC4}" destId="{54930F78-C096-42F7-BE46-B3FAD4234132}" srcOrd="0" destOrd="0" presId="urn:microsoft.com/office/officeart/2005/8/layout/default"/>
    <dgm:cxn modelId="{B43CDD1B-B534-4B59-854A-DAA223D71D0A}" type="presOf" srcId="{295A3C04-B6A6-4A7A-B5C7-951AACB77CD2}" destId="{BD97AB0E-6DF0-424E-933F-1D0B897DFA57}" srcOrd="0" destOrd="0" presId="urn:microsoft.com/office/officeart/2005/8/layout/default"/>
    <dgm:cxn modelId="{86BBBC78-A853-4AE4-9077-D4E2DE61FA36}" srcId="{E6F0DFFF-C2A7-4ED6-B214-101230BA6177}" destId="{6F4A6EE3-8EDC-4A93-B14F-C1B0BC904063}" srcOrd="5" destOrd="0" parTransId="{A2508AFD-92AF-421F-A248-BA7FD6F92C97}" sibTransId="{CF1D89CE-4A0F-42EA-AEEE-3319F4298549}"/>
    <dgm:cxn modelId="{2D9DA601-EC8A-434F-BE8C-CFAD2869B9C5}" srcId="{E6F0DFFF-C2A7-4ED6-B214-101230BA6177}" destId="{89D380B5-10D5-4346-B6B3-E90163808CB4}" srcOrd="1" destOrd="0" parTransId="{50AB3C16-A8A9-4E40-A66C-36A1A09307BD}" sibTransId="{5548E0ED-CBF8-4F65-A487-E8104A5EA635}"/>
    <dgm:cxn modelId="{12E084E4-9631-4889-A81E-61329C141F65}" srcId="{E6F0DFFF-C2A7-4ED6-B214-101230BA6177}" destId="{EB2D5A72-A1B3-4EC5-8C84-2090D94161BF}" srcOrd="4" destOrd="0" parTransId="{ACF63C42-7912-4C76-8A73-CAD869C8DF7E}" sibTransId="{7430B53A-7187-4AE5-88D1-6D01BA230E2E}"/>
    <dgm:cxn modelId="{3B57314F-D255-41CC-9AFE-23ADDA2E0A67}" type="presOf" srcId="{89D380B5-10D5-4346-B6B3-E90163808CB4}" destId="{CC8EA3DE-FB7E-46DF-8528-F0D6243C10E3}" srcOrd="0" destOrd="0" presId="urn:microsoft.com/office/officeart/2005/8/layout/default"/>
    <dgm:cxn modelId="{C72D8AD9-BABE-4BF8-9E93-1DE415810E8B}" type="presOf" srcId="{F2A379C2-0FF2-446F-A275-E732459D34E2}" destId="{CB4F6A5C-8394-4199-9213-46EFC485D197}" srcOrd="0" destOrd="0" presId="urn:microsoft.com/office/officeart/2005/8/layout/default"/>
    <dgm:cxn modelId="{392277A3-1E2A-4EF6-B996-78E9AC3E111D}" srcId="{E6F0DFFF-C2A7-4ED6-B214-101230BA6177}" destId="{7FE95D1D-0F35-47F4-84BB-8DA8DAFA7BC4}" srcOrd="2" destOrd="0" parTransId="{8FACB788-8FCB-4F32-98D5-ECF36CE1D4FB}" sibTransId="{9B285F1A-8518-460D-BBD2-DA698977E656}"/>
    <dgm:cxn modelId="{26AFC478-2DE5-4019-AF7A-343B2233D11B}" srcId="{E6F0DFFF-C2A7-4ED6-B214-101230BA6177}" destId="{295A3C04-B6A6-4A7A-B5C7-951AACB77CD2}" srcOrd="3" destOrd="0" parTransId="{60722BEB-C082-4B85-A2F1-2D753C61F1F9}" sibTransId="{16DFCBEE-F065-4EA5-9B86-9DD59610B5A1}"/>
    <dgm:cxn modelId="{42488A47-6DA1-4654-82EF-AC5299C35E6B}" type="presParOf" srcId="{45E58CE5-437E-4310-88DD-FF13F7296AB7}" destId="{CB4F6A5C-8394-4199-9213-46EFC485D197}" srcOrd="0" destOrd="0" presId="urn:microsoft.com/office/officeart/2005/8/layout/default"/>
    <dgm:cxn modelId="{9A8D5970-4196-4B2F-BC71-F38B81BCF63B}" type="presParOf" srcId="{45E58CE5-437E-4310-88DD-FF13F7296AB7}" destId="{997B6723-999B-4202-B31D-10BB4D1EF857}" srcOrd="1" destOrd="0" presId="urn:microsoft.com/office/officeart/2005/8/layout/default"/>
    <dgm:cxn modelId="{E3B864F0-1F5D-42FE-A4EB-A6FD65EFEEC1}" type="presParOf" srcId="{45E58CE5-437E-4310-88DD-FF13F7296AB7}" destId="{CC8EA3DE-FB7E-46DF-8528-F0D6243C10E3}" srcOrd="2" destOrd="0" presId="urn:microsoft.com/office/officeart/2005/8/layout/default"/>
    <dgm:cxn modelId="{162A841A-F961-4D0D-94F3-01BF70A4B834}" type="presParOf" srcId="{45E58CE5-437E-4310-88DD-FF13F7296AB7}" destId="{D41B72CD-E229-43BE-8386-22BDE2014532}" srcOrd="3" destOrd="0" presId="urn:microsoft.com/office/officeart/2005/8/layout/default"/>
    <dgm:cxn modelId="{2EC75454-8DBD-4E26-98F9-A16B35DE1288}" type="presParOf" srcId="{45E58CE5-437E-4310-88DD-FF13F7296AB7}" destId="{54930F78-C096-42F7-BE46-B3FAD4234132}" srcOrd="4" destOrd="0" presId="urn:microsoft.com/office/officeart/2005/8/layout/default"/>
    <dgm:cxn modelId="{F0C560F4-08E5-4450-81EB-3B3D8F9A69AF}" type="presParOf" srcId="{45E58CE5-437E-4310-88DD-FF13F7296AB7}" destId="{B0C61343-AABA-41F9-B135-5A7C2336C045}" srcOrd="5" destOrd="0" presId="urn:microsoft.com/office/officeart/2005/8/layout/default"/>
    <dgm:cxn modelId="{6807E8B5-3C40-478D-9948-38E163AF98A1}" type="presParOf" srcId="{45E58CE5-437E-4310-88DD-FF13F7296AB7}" destId="{BD97AB0E-6DF0-424E-933F-1D0B897DFA57}" srcOrd="6" destOrd="0" presId="urn:microsoft.com/office/officeart/2005/8/layout/default"/>
    <dgm:cxn modelId="{B0DB0A53-3BFD-451E-A4D4-3033B25F1420}" type="presParOf" srcId="{45E58CE5-437E-4310-88DD-FF13F7296AB7}" destId="{1F6E9DD5-E619-46A0-BEA0-087395DE7651}" srcOrd="7" destOrd="0" presId="urn:microsoft.com/office/officeart/2005/8/layout/default"/>
    <dgm:cxn modelId="{8B13FCD1-513D-4D67-B1FC-434EAE12D20C}" type="presParOf" srcId="{45E58CE5-437E-4310-88DD-FF13F7296AB7}" destId="{97120B13-6EC5-4C2A-8251-32CC25DA4DB8}" srcOrd="8" destOrd="0" presId="urn:microsoft.com/office/officeart/2005/8/layout/default"/>
    <dgm:cxn modelId="{B6B514BD-9A97-4EBF-843A-222AAAD8BFED}" type="presParOf" srcId="{45E58CE5-437E-4310-88DD-FF13F7296AB7}" destId="{6A225C61-AA61-4011-9A53-597CEB61C1F4}" srcOrd="9" destOrd="0" presId="urn:microsoft.com/office/officeart/2005/8/layout/default"/>
    <dgm:cxn modelId="{AFF64020-C116-43AB-A411-2CB283A2744C}" type="presParOf" srcId="{45E58CE5-437E-4310-88DD-FF13F7296AB7}" destId="{E21FA776-BA6B-4DD0-BF6B-325387DEFA0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7E14A7-C839-4777-AB1D-90EA553446B1}"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D4971153-19CE-4B4D-9CFA-70E48A770F5C}">
      <dgm:prSet phldrT="[Text]"/>
      <dgm:spPr/>
      <dgm:t>
        <a:bodyPr/>
        <a:lstStyle/>
        <a:p>
          <a:r>
            <a:rPr lang="en-US" b="1" i="1" dirty="0" smtClean="0"/>
            <a:t>Commodity Money</a:t>
          </a:r>
          <a:endParaRPr lang="en-US" dirty="0"/>
        </a:p>
      </dgm:t>
    </dgm:pt>
    <dgm:pt modelId="{39FA9BDE-35D2-4BF3-92F2-3151CC8AB3FC}" type="parTrans" cxnId="{7FC7A79F-FE1E-42E2-90F4-C56B13A924A0}">
      <dgm:prSet/>
      <dgm:spPr/>
      <dgm:t>
        <a:bodyPr/>
        <a:lstStyle/>
        <a:p>
          <a:endParaRPr lang="en-US"/>
        </a:p>
      </dgm:t>
    </dgm:pt>
    <dgm:pt modelId="{8283643E-F086-4BB1-9BE0-82B25329A984}" type="sibTrans" cxnId="{7FC7A79F-FE1E-42E2-90F4-C56B13A924A0}">
      <dgm:prSet/>
      <dgm:spPr/>
      <dgm:t>
        <a:bodyPr/>
        <a:lstStyle/>
        <a:p>
          <a:endParaRPr lang="en-US"/>
        </a:p>
      </dgm:t>
    </dgm:pt>
    <dgm:pt modelId="{2696D4EC-525A-4710-AA17-0BC0BEEDC2C0}">
      <dgm:prSet/>
      <dgm:spPr/>
      <dgm:t>
        <a:bodyPr/>
        <a:lstStyle/>
        <a:p>
          <a:r>
            <a:rPr lang="en-US" b="1" i="1" dirty="0" smtClean="0"/>
            <a:t>Representative Money</a:t>
          </a:r>
          <a:endParaRPr lang="en-US" dirty="0" smtClean="0"/>
        </a:p>
      </dgm:t>
    </dgm:pt>
    <dgm:pt modelId="{1288A7A6-1ABE-495B-8DAF-041B492DECDB}" type="parTrans" cxnId="{37BED03A-CEE3-4E06-A4D9-42B9BA80C146}">
      <dgm:prSet/>
      <dgm:spPr/>
      <dgm:t>
        <a:bodyPr/>
        <a:lstStyle/>
        <a:p>
          <a:endParaRPr lang="en-US"/>
        </a:p>
      </dgm:t>
    </dgm:pt>
    <dgm:pt modelId="{A988E59F-8792-4322-8110-74117B230F5E}" type="sibTrans" cxnId="{37BED03A-CEE3-4E06-A4D9-42B9BA80C146}">
      <dgm:prSet/>
      <dgm:spPr/>
      <dgm:t>
        <a:bodyPr/>
        <a:lstStyle/>
        <a:p>
          <a:endParaRPr lang="en-US"/>
        </a:p>
      </dgm:t>
    </dgm:pt>
    <dgm:pt modelId="{D98880D2-A745-4F3E-A760-4F35A51D6E93}">
      <dgm:prSet/>
      <dgm:spPr/>
      <dgm:t>
        <a:bodyPr/>
        <a:lstStyle/>
        <a:p>
          <a:r>
            <a:rPr lang="en-US" b="1" i="1" dirty="0" smtClean="0"/>
            <a:t>Fiat Money</a:t>
          </a:r>
          <a:endParaRPr lang="en-US" dirty="0" smtClean="0"/>
        </a:p>
      </dgm:t>
    </dgm:pt>
    <dgm:pt modelId="{2100D91E-FA45-4201-952A-B86F839E7674}" type="parTrans" cxnId="{E7FBF9D3-B711-4B69-934D-D7F6BC3D23F7}">
      <dgm:prSet/>
      <dgm:spPr/>
      <dgm:t>
        <a:bodyPr/>
        <a:lstStyle/>
        <a:p>
          <a:endParaRPr lang="en-US"/>
        </a:p>
      </dgm:t>
    </dgm:pt>
    <dgm:pt modelId="{3D8BC177-2556-4206-8CCB-5D0FF930BF23}" type="sibTrans" cxnId="{E7FBF9D3-B711-4B69-934D-D7F6BC3D23F7}">
      <dgm:prSet/>
      <dgm:spPr/>
      <dgm:t>
        <a:bodyPr/>
        <a:lstStyle/>
        <a:p>
          <a:endParaRPr lang="en-US"/>
        </a:p>
      </dgm:t>
    </dgm:pt>
    <dgm:pt modelId="{2A9D5F49-E0EC-4755-9108-693DAC207BA1}">
      <dgm:prSet phldrT="[Text]"/>
      <dgm:spPr/>
      <dgm:t>
        <a:bodyPr/>
        <a:lstStyle/>
        <a:p>
          <a:r>
            <a:rPr lang="en-US" dirty="0" smtClean="0"/>
            <a:t>Medium of exchange has intrinsic value</a:t>
          </a:r>
          <a:endParaRPr lang="en-US" dirty="0"/>
        </a:p>
      </dgm:t>
    </dgm:pt>
    <dgm:pt modelId="{9A7426AD-43E4-4718-9DB9-874E9F663996}" type="parTrans" cxnId="{228A73BD-40C5-4096-8D73-1C79F7A3271E}">
      <dgm:prSet/>
      <dgm:spPr/>
      <dgm:t>
        <a:bodyPr/>
        <a:lstStyle/>
        <a:p>
          <a:endParaRPr lang="en-US"/>
        </a:p>
      </dgm:t>
    </dgm:pt>
    <dgm:pt modelId="{FAD177D4-8975-474B-BB2B-F339D8508022}" type="sibTrans" cxnId="{228A73BD-40C5-4096-8D73-1C79F7A3271E}">
      <dgm:prSet/>
      <dgm:spPr/>
      <dgm:t>
        <a:bodyPr/>
        <a:lstStyle/>
        <a:p>
          <a:endParaRPr lang="en-US"/>
        </a:p>
      </dgm:t>
    </dgm:pt>
    <dgm:pt modelId="{07FA8315-59E7-4F19-8FD2-FCBA614300AC}">
      <dgm:prSet/>
      <dgm:spPr/>
      <dgm:t>
        <a:bodyPr/>
        <a:lstStyle/>
        <a:p>
          <a:r>
            <a:rPr lang="en-US" dirty="0" smtClean="0"/>
            <a:t>Medium of exchange represents a claim on an item of value</a:t>
          </a:r>
        </a:p>
      </dgm:t>
    </dgm:pt>
    <dgm:pt modelId="{04E1CD81-02BD-47BE-A7FF-793FC48DCFB2}" type="parTrans" cxnId="{B748D31B-7127-439D-827B-012859C10E1B}">
      <dgm:prSet/>
      <dgm:spPr/>
      <dgm:t>
        <a:bodyPr/>
        <a:lstStyle/>
        <a:p>
          <a:endParaRPr lang="en-US"/>
        </a:p>
      </dgm:t>
    </dgm:pt>
    <dgm:pt modelId="{4C27197F-8975-4AE7-8889-CEB8DE2C4660}" type="sibTrans" cxnId="{B748D31B-7127-439D-827B-012859C10E1B}">
      <dgm:prSet/>
      <dgm:spPr/>
      <dgm:t>
        <a:bodyPr/>
        <a:lstStyle/>
        <a:p>
          <a:endParaRPr lang="en-US"/>
        </a:p>
      </dgm:t>
    </dgm:pt>
    <dgm:pt modelId="{8BE1B14D-52A1-45E9-81AE-414C96F48DBA}">
      <dgm:prSet/>
      <dgm:spPr/>
      <dgm:t>
        <a:bodyPr/>
        <a:lstStyle/>
        <a:p>
          <a:r>
            <a:rPr lang="en-US" dirty="0" smtClean="0"/>
            <a:t>Medium of exchange has value by government decree</a:t>
          </a:r>
        </a:p>
      </dgm:t>
    </dgm:pt>
    <dgm:pt modelId="{565DAA47-6D36-4A02-91C8-C57E185CDF74}" type="parTrans" cxnId="{AA7A5C8A-01C5-41E5-923E-7A6999632002}">
      <dgm:prSet/>
      <dgm:spPr/>
      <dgm:t>
        <a:bodyPr/>
        <a:lstStyle/>
        <a:p>
          <a:endParaRPr lang="en-US"/>
        </a:p>
      </dgm:t>
    </dgm:pt>
    <dgm:pt modelId="{D117543E-0044-4269-B142-998D694A0902}" type="sibTrans" cxnId="{AA7A5C8A-01C5-41E5-923E-7A6999632002}">
      <dgm:prSet/>
      <dgm:spPr/>
      <dgm:t>
        <a:bodyPr/>
        <a:lstStyle/>
        <a:p>
          <a:endParaRPr lang="en-US"/>
        </a:p>
      </dgm:t>
    </dgm:pt>
    <dgm:pt modelId="{97BCA950-90FA-44A0-8AEF-74DB2A2F734B}" type="pres">
      <dgm:prSet presAssocID="{B07E14A7-C839-4777-AB1D-90EA553446B1}" presName="Name0" presStyleCnt="0">
        <dgm:presLayoutVars>
          <dgm:dir/>
          <dgm:animLvl val="lvl"/>
          <dgm:resizeHandles val="exact"/>
        </dgm:presLayoutVars>
      </dgm:prSet>
      <dgm:spPr/>
      <dgm:t>
        <a:bodyPr/>
        <a:lstStyle/>
        <a:p>
          <a:endParaRPr lang="en-US"/>
        </a:p>
      </dgm:t>
    </dgm:pt>
    <dgm:pt modelId="{99EAB775-5A32-4C86-8F5F-37258C5E9052}" type="pres">
      <dgm:prSet presAssocID="{D4971153-19CE-4B4D-9CFA-70E48A770F5C}" presName="linNode" presStyleCnt="0"/>
      <dgm:spPr/>
    </dgm:pt>
    <dgm:pt modelId="{CCB73543-E636-4225-8A6E-1A67592B117A}" type="pres">
      <dgm:prSet presAssocID="{D4971153-19CE-4B4D-9CFA-70E48A770F5C}" presName="parentText" presStyleLbl="node1" presStyleIdx="0" presStyleCnt="3">
        <dgm:presLayoutVars>
          <dgm:chMax val="1"/>
          <dgm:bulletEnabled val="1"/>
        </dgm:presLayoutVars>
      </dgm:prSet>
      <dgm:spPr/>
      <dgm:t>
        <a:bodyPr/>
        <a:lstStyle/>
        <a:p>
          <a:endParaRPr lang="en-US"/>
        </a:p>
      </dgm:t>
    </dgm:pt>
    <dgm:pt modelId="{14E03535-CF62-49B6-8E3C-5BAA7404AE15}" type="pres">
      <dgm:prSet presAssocID="{D4971153-19CE-4B4D-9CFA-70E48A770F5C}" presName="descendantText" presStyleLbl="alignAccFollowNode1" presStyleIdx="0" presStyleCnt="3">
        <dgm:presLayoutVars>
          <dgm:bulletEnabled val="1"/>
        </dgm:presLayoutVars>
      </dgm:prSet>
      <dgm:spPr/>
      <dgm:t>
        <a:bodyPr/>
        <a:lstStyle/>
        <a:p>
          <a:endParaRPr lang="en-US"/>
        </a:p>
      </dgm:t>
    </dgm:pt>
    <dgm:pt modelId="{47AEEE45-62A5-4125-8450-7A547D4D65B1}" type="pres">
      <dgm:prSet presAssocID="{8283643E-F086-4BB1-9BE0-82B25329A984}" presName="sp" presStyleCnt="0"/>
      <dgm:spPr/>
    </dgm:pt>
    <dgm:pt modelId="{2CBF64B1-6278-45BD-A9DA-20FC0436A969}" type="pres">
      <dgm:prSet presAssocID="{2696D4EC-525A-4710-AA17-0BC0BEEDC2C0}" presName="linNode" presStyleCnt="0"/>
      <dgm:spPr/>
    </dgm:pt>
    <dgm:pt modelId="{A9767E2F-6D03-43C1-B19F-1C2EBF66FDC7}" type="pres">
      <dgm:prSet presAssocID="{2696D4EC-525A-4710-AA17-0BC0BEEDC2C0}" presName="parentText" presStyleLbl="node1" presStyleIdx="1" presStyleCnt="3">
        <dgm:presLayoutVars>
          <dgm:chMax val="1"/>
          <dgm:bulletEnabled val="1"/>
        </dgm:presLayoutVars>
      </dgm:prSet>
      <dgm:spPr/>
      <dgm:t>
        <a:bodyPr/>
        <a:lstStyle/>
        <a:p>
          <a:endParaRPr lang="en-US"/>
        </a:p>
      </dgm:t>
    </dgm:pt>
    <dgm:pt modelId="{9A39B0C3-C54F-45B3-8276-0D99F4C88721}" type="pres">
      <dgm:prSet presAssocID="{2696D4EC-525A-4710-AA17-0BC0BEEDC2C0}" presName="descendantText" presStyleLbl="alignAccFollowNode1" presStyleIdx="1" presStyleCnt="3">
        <dgm:presLayoutVars>
          <dgm:bulletEnabled val="1"/>
        </dgm:presLayoutVars>
      </dgm:prSet>
      <dgm:spPr/>
      <dgm:t>
        <a:bodyPr/>
        <a:lstStyle/>
        <a:p>
          <a:endParaRPr lang="en-US"/>
        </a:p>
      </dgm:t>
    </dgm:pt>
    <dgm:pt modelId="{BC12E597-36A7-43CF-BA5D-7602DAB25A75}" type="pres">
      <dgm:prSet presAssocID="{A988E59F-8792-4322-8110-74117B230F5E}" presName="sp" presStyleCnt="0"/>
      <dgm:spPr/>
    </dgm:pt>
    <dgm:pt modelId="{D4266296-6314-469E-8A17-A0052945F114}" type="pres">
      <dgm:prSet presAssocID="{D98880D2-A745-4F3E-A760-4F35A51D6E93}" presName="linNode" presStyleCnt="0"/>
      <dgm:spPr/>
    </dgm:pt>
    <dgm:pt modelId="{180D8542-3598-4CB4-BD9A-E9E283744BDF}" type="pres">
      <dgm:prSet presAssocID="{D98880D2-A745-4F3E-A760-4F35A51D6E93}" presName="parentText" presStyleLbl="node1" presStyleIdx="2" presStyleCnt="3">
        <dgm:presLayoutVars>
          <dgm:chMax val="1"/>
          <dgm:bulletEnabled val="1"/>
        </dgm:presLayoutVars>
      </dgm:prSet>
      <dgm:spPr/>
      <dgm:t>
        <a:bodyPr/>
        <a:lstStyle/>
        <a:p>
          <a:endParaRPr lang="en-US"/>
        </a:p>
      </dgm:t>
    </dgm:pt>
    <dgm:pt modelId="{7944F3B6-E778-4C06-87C5-554DE2FEB163}" type="pres">
      <dgm:prSet presAssocID="{D98880D2-A745-4F3E-A760-4F35A51D6E93}" presName="descendantText" presStyleLbl="alignAccFollowNode1" presStyleIdx="2" presStyleCnt="3">
        <dgm:presLayoutVars>
          <dgm:bulletEnabled val="1"/>
        </dgm:presLayoutVars>
      </dgm:prSet>
      <dgm:spPr/>
      <dgm:t>
        <a:bodyPr/>
        <a:lstStyle/>
        <a:p>
          <a:endParaRPr lang="en-US"/>
        </a:p>
      </dgm:t>
    </dgm:pt>
  </dgm:ptLst>
  <dgm:cxnLst>
    <dgm:cxn modelId="{5576DE09-3552-4131-BD44-09558FB990F0}" type="presOf" srcId="{B07E14A7-C839-4777-AB1D-90EA553446B1}" destId="{97BCA950-90FA-44A0-8AEF-74DB2A2F734B}" srcOrd="0" destOrd="0" presId="urn:microsoft.com/office/officeart/2005/8/layout/vList5"/>
    <dgm:cxn modelId="{792075DA-25B1-4ED7-A891-DF5916D3C0D4}" type="presOf" srcId="{2696D4EC-525A-4710-AA17-0BC0BEEDC2C0}" destId="{A9767E2F-6D03-43C1-B19F-1C2EBF66FDC7}" srcOrd="0" destOrd="0" presId="urn:microsoft.com/office/officeart/2005/8/layout/vList5"/>
    <dgm:cxn modelId="{37BED03A-CEE3-4E06-A4D9-42B9BA80C146}" srcId="{B07E14A7-C839-4777-AB1D-90EA553446B1}" destId="{2696D4EC-525A-4710-AA17-0BC0BEEDC2C0}" srcOrd="1" destOrd="0" parTransId="{1288A7A6-1ABE-495B-8DAF-041B492DECDB}" sibTransId="{A988E59F-8792-4322-8110-74117B230F5E}"/>
    <dgm:cxn modelId="{1B1487F2-69B1-4938-8412-D2E5B90EC4B0}" type="presOf" srcId="{07FA8315-59E7-4F19-8FD2-FCBA614300AC}" destId="{9A39B0C3-C54F-45B3-8276-0D99F4C88721}" srcOrd="0" destOrd="0" presId="urn:microsoft.com/office/officeart/2005/8/layout/vList5"/>
    <dgm:cxn modelId="{71040EF1-5E69-483B-87CF-2BBB3182E7E6}" type="presOf" srcId="{2A9D5F49-E0EC-4755-9108-693DAC207BA1}" destId="{14E03535-CF62-49B6-8E3C-5BAA7404AE15}" srcOrd="0" destOrd="0" presId="urn:microsoft.com/office/officeart/2005/8/layout/vList5"/>
    <dgm:cxn modelId="{3E3B989A-DC91-47C2-AC63-E81E296A7C0C}" type="presOf" srcId="{D4971153-19CE-4B4D-9CFA-70E48A770F5C}" destId="{CCB73543-E636-4225-8A6E-1A67592B117A}" srcOrd="0" destOrd="0" presId="urn:microsoft.com/office/officeart/2005/8/layout/vList5"/>
    <dgm:cxn modelId="{B748D31B-7127-439D-827B-012859C10E1B}" srcId="{2696D4EC-525A-4710-AA17-0BC0BEEDC2C0}" destId="{07FA8315-59E7-4F19-8FD2-FCBA614300AC}" srcOrd="0" destOrd="0" parTransId="{04E1CD81-02BD-47BE-A7FF-793FC48DCFB2}" sibTransId="{4C27197F-8975-4AE7-8889-CEB8DE2C4660}"/>
    <dgm:cxn modelId="{F4E99E44-44DE-44FA-A38E-9BC71CCFF522}" type="presOf" srcId="{8BE1B14D-52A1-45E9-81AE-414C96F48DBA}" destId="{7944F3B6-E778-4C06-87C5-554DE2FEB163}" srcOrd="0" destOrd="0" presId="urn:microsoft.com/office/officeart/2005/8/layout/vList5"/>
    <dgm:cxn modelId="{228A73BD-40C5-4096-8D73-1C79F7A3271E}" srcId="{D4971153-19CE-4B4D-9CFA-70E48A770F5C}" destId="{2A9D5F49-E0EC-4755-9108-693DAC207BA1}" srcOrd="0" destOrd="0" parTransId="{9A7426AD-43E4-4718-9DB9-874E9F663996}" sibTransId="{FAD177D4-8975-474B-BB2B-F339D8508022}"/>
    <dgm:cxn modelId="{AA7A5C8A-01C5-41E5-923E-7A6999632002}" srcId="{D98880D2-A745-4F3E-A760-4F35A51D6E93}" destId="{8BE1B14D-52A1-45E9-81AE-414C96F48DBA}" srcOrd="0" destOrd="0" parTransId="{565DAA47-6D36-4A02-91C8-C57E185CDF74}" sibTransId="{D117543E-0044-4269-B142-998D694A0902}"/>
    <dgm:cxn modelId="{E7FBF9D3-B711-4B69-934D-D7F6BC3D23F7}" srcId="{B07E14A7-C839-4777-AB1D-90EA553446B1}" destId="{D98880D2-A745-4F3E-A760-4F35A51D6E93}" srcOrd="2" destOrd="0" parTransId="{2100D91E-FA45-4201-952A-B86F839E7674}" sibTransId="{3D8BC177-2556-4206-8CCB-5D0FF930BF23}"/>
    <dgm:cxn modelId="{7FC7A79F-FE1E-42E2-90F4-C56B13A924A0}" srcId="{B07E14A7-C839-4777-AB1D-90EA553446B1}" destId="{D4971153-19CE-4B4D-9CFA-70E48A770F5C}" srcOrd="0" destOrd="0" parTransId="{39FA9BDE-35D2-4BF3-92F2-3151CC8AB3FC}" sibTransId="{8283643E-F086-4BB1-9BE0-82B25329A984}"/>
    <dgm:cxn modelId="{7E1037EB-6D97-4180-8566-2611A80C144E}" type="presOf" srcId="{D98880D2-A745-4F3E-A760-4F35A51D6E93}" destId="{180D8542-3598-4CB4-BD9A-E9E283744BDF}" srcOrd="0" destOrd="0" presId="urn:microsoft.com/office/officeart/2005/8/layout/vList5"/>
    <dgm:cxn modelId="{41515018-3DCC-489E-952B-5787CA507F0C}" type="presParOf" srcId="{97BCA950-90FA-44A0-8AEF-74DB2A2F734B}" destId="{99EAB775-5A32-4C86-8F5F-37258C5E9052}" srcOrd="0" destOrd="0" presId="urn:microsoft.com/office/officeart/2005/8/layout/vList5"/>
    <dgm:cxn modelId="{D7011A2A-06B3-4539-B41E-24A3F95C240D}" type="presParOf" srcId="{99EAB775-5A32-4C86-8F5F-37258C5E9052}" destId="{CCB73543-E636-4225-8A6E-1A67592B117A}" srcOrd="0" destOrd="0" presId="urn:microsoft.com/office/officeart/2005/8/layout/vList5"/>
    <dgm:cxn modelId="{AD4E5032-4EE2-4549-8467-CDC5915CE5AA}" type="presParOf" srcId="{99EAB775-5A32-4C86-8F5F-37258C5E9052}" destId="{14E03535-CF62-49B6-8E3C-5BAA7404AE15}" srcOrd="1" destOrd="0" presId="urn:microsoft.com/office/officeart/2005/8/layout/vList5"/>
    <dgm:cxn modelId="{3174C106-5906-4B59-AF52-271642004F39}" type="presParOf" srcId="{97BCA950-90FA-44A0-8AEF-74DB2A2F734B}" destId="{47AEEE45-62A5-4125-8450-7A547D4D65B1}" srcOrd="1" destOrd="0" presId="urn:microsoft.com/office/officeart/2005/8/layout/vList5"/>
    <dgm:cxn modelId="{C108B27D-A04B-4A55-900D-E86F874A0B31}" type="presParOf" srcId="{97BCA950-90FA-44A0-8AEF-74DB2A2F734B}" destId="{2CBF64B1-6278-45BD-A9DA-20FC0436A969}" srcOrd="2" destOrd="0" presId="urn:microsoft.com/office/officeart/2005/8/layout/vList5"/>
    <dgm:cxn modelId="{DFD0B728-6268-45F6-94AB-870A1C332434}" type="presParOf" srcId="{2CBF64B1-6278-45BD-A9DA-20FC0436A969}" destId="{A9767E2F-6D03-43C1-B19F-1C2EBF66FDC7}" srcOrd="0" destOrd="0" presId="urn:microsoft.com/office/officeart/2005/8/layout/vList5"/>
    <dgm:cxn modelId="{5476DECA-1E49-4336-A8D5-97BCB44AC6A5}" type="presParOf" srcId="{2CBF64B1-6278-45BD-A9DA-20FC0436A969}" destId="{9A39B0C3-C54F-45B3-8276-0D99F4C88721}" srcOrd="1" destOrd="0" presId="urn:microsoft.com/office/officeart/2005/8/layout/vList5"/>
    <dgm:cxn modelId="{E62BEC6E-89F2-45B9-8710-6C16D7AD7180}" type="presParOf" srcId="{97BCA950-90FA-44A0-8AEF-74DB2A2F734B}" destId="{BC12E597-36A7-43CF-BA5D-7602DAB25A75}" srcOrd="3" destOrd="0" presId="urn:microsoft.com/office/officeart/2005/8/layout/vList5"/>
    <dgm:cxn modelId="{D23F6283-75DF-4CAF-BDD8-1F0BEAC9F827}" type="presParOf" srcId="{97BCA950-90FA-44A0-8AEF-74DB2A2F734B}" destId="{D4266296-6314-469E-8A17-A0052945F114}" srcOrd="4" destOrd="0" presId="urn:microsoft.com/office/officeart/2005/8/layout/vList5"/>
    <dgm:cxn modelId="{C5D5BE10-6F4A-4F2A-B1CB-8BDA52BC7220}" type="presParOf" srcId="{D4266296-6314-469E-8A17-A0052945F114}" destId="{180D8542-3598-4CB4-BD9A-E9E283744BDF}" srcOrd="0" destOrd="0" presId="urn:microsoft.com/office/officeart/2005/8/layout/vList5"/>
    <dgm:cxn modelId="{A41EB011-3B38-47B2-987D-F4070FDF4EC1}" type="presParOf" srcId="{D4266296-6314-469E-8A17-A0052945F114}" destId="{7944F3B6-E778-4C06-87C5-554DE2FEB16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C007D1-3907-47D2-A770-88D74F204839}" type="doc">
      <dgm:prSet loTypeId="urn:microsoft.com/office/officeart/2005/8/layout/vList4#1" loCatId="list" qsTypeId="urn:microsoft.com/office/officeart/2005/8/quickstyle/simple1" qsCatId="simple" csTypeId="urn:microsoft.com/office/officeart/2005/8/colors/accent1_2" csCatId="accent1" phldr="1"/>
      <dgm:spPr/>
    </dgm:pt>
    <dgm:pt modelId="{30DA6570-0558-45A9-AD55-6DFC6A607E69}">
      <dgm:prSet phldrT="[Text]"/>
      <dgm:spPr/>
      <dgm:t>
        <a:bodyPr/>
        <a:lstStyle/>
        <a:p>
          <a:r>
            <a:rPr lang="en-US" dirty="0" smtClean="0"/>
            <a:t>Alexander Hamilton</a:t>
          </a:r>
          <a:endParaRPr lang="en-US" dirty="0"/>
        </a:p>
      </dgm:t>
    </dgm:pt>
    <dgm:pt modelId="{E6731A3A-E32C-4595-8457-0082ED7DA5A4}" type="parTrans" cxnId="{55092BCA-D3FE-4517-ACC6-030F1DA5BEAA}">
      <dgm:prSet/>
      <dgm:spPr/>
      <dgm:t>
        <a:bodyPr/>
        <a:lstStyle/>
        <a:p>
          <a:endParaRPr lang="en-US"/>
        </a:p>
      </dgm:t>
    </dgm:pt>
    <dgm:pt modelId="{EE5F046B-0783-4FD3-AF77-9EDF82EE4FC5}" type="sibTrans" cxnId="{55092BCA-D3FE-4517-ACC6-030F1DA5BEAA}">
      <dgm:prSet/>
      <dgm:spPr/>
      <dgm:t>
        <a:bodyPr/>
        <a:lstStyle/>
        <a:p>
          <a:endParaRPr lang="en-US"/>
        </a:p>
      </dgm:t>
    </dgm:pt>
    <dgm:pt modelId="{3D315692-997A-4AB2-AE61-C2DE5F658AB0}">
      <dgm:prSet phldrT="[Text]"/>
      <dgm:spPr/>
      <dgm:t>
        <a:bodyPr/>
        <a:lstStyle/>
        <a:p>
          <a:r>
            <a:rPr lang="en-US" dirty="0" smtClean="0"/>
            <a:t>Thomas Jefferson</a:t>
          </a:r>
          <a:endParaRPr lang="en-US" dirty="0"/>
        </a:p>
      </dgm:t>
    </dgm:pt>
    <dgm:pt modelId="{ADEEEB96-EAFD-4688-A183-CD57D8C0AF34}" type="parTrans" cxnId="{9251C052-D12B-452C-8DC7-172DA300301C}">
      <dgm:prSet/>
      <dgm:spPr/>
      <dgm:t>
        <a:bodyPr/>
        <a:lstStyle/>
        <a:p>
          <a:endParaRPr lang="en-US"/>
        </a:p>
      </dgm:t>
    </dgm:pt>
    <dgm:pt modelId="{045D780C-99B7-4115-A957-E6E20D3E32DB}" type="sibTrans" cxnId="{9251C052-D12B-452C-8DC7-172DA300301C}">
      <dgm:prSet/>
      <dgm:spPr/>
      <dgm:t>
        <a:bodyPr/>
        <a:lstStyle/>
        <a:p>
          <a:endParaRPr lang="en-US"/>
        </a:p>
      </dgm:t>
    </dgm:pt>
    <dgm:pt modelId="{0EA68B95-8E99-4EA2-9EA7-83093FC92F3E}">
      <dgm:prSet phldrT="[Text]"/>
      <dgm:spPr/>
      <dgm:t>
        <a:bodyPr/>
        <a:lstStyle/>
        <a:p>
          <a:r>
            <a:rPr lang="en-US" dirty="0" smtClean="0"/>
            <a:t>Ideas of David Hume and Adam Smith</a:t>
          </a:r>
          <a:endParaRPr lang="en-US" dirty="0"/>
        </a:p>
      </dgm:t>
    </dgm:pt>
    <dgm:pt modelId="{1A3C30E8-D9A6-431B-A727-6BAF03603AFC}" type="parTrans" cxnId="{C6B70748-BCB2-45C1-B6EB-ACDBEC75EA1F}">
      <dgm:prSet/>
      <dgm:spPr/>
      <dgm:t>
        <a:bodyPr/>
        <a:lstStyle/>
        <a:p>
          <a:endParaRPr lang="en-US"/>
        </a:p>
      </dgm:t>
    </dgm:pt>
    <dgm:pt modelId="{17456674-1E6C-4112-A52C-B4F558EB22AC}" type="sibTrans" cxnId="{C6B70748-BCB2-45C1-B6EB-ACDBEC75EA1F}">
      <dgm:prSet/>
      <dgm:spPr/>
      <dgm:t>
        <a:bodyPr/>
        <a:lstStyle/>
        <a:p>
          <a:endParaRPr lang="en-US"/>
        </a:p>
      </dgm:t>
    </dgm:pt>
    <dgm:pt modelId="{AFB6421B-D1E1-40C1-9D83-F0EBA9610BB3}">
      <dgm:prSet phldrT="[Text]"/>
      <dgm:spPr/>
      <dgm:t>
        <a:bodyPr/>
        <a:lstStyle/>
        <a:p>
          <a:r>
            <a:rPr lang="en-US" dirty="0" smtClean="0"/>
            <a:t>England’s use of public debt to build nation</a:t>
          </a:r>
          <a:endParaRPr lang="en-US" dirty="0"/>
        </a:p>
      </dgm:t>
    </dgm:pt>
    <dgm:pt modelId="{7FD5D454-7741-466F-A8F6-317B7CA22DAE}" type="parTrans" cxnId="{14EB6D1E-FAE9-438F-A159-7EA1433DD6B7}">
      <dgm:prSet/>
      <dgm:spPr/>
      <dgm:t>
        <a:bodyPr/>
        <a:lstStyle/>
        <a:p>
          <a:endParaRPr lang="en-US"/>
        </a:p>
      </dgm:t>
    </dgm:pt>
    <dgm:pt modelId="{9AC60784-5DDC-4DF2-A91A-C56CA87C4869}" type="sibTrans" cxnId="{14EB6D1E-FAE9-438F-A159-7EA1433DD6B7}">
      <dgm:prSet/>
      <dgm:spPr/>
      <dgm:t>
        <a:bodyPr/>
        <a:lstStyle/>
        <a:p>
          <a:endParaRPr lang="en-US"/>
        </a:p>
      </dgm:t>
    </dgm:pt>
    <dgm:pt modelId="{6481A967-B7B3-4B29-95A0-6DAC36A2A1BE}">
      <dgm:prSet phldrT="[Text]"/>
      <dgm:spPr/>
      <dgm:t>
        <a:bodyPr/>
        <a:lstStyle/>
        <a:p>
          <a:r>
            <a:rPr lang="en-US" dirty="0" smtClean="0"/>
            <a:t>Deliver capital to build the financial system</a:t>
          </a:r>
          <a:endParaRPr lang="en-US" dirty="0"/>
        </a:p>
      </dgm:t>
    </dgm:pt>
    <dgm:pt modelId="{E8A8B734-3A8B-4D32-AF88-CBFF01169497}" type="parTrans" cxnId="{7F445877-5A40-4505-8FD6-6511730055B7}">
      <dgm:prSet/>
      <dgm:spPr/>
      <dgm:t>
        <a:bodyPr/>
        <a:lstStyle/>
        <a:p>
          <a:endParaRPr lang="en-US"/>
        </a:p>
      </dgm:t>
    </dgm:pt>
    <dgm:pt modelId="{1675AE05-BA16-446E-BBB5-18B16DC9DB97}" type="sibTrans" cxnId="{7F445877-5A40-4505-8FD6-6511730055B7}">
      <dgm:prSet/>
      <dgm:spPr/>
      <dgm:t>
        <a:bodyPr/>
        <a:lstStyle/>
        <a:p>
          <a:endParaRPr lang="en-US"/>
        </a:p>
      </dgm:t>
    </dgm:pt>
    <dgm:pt modelId="{521A74D7-EF15-4C19-B819-1C722363E4D6}">
      <dgm:prSet phldrT="[Text]"/>
      <dgm:spPr/>
      <dgm:t>
        <a:bodyPr/>
        <a:lstStyle/>
        <a:p>
          <a:r>
            <a:rPr lang="en-US" dirty="0" smtClean="0"/>
            <a:t>Financial monopoly would undermine state banks</a:t>
          </a:r>
          <a:endParaRPr lang="en-US" dirty="0"/>
        </a:p>
      </dgm:t>
    </dgm:pt>
    <dgm:pt modelId="{340D0D5C-8EC4-4C40-B98C-C1448E09A3F2}" type="parTrans" cxnId="{5B0585C2-C24B-4E4A-A555-D6B3672D1D0D}">
      <dgm:prSet/>
      <dgm:spPr/>
      <dgm:t>
        <a:bodyPr/>
        <a:lstStyle/>
        <a:p>
          <a:endParaRPr lang="en-US"/>
        </a:p>
      </dgm:t>
    </dgm:pt>
    <dgm:pt modelId="{7325FDCB-D8D8-4ACC-BEF2-4A98AA9425F6}" type="sibTrans" cxnId="{5B0585C2-C24B-4E4A-A555-D6B3672D1D0D}">
      <dgm:prSet/>
      <dgm:spPr/>
      <dgm:t>
        <a:bodyPr/>
        <a:lstStyle/>
        <a:p>
          <a:endParaRPr lang="en-US"/>
        </a:p>
      </dgm:t>
    </dgm:pt>
    <dgm:pt modelId="{AF4B6710-220C-45DA-84E3-48052A5B31AE}">
      <dgm:prSet phldrT="[Text]"/>
      <dgm:spPr/>
      <dgm:t>
        <a:bodyPr/>
        <a:lstStyle/>
        <a:p>
          <a:r>
            <a:rPr lang="en-US" dirty="0" smtClean="0"/>
            <a:t>National bank was unconstitutional</a:t>
          </a:r>
          <a:endParaRPr lang="en-US" dirty="0"/>
        </a:p>
      </dgm:t>
    </dgm:pt>
    <dgm:pt modelId="{DB759156-42CD-4AE9-A4C1-9340571BE64E}" type="parTrans" cxnId="{24B22036-4A7C-4102-B5EF-7AA4F613F4C8}">
      <dgm:prSet/>
      <dgm:spPr/>
      <dgm:t>
        <a:bodyPr/>
        <a:lstStyle/>
        <a:p>
          <a:endParaRPr lang="en-US"/>
        </a:p>
      </dgm:t>
    </dgm:pt>
    <dgm:pt modelId="{ED73C35E-767F-4613-A256-8336B836CCC9}" type="sibTrans" cxnId="{24B22036-4A7C-4102-B5EF-7AA4F613F4C8}">
      <dgm:prSet/>
      <dgm:spPr/>
      <dgm:t>
        <a:bodyPr/>
        <a:lstStyle/>
        <a:p>
          <a:endParaRPr lang="en-US"/>
        </a:p>
      </dgm:t>
    </dgm:pt>
    <dgm:pt modelId="{93F6B042-1703-4E45-A9C7-38608994CD86}">
      <dgm:prSet phldrT="[Text]"/>
      <dgm:spPr/>
      <dgm:t>
        <a:bodyPr/>
        <a:lstStyle/>
        <a:p>
          <a:r>
            <a:rPr lang="en-US" dirty="0" smtClean="0"/>
            <a:t>Vision of an agrarian (not commercial) society</a:t>
          </a:r>
          <a:endParaRPr lang="en-US" dirty="0"/>
        </a:p>
      </dgm:t>
    </dgm:pt>
    <dgm:pt modelId="{1F48F1DA-4569-44FD-8BDF-DCF5D532BC82}" type="parTrans" cxnId="{930EB880-849E-4406-AF78-B392D4C07605}">
      <dgm:prSet/>
      <dgm:spPr/>
      <dgm:t>
        <a:bodyPr/>
        <a:lstStyle/>
        <a:p>
          <a:endParaRPr lang="en-US"/>
        </a:p>
      </dgm:t>
    </dgm:pt>
    <dgm:pt modelId="{C90D200E-AC3D-4F32-9CBC-207635A01E5A}" type="sibTrans" cxnId="{930EB880-849E-4406-AF78-B392D4C07605}">
      <dgm:prSet/>
      <dgm:spPr/>
      <dgm:t>
        <a:bodyPr/>
        <a:lstStyle/>
        <a:p>
          <a:endParaRPr lang="en-US"/>
        </a:p>
      </dgm:t>
    </dgm:pt>
    <dgm:pt modelId="{AF4152C1-65B5-4056-8A9B-98203C4E07EA}">
      <dgm:prSet phldrT="[Text]"/>
      <dgm:spPr/>
      <dgm:t>
        <a:bodyPr/>
        <a:lstStyle/>
        <a:p>
          <a:r>
            <a:rPr lang="en-US" dirty="0" smtClean="0"/>
            <a:t>Consolidate and finance federal and state debt </a:t>
          </a:r>
          <a:endParaRPr lang="en-US" dirty="0"/>
        </a:p>
      </dgm:t>
    </dgm:pt>
    <dgm:pt modelId="{158F50FD-1702-4AA7-B360-D81CB604414A}" type="parTrans" cxnId="{91A12C08-1DD2-4C80-9C44-16593F515FE2}">
      <dgm:prSet/>
      <dgm:spPr/>
    </dgm:pt>
    <dgm:pt modelId="{E7BFBB17-9BC9-4D96-B4DD-5A5D2C3B5FF8}" type="sibTrans" cxnId="{91A12C08-1DD2-4C80-9C44-16593F515FE2}">
      <dgm:prSet/>
      <dgm:spPr/>
    </dgm:pt>
    <dgm:pt modelId="{4F48E534-8588-4E7B-87C8-EA931F1C349F}" type="pres">
      <dgm:prSet presAssocID="{94C007D1-3907-47D2-A770-88D74F204839}" presName="linear" presStyleCnt="0">
        <dgm:presLayoutVars>
          <dgm:dir/>
          <dgm:resizeHandles val="exact"/>
        </dgm:presLayoutVars>
      </dgm:prSet>
      <dgm:spPr/>
    </dgm:pt>
    <dgm:pt modelId="{3E62B158-3CCD-49D5-BC4A-47BD67622C3E}" type="pres">
      <dgm:prSet presAssocID="{30DA6570-0558-45A9-AD55-6DFC6A607E69}" presName="comp" presStyleCnt="0"/>
      <dgm:spPr/>
    </dgm:pt>
    <dgm:pt modelId="{2F18086E-F31C-43AD-8773-7448FADEA6FC}" type="pres">
      <dgm:prSet presAssocID="{30DA6570-0558-45A9-AD55-6DFC6A607E69}" presName="box" presStyleLbl="node1" presStyleIdx="0" presStyleCnt="2"/>
      <dgm:spPr/>
      <dgm:t>
        <a:bodyPr/>
        <a:lstStyle/>
        <a:p>
          <a:endParaRPr lang="en-US"/>
        </a:p>
      </dgm:t>
    </dgm:pt>
    <dgm:pt modelId="{A7514307-990E-4B6A-8A72-251E69259090}" type="pres">
      <dgm:prSet presAssocID="{30DA6570-0558-45A9-AD55-6DFC6A607E69}" presName="img" presStyleLbl="fgImgPlace1" presStyleIdx="0" presStyleCnt="2"/>
      <dgm:spPr>
        <a:blipFill rotWithShape="0">
          <a:blip xmlns:r="http://schemas.openxmlformats.org/officeDocument/2006/relationships" r:embed="rId1"/>
          <a:stretch>
            <a:fillRect/>
          </a:stretch>
        </a:blipFill>
      </dgm:spPr>
    </dgm:pt>
    <dgm:pt modelId="{03DC1193-7E12-4272-BA7A-EC120B88A507}" type="pres">
      <dgm:prSet presAssocID="{30DA6570-0558-45A9-AD55-6DFC6A607E69}" presName="text" presStyleLbl="node1" presStyleIdx="0" presStyleCnt="2">
        <dgm:presLayoutVars>
          <dgm:bulletEnabled val="1"/>
        </dgm:presLayoutVars>
      </dgm:prSet>
      <dgm:spPr/>
      <dgm:t>
        <a:bodyPr/>
        <a:lstStyle/>
        <a:p>
          <a:endParaRPr lang="en-US"/>
        </a:p>
      </dgm:t>
    </dgm:pt>
    <dgm:pt modelId="{2876E3C1-7342-46F7-85AB-CE04946B2D3B}" type="pres">
      <dgm:prSet presAssocID="{EE5F046B-0783-4FD3-AF77-9EDF82EE4FC5}" presName="spacer" presStyleCnt="0"/>
      <dgm:spPr/>
    </dgm:pt>
    <dgm:pt modelId="{0B1A7557-63CB-4FAB-9BE0-3118E87E977D}" type="pres">
      <dgm:prSet presAssocID="{3D315692-997A-4AB2-AE61-C2DE5F658AB0}" presName="comp" presStyleCnt="0"/>
      <dgm:spPr/>
    </dgm:pt>
    <dgm:pt modelId="{43147001-E291-445F-BD64-BD5BEB975574}" type="pres">
      <dgm:prSet presAssocID="{3D315692-997A-4AB2-AE61-C2DE5F658AB0}" presName="box" presStyleLbl="node1" presStyleIdx="1" presStyleCnt="2"/>
      <dgm:spPr/>
      <dgm:t>
        <a:bodyPr/>
        <a:lstStyle/>
        <a:p>
          <a:endParaRPr lang="en-US"/>
        </a:p>
      </dgm:t>
    </dgm:pt>
    <dgm:pt modelId="{E588FBFA-5006-4073-A367-ED187FCE2604}" type="pres">
      <dgm:prSet presAssocID="{3D315692-997A-4AB2-AE61-C2DE5F658AB0}" presName="img" presStyleLbl="fgImgPlace1" presStyleIdx="1" presStyleCnt="2"/>
      <dgm:spPr>
        <a:blipFill rotWithShape="0">
          <a:blip xmlns:r="http://schemas.openxmlformats.org/officeDocument/2006/relationships" r:embed="rId2"/>
          <a:stretch>
            <a:fillRect/>
          </a:stretch>
        </a:blipFill>
      </dgm:spPr>
    </dgm:pt>
    <dgm:pt modelId="{87BA3325-8834-47DD-A716-71F41E540C04}" type="pres">
      <dgm:prSet presAssocID="{3D315692-997A-4AB2-AE61-C2DE5F658AB0}" presName="text" presStyleLbl="node1" presStyleIdx="1" presStyleCnt="2">
        <dgm:presLayoutVars>
          <dgm:bulletEnabled val="1"/>
        </dgm:presLayoutVars>
      </dgm:prSet>
      <dgm:spPr/>
      <dgm:t>
        <a:bodyPr/>
        <a:lstStyle/>
        <a:p>
          <a:endParaRPr lang="en-US"/>
        </a:p>
      </dgm:t>
    </dgm:pt>
  </dgm:ptLst>
  <dgm:cxnLst>
    <dgm:cxn modelId="{4086F3A3-8F81-4050-896F-3E568981D1C3}" type="presOf" srcId="{6481A967-B7B3-4B29-95A0-6DAC36A2A1BE}" destId="{2F18086E-F31C-43AD-8773-7448FADEA6FC}" srcOrd="0" destOrd="3" presId="urn:microsoft.com/office/officeart/2005/8/layout/vList4#1"/>
    <dgm:cxn modelId="{03E5D1D9-6650-49AC-ABD6-F7461D0BADC9}" type="presOf" srcId="{0EA68B95-8E99-4EA2-9EA7-83093FC92F3E}" destId="{2F18086E-F31C-43AD-8773-7448FADEA6FC}" srcOrd="0" destOrd="1" presId="urn:microsoft.com/office/officeart/2005/8/layout/vList4#1"/>
    <dgm:cxn modelId="{5E326EAE-21C3-4E35-853D-D159121ECE8D}" type="presOf" srcId="{AFB6421B-D1E1-40C1-9D83-F0EBA9610BB3}" destId="{2F18086E-F31C-43AD-8773-7448FADEA6FC}" srcOrd="0" destOrd="2" presId="urn:microsoft.com/office/officeart/2005/8/layout/vList4#1"/>
    <dgm:cxn modelId="{91A12C08-1DD2-4C80-9C44-16593F515FE2}" srcId="{30DA6570-0558-45A9-AD55-6DFC6A607E69}" destId="{AF4152C1-65B5-4056-8A9B-98203C4E07EA}" srcOrd="3" destOrd="0" parTransId="{158F50FD-1702-4AA7-B360-D81CB604414A}" sibTransId="{E7BFBB17-9BC9-4D96-B4DD-5A5D2C3B5FF8}"/>
    <dgm:cxn modelId="{D6818E99-A4EF-43FE-B499-0D119DB08632}" type="presOf" srcId="{6481A967-B7B3-4B29-95A0-6DAC36A2A1BE}" destId="{03DC1193-7E12-4272-BA7A-EC120B88A507}" srcOrd="1" destOrd="3" presId="urn:microsoft.com/office/officeart/2005/8/layout/vList4#1"/>
    <dgm:cxn modelId="{E8668CE8-003E-4C76-82CD-A95AF771C115}" type="presOf" srcId="{AF4B6710-220C-45DA-84E3-48052A5B31AE}" destId="{87BA3325-8834-47DD-A716-71F41E540C04}" srcOrd="1" destOrd="2" presId="urn:microsoft.com/office/officeart/2005/8/layout/vList4#1"/>
    <dgm:cxn modelId="{965D314C-5F5E-46CF-8435-47CEBF433F4F}" type="presOf" srcId="{AF4152C1-65B5-4056-8A9B-98203C4E07EA}" destId="{03DC1193-7E12-4272-BA7A-EC120B88A507}" srcOrd="1" destOrd="4" presId="urn:microsoft.com/office/officeart/2005/8/layout/vList4#1"/>
    <dgm:cxn modelId="{228FDDEE-C149-4EE6-A17B-4CE0DF60FD08}" type="presOf" srcId="{93F6B042-1703-4E45-A9C7-38608994CD86}" destId="{87BA3325-8834-47DD-A716-71F41E540C04}" srcOrd="1" destOrd="3" presId="urn:microsoft.com/office/officeart/2005/8/layout/vList4#1"/>
    <dgm:cxn modelId="{9251C052-D12B-452C-8DC7-172DA300301C}" srcId="{94C007D1-3907-47D2-A770-88D74F204839}" destId="{3D315692-997A-4AB2-AE61-C2DE5F658AB0}" srcOrd="1" destOrd="0" parTransId="{ADEEEB96-EAFD-4688-A183-CD57D8C0AF34}" sibTransId="{045D780C-99B7-4115-A957-E6E20D3E32DB}"/>
    <dgm:cxn modelId="{968D9A8E-6A78-4C6C-97C9-B7E77FC24962}" type="presOf" srcId="{94C007D1-3907-47D2-A770-88D74F204839}" destId="{4F48E534-8588-4E7B-87C8-EA931F1C349F}" srcOrd="0" destOrd="0" presId="urn:microsoft.com/office/officeart/2005/8/layout/vList4#1"/>
    <dgm:cxn modelId="{7F445877-5A40-4505-8FD6-6511730055B7}" srcId="{30DA6570-0558-45A9-AD55-6DFC6A607E69}" destId="{6481A967-B7B3-4B29-95A0-6DAC36A2A1BE}" srcOrd="2" destOrd="0" parTransId="{E8A8B734-3A8B-4D32-AF88-CBFF01169497}" sibTransId="{1675AE05-BA16-446E-BBB5-18B16DC9DB97}"/>
    <dgm:cxn modelId="{930EB880-849E-4406-AF78-B392D4C07605}" srcId="{3D315692-997A-4AB2-AE61-C2DE5F658AB0}" destId="{93F6B042-1703-4E45-A9C7-38608994CD86}" srcOrd="2" destOrd="0" parTransId="{1F48F1DA-4569-44FD-8BDF-DCF5D532BC82}" sibTransId="{C90D200E-AC3D-4F32-9CBC-207635A01E5A}"/>
    <dgm:cxn modelId="{94AB9889-54E5-4A55-9AA0-DB1CCD839DC0}" type="presOf" srcId="{3D315692-997A-4AB2-AE61-C2DE5F658AB0}" destId="{43147001-E291-445F-BD64-BD5BEB975574}" srcOrd="0" destOrd="0" presId="urn:microsoft.com/office/officeart/2005/8/layout/vList4#1"/>
    <dgm:cxn modelId="{EC7D18A9-5A79-4CCE-AAED-AE42C10B43DB}" type="presOf" srcId="{93F6B042-1703-4E45-A9C7-38608994CD86}" destId="{43147001-E291-445F-BD64-BD5BEB975574}" srcOrd="0" destOrd="3" presId="urn:microsoft.com/office/officeart/2005/8/layout/vList4#1"/>
    <dgm:cxn modelId="{AD9F0028-3857-4894-B3B0-7ABA36D3ED1E}" type="presOf" srcId="{3D315692-997A-4AB2-AE61-C2DE5F658AB0}" destId="{87BA3325-8834-47DD-A716-71F41E540C04}" srcOrd="1" destOrd="0" presId="urn:microsoft.com/office/officeart/2005/8/layout/vList4#1"/>
    <dgm:cxn modelId="{C6B70748-BCB2-45C1-B6EB-ACDBEC75EA1F}" srcId="{30DA6570-0558-45A9-AD55-6DFC6A607E69}" destId="{0EA68B95-8E99-4EA2-9EA7-83093FC92F3E}" srcOrd="0" destOrd="0" parTransId="{1A3C30E8-D9A6-431B-A727-6BAF03603AFC}" sibTransId="{17456674-1E6C-4112-A52C-B4F558EB22AC}"/>
    <dgm:cxn modelId="{827E1B62-2E72-469C-B698-7884AAA26768}" type="presOf" srcId="{521A74D7-EF15-4C19-B819-1C722363E4D6}" destId="{43147001-E291-445F-BD64-BD5BEB975574}" srcOrd="0" destOrd="1" presId="urn:microsoft.com/office/officeart/2005/8/layout/vList4#1"/>
    <dgm:cxn modelId="{8EBC51B8-8010-4C9A-8EE1-84EFB8A09437}" type="presOf" srcId="{30DA6570-0558-45A9-AD55-6DFC6A607E69}" destId="{03DC1193-7E12-4272-BA7A-EC120B88A507}" srcOrd="1" destOrd="0" presId="urn:microsoft.com/office/officeart/2005/8/layout/vList4#1"/>
    <dgm:cxn modelId="{24B22036-4A7C-4102-B5EF-7AA4F613F4C8}" srcId="{3D315692-997A-4AB2-AE61-C2DE5F658AB0}" destId="{AF4B6710-220C-45DA-84E3-48052A5B31AE}" srcOrd="1" destOrd="0" parTransId="{DB759156-42CD-4AE9-A4C1-9340571BE64E}" sibTransId="{ED73C35E-767F-4613-A256-8336B836CCC9}"/>
    <dgm:cxn modelId="{B89CE65A-B02A-4301-AE0E-A2888EDFDA63}" type="presOf" srcId="{AF4152C1-65B5-4056-8A9B-98203C4E07EA}" destId="{2F18086E-F31C-43AD-8773-7448FADEA6FC}" srcOrd="0" destOrd="4" presId="urn:microsoft.com/office/officeart/2005/8/layout/vList4#1"/>
    <dgm:cxn modelId="{AB797BD7-2FBC-4E2C-BC09-B83D39F14F2E}" type="presOf" srcId="{AFB6421B-D1E1-40C1-9D83-F0EBA9610BB3}" destId="{03DC1193-7E12-4272-BA7A-EC120B88A507}" srcOrd="1" destOrd="2" presId="urn:microsoft.com/office/officeart/2005/8/layout/vList4#1"/>
    <dgm:cxn modelId="{55092BCA-D3FE-4517-ACC6-030F1DA5BEAA}" srcId="{94C007D1-3907-47D2-A770-88D74F204839}" destId="{30DA6570-0558-45A9-AD55-6DFC6A607E69}" srcOrd="0" destOrd="0" parTransId="{E6731A3A-E32C-4595-8457-0082ED7DA5A4}" sibTransId="{EE5F046B-0783-4FD3-AF77-9EDF82EE4FC5}"/>
    <dgm:cxn modelId="{14EB6D1E-FAE9-438F-A159-7EA1433DD6B7}" srcId="{30DA6570-0558-45A9-AD55-6DFC6A607E69}" destId="{AFB6421B-D1E1-40C1-9D83-F0EBA9610BB3}" srcOrd="1" destOrd="0" parTransId="{7FD5D454-7741-466F-A8F6-317B7CA22DAE}" sibTransId="{9AC60784-5DDC-4DF2-A91A-C56CA87C4869}"/>
    <dgm:cxn modelId="{497FFFE9-8B43-4EF7-872A-7134B589F54A}" type="presOf" srcId="{AF4B6710-220C-45DA-84E3-48052A5B31AE}" destId="{43147001-E291-445F-BD64-BD5BEB975574}" srcOrd="0" destOrd="2" presId="urn:microsoft.com/office/officeart/2005/8/layout/vList4#1"/>
    <dgm:cxn modelId="{A263C5A9-6BA4-400D-8AED-719293846408}" type="presOf" srcId="{0EA68B95-8E99-4EA2-9EA7-83093FC92F3E}" destId="{03DC1193-7E12-4272-BA7A-EC120B88A507}" srcOrd="1" destOrd="1" presId="urn:microsoft.com/office/officeart/2005/8/layout/vList4#1"/>
    <dgm:cxn modelId="{5B0585C2-C24B-4E4A-A555-D6B3672D1D0D}" srcId="{3D315692-997A-4AB2-AE61-C2DE5F658AB0}" destId="{521A74D7-EF15-4C19-B819-1C722363E4D6}" srcOrd="0" destOrd="0" parTransId="{340D0D5C-8EC4-4C40-B98C-C1448E09A3F2}" sibTransId="{7325FDCB-D8D8-4ACC-BEF2-4A98AA9425F6}"/>
    <dgm:cxn modelId="{81847961-E418-4D12-A1E6-92C3D5AAAE43}" type="presOf" srcId="{521A74D7-EF15-4C19-B819-1C722363E4D6}" destId="{87BA3325-8834-47DD-A716-71F41E540C04}" srcOrd="1" destOrd="1" presId="urn:microsoft.com/office/officeart/2005/8/layout/vList4#1"/>
    <dgm:cxn modelId="{75CA03B0-8861-4668-94D9-00BAC8AAAA3D}" type="presOf" srcId="{30DA6570-0558-45A9-AD55-6DFC6A607E69}" destId="{2F18086E-F31C-43AD-8773-7448FADEA6FC}" srcOrd="0" destOrd="0" presId="urn:microsoft.com/office/officeart/2005/8/layout/vList4#1"/>
    <dgm:cxn modelId="{143B4E53-15B3-4F27-876F-31D702CE7A5E}" type="presParOf" srcId="{4F48E534-8588-4E7B-87C8-EA931F1C349F}" destId="{3E62B158-3CCD-49D5-BC4A-47BD67622C3E}" srcOrd="0" destOrd="0" presId="urn:microsoft.com/office/officeart/2005/8/layout/vList4#1"/>
    <dgm:cxn modelId="{1704575A-9A2B-4F32-ACC0-8A1E79A717CE}" type="presParOf" srcId="{3E62B158-3CCD-49D5-BC4A-47BD67622C3E}" destId="{2F18086E-F31C-43AD-8773-7448FADEA6FC}" srcOrd="0" destOrd="0" presId="urn:microsoft.com/office/officeart/2005/8/layout/vList4#1"/>
    <dgm:cxn modelId="{462870F7-134E-4DFF-932C-72B2CAF4E461}" type="presParOf" srcId="{3E62B158-3CCD-49D5-BC4A-47BD67622C3E}" destId="{A7514307-990E-4B6A-8A72-251E69259090}" srcOrd="1" destOrd="0" presId="urn:microsoft.com/office/officeart/2005/8/layout/vList4#1"/>
    <dgm:cxn modelId="{54BF858E-DF7D-48CA-8FAA-7915254D74EF}" type="presParOf" srcId="{3E62B158-3CCD-49D5-BC4A-47BD67622C3E}" destId="{03DC1193-7E12-4272-BA7A-EC120B88A507}" srcOrd="2" destOrd="0" presId="urn:microsoft.com/office/officeart/2005/8/layout/vList4#1"/>
    <dgm:cxn modelId="{8750459D-AA76-44A2-8CAF-3985C4420354}" type="presParOf" srcId="{4F48E534-8588-4E7B-87C8-EA931F1C349F}" destId="{2876E3C1-7342-46F7-85AB-CE04946B2D3B}" srcOrd="1" destOrd="0" presId="urn:microsoft.com/office/officeart/2005/8/layout/vList4#1"/>
    <dgm:cxn modelId="{FDB7DE92-58EE-4EF8-BF65-498F68288569}" type="presParOf" srcId="{4F48E534-8588-4E7B-87C8-EA931F1C349F}" destId="{0B1A7557-63CB-4FAB-9BE0-3118E87E977D}" srcOrd="2" destOrd="0" presId="urn:microsoft.com/office/officeart/2005/8/layout/vList4#1"/>
    <dgm:cxn modelId="{A0A25B8E-3E10-44D8-A621-A8E077E8A6CF}" type="presParOf" srcId="{0B1A7557-63CB-4FAB-9BE0-3118E87E977D}" destId="{43147001-E291-445F-BD64-BD5BEB975574}" srcOrd="0" destOrd="0" presId="urn:microsoft.com/office/officeart/2005/8/layout/vList4#1"/>
    <dgm:cxn modelId="{5FC3BBBC-CAE5-49C4-A9AA-26CF30397D8C}" type="presParOf" srcId="{0B1A7557-63CB-4FAB-9BE0-3118E87E977D}" destId="{E588FBFA-5006-4073-A367-ED187FCE2604}" srcOrd="1" destOrd="0" presId="urn:microsoft.com/office/officeart/2005/8/layout/vList4#1"/>
    <dgm:cxn modelId="{399F9723-ACD3-4A20-A1B4-B761CB441BBC}" type="presParOf" srcId="{0B1A7557-63CB-4FAB-9BE0-3118E87E977D}" destId="{87BA3325-8834-47DD-A716-71F41E540C04}"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629815-E18F-422F-B2E2-42BD1B45E06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B60DCB8-572A-4F79-989B-C5D3934F654A}">
      <dgm:prSet/>
      <dgm:spPr/>
      <dgm:t>
        <a:bodyPr/>
        <a:lstStyle/>
        <a:p>
          <a:pPr rtl="0"/>
          <a:r>
            <a:rPr lang="en-US" dirty="0" smtClean="0"/>
            <a:t>Government’s fiscal agent</a:t>
          </a:r>
          <a:endParaRPr lang="en-US" dirty="0"/>
        </a:p>
      </dgm:t>
    </dgm:pt>
    <dgm:pt modelId="{3BB34052-2C56-47AB-971D-ADD3E264BD75}" type="parTrans" cxnId="{9EF98ED0-E768-433F-9A4A-5A645026DBC0}">
      <dgm:prSet/>
      <dgm:spPr/>
      <dgm:t>
        <a:bodyPr/>
        <a:lstStyle/>
        <a:p>
          <a:endParaRPr lang="en-US"/>
        </a:p>
      </dgm:t>
    </dgm:pt>
    <dgm:pt modelId="{1BFEFF50-6709-4F2D-A3AE-393E91D7F316}" type="sibTrans" cxnId="{9EF98ED0-E768-433F-9A4A-5A645026DBC0}">
      <dgm:prSet/>
      <dgm:spPr/>
      <dgm:t>
        <a:bodyPr/>
        <a:lstStyle/>
        <a:p>
          <a:endParaRPr lang="en-US"/>
        </a:p>
      </dgm:t>
    </dgm:pt>
    <dgm:pt modelId="{8CED33C2-09D5-4B3A-B2DD-1222E7C49062}">
      <dgm:prSet/>
      <dgm:spPr/>
      <dgm:t>
        <a:bodyPr/>
        <a:lstStyle/>
        <a:p>
          <a:pPr rtl="0"/>
          <a:r>
            <a:rPr lang="en-US" dirty="0" smtClean="0"/>
            <a:t>Valid for payment of federal taxes</a:t>
          </a:r>
          <a:endParaRPr lang="en-US" dirty="0"/>
        </a:p>
      </dgm:t>
    </dgm:pt>
    <dgm:pt modelId="{4DC08980-346B-43EA-A2FB-84B937DB1E65}" type="parTrans" cxnId="{0BFF4F73-F731-4935-BFC3-74DDAF517589}">
      <dgm:prSet/>
      <dgm:spPr/>
      <dgm:t>
        <a:bodyPr/>
        <a:lstStyle/>
        <a:p>
          <a:endParaRPr lang="en-US"/>
        </a:p>
      </dgm:t>
    </dgm:pt>
    <dgm:pt modelId="{CE452403-864A-437D-9840-2A4D9B8B0D08}" type="sibTrans" cxnId="{0BFF4F73-F731-4935-BFC3-74DDAF517589}">
      <dgm:prSet/>
      <dgm:spPr/>
      <dgm:t>
        <a:bodyPr/>
        <a:lstStyle/>
        <a:p>
          <a:endParaRPr lang="en-US"/>
        </a:p>
      </dgm:t>
    </dgm:pt>
    <dgm:pt modelId="{AFBE5B7F-E4D0-4735-A6C2-B2973B091B1E}">
      <dgm:prSet/>
      <dgm:spPr/>
      <dgm:t>
        <a:bodyPr/>
        <a:lstStyle/>
        <a:p>
          <a:pPr rtl="0"/>
          <a:r>
            <a:rPr lang="en-US" dirty="0" smtClean="0"/>
            <a:t>Private bank</a:t>
          </a:r>
          <a:endParaRPr lang="en-US" dirty="0"/>
        </a:p>
      </dgm:t>
    </dgm:pt>
    <dgm:pt modelId="{83279F89-E16C-4422-85E5-1ABD8FA83D81}" type="parTrans" cxnId="{DBFCAF5F-11A6-4535-A605-82FE8D326EFB}">
      <dgm:prSet/>
      <dgm:spPr/>
      <dgm:t>
        <a:bodyPr/>
        <a:lstStyle/>
        <a:p>
          <a:endParaRPr lang="en-US"/>
        </a:p>
      </dgm:t>
    </dgm:pt>
    <dgm:pt modelId="{41F50BB6-2FB7-4988-831B-4C77F9F82926}" type="sibTrans" cxnId="{DBFCAF5F-11A6-4535-A605-82FE8D326EFB}">
      <dgm:prSet/>
      <dgm:spPr/>
      <dgm:t>
        <a:bodyPr/>
        <a:lstStyle/>
        <a:p>
          <a:endParaRPr lang="en-US"/>
        </a:p>
      </dgm:t>
    </dgm:pt>
    <dgm:pt modelId="{74626B0E-061A-40EA-A93C-3A77D9D85695}">
      <dgm:prSet/>
      <dgm:spPr/>
      <dgm:t>
        <a:bodyPr/>
        <a:lstStyle/>
        <a:p>
          <a:pPr rtl="0"/>
          <a:r>
            <a:rPr lang="en-US" dirty="0" smtClean="0"/>
            <a:t>Accepted deposits</a:t>
          </a:r>
          <a:endParaRPr lang="en-US" dirty="0"/>
        </a:p>
      </dgm:t>
    </dgm:pt>
    <dgm:pt modelId="{53B9CE18-0DC9-410C-9854-A4703D520DF9}" type="parTrans" cxnId="{6E49E255-F36B-4688-8477-7CE11B055959}">
      <dgm:prSet/>
      <dgm:spPr/>
      <dgm:t>
        <a:bodyPr/>
        <a:lstStyle/>
        <a:p>
          <a:endParaRPr lang="en-US"/>
        </a:p>
      </dgm:t>
    </dgm:pt>
    <dgm:pt modelId="{4784B4CB-9D14-4280-AB16-29E8B07B587C}" type="sibTrans" cxnId="{6E49E255-F36B-4688-8477-7CE11B055959}">
      <dgm:prSet/>
      <dgm:spPr/>
      <dgm:t>
        <a:bodyPr/>
        <a:lstStyle/>
        <a:p>
          <a:endParaRPr lang="en-US"/>
        </a:p>
      </dgm:t>
    </dgm:pt>
    <dgm:pt modelId="{17FCAB85-17F5-4175-B70C-B47801A217CF}">
      <dgm:prSet/>
      <dgm:spPr/>
      <dgm:t>
        <a:bodyPr/>
        <a:lstStyle/>
        <a:p>
          <a:pPr rtl="0"/>
          <a:r>
            <a:rPr lang="en-US" dirty="0" smtClean="0"/>
            <a:t>Made loans (interest capped at 6%)</a:t>
          </a:r>
          <a:endParaRPr lang="en-US" dirty="0"/>
        </a:p>
      </dgm:t>
    </dgm:pt>
    <dgm:pt modelId="{860EB134-6945-4394-BE05-240AA5DB39A5}" type="parTrans" cxnId="{922E528A-E130-46E5-8945-A3F54F571173}">
      <dgm:prSet/>
      <dgm:spPr/>
      <dgm:t>
        <a:bodyPr/>
        <a:lstStyle/>
        <a:p>
          <a:endParaRPr lang="en-US"/>
        </a:p>
      </dgm:t>
    </dgm:pt>
    <dgm:pt modelId="{391F7F9C-A056-4267-BB45-4C1E1CC89475}" type="sibTrans" cxnId="{922E528A-E130-46E5-8945-A3F54F571173}">
      <dgm:prSet/>
      <dgm:spPr/>
      <dgm:t>
        <a:bodyPr/>
        <a:lstStyle/>
        <a:p>
          <a:endParaRPr lang="en-US"/>
        </a:p>
      </dgm:t>
    </dgm:pt>
    <dgm:pt modelId="{31D4FD74-68B2-47BA-B6F2-4BEFBCB3A7FA}">
      <dgm:prSet/>
      <dgm:spPr/>
      <dgm:t>
        <a:bodyPr/>
        <a:lstStyle/>
        <a:p>
          <a:pPr rtl="0"/>
          <a:r>
            <a:rPr lang="en-US" dirty="0" smtClean="0"/>
            <a:t>Circulated as currency</a:t>
          </a:r>
          <a:endParaRPr lang="en-US" dirty="0"/>
        </a:p>
      </dgm:t>
    </dgm:pt>
    <dgm:pt modelId="{A86C2AD0-97F4-4316-AD47-0F24D0FA93B3}" type="parTrans" cxnId="{6ACCC44D-C2C7-4478-B852-F888C138B9EB}">
      <dgm:prSet/>
      <dgm:spPr/>
    </dgm:pt>
    <dgm:pt modelId="{5496EE58-EDA4-4451-8A71-D38AD91BA50E}" type="sibTrans" cxnId="{6ACCC44D-C2C7-4478-B852-F888C138B9EB}">
      <dgm:prSet/>
      <dgm:spPr/>
    </dgm:pt>
    <dgm:pt modelId="{0AA99C55-778A-4E4C-ADFC-0A5B5FECD1D6}">
      <dgm:prSet/>
      <dgm:spPr/>
      <dgm:t>
        <a:bodyPr/>
        <a:lstStyle/>
        <a:p>
          <a:pPr rtl="0"/>
          <a:r>
            <a:rPr lang="en-US" dirty="0" smtClean="0"/>
            <a:t>Convertible into gold or silver</a:t>
          </a:r>
          <a:endParaRPr lang="en-US" dirty="0"/>
        </a:p>
      </dgm:t>
    </dgm:pt>
    <dgm:pt modelId="{ACF47081-E3B6-43DD-8548-FD99E3D93203}" type="parTrans" cxnId="{91F24D14-78E6-46EF-8CB0-EDACE5C094D5}">
      <dgm:prSet/>
      <dgm:spPr/>
    </dgm:pt>
    <dgm:pt modelId="{0696C254-1405-4814-B25E-9B9AC5E8A172}" type="sibTrans" cxnId="{91F24D14-78E6-46EF-8CB0-EDACE5C094D5}">
      <dgm:prSet/>
      <dgm:spPr/>
    </dgm:pt>
    <dgm:pt modelId="{40CA1D74-AC2F-4EE3-8EAD-8EDC6E2401DC}">
      <dgm:prSet/>
      <dgm:spPr/>
      <dgm:t>
        <a:bodyPr/>
        <a:lstStyle/>
        <a:p>
          <a:pPr rtl="0"/>
          <a:r>
            <a:rPr lang="en-US" dirty="0" smtClean="0"/>
            <a:t>Issued notes</a:t>
          </a:r>
          <a:endParaRPr lang="en-US" dirty="0"/>
        </a:p>
      </dgm:t>
    </dgm:pt>
    <dgm:pt modelId="{A1E609B2-1D81-40FF-A372-9E43FF740A38}" type="parTrans" cxnId="{8F657033-0EF8-4843-BFB3-B2E35A4E83F0}">
      <dgm:prSet/>
      <dgm:spPr/>
    </dgm:pt>
    <dgm:pt modelId="{E1FF05CA-2CBB-4A06-820C-39297AAF0EC3}" type="sibTrans" cxnId="{8F657033-0EF8-4843-BFB3-B2E35A4E83F0}">
      <dgm:prSet/>
      <dgm:spPr/>
    </dgm:pt>
    <dgm:pt modelId="{7B6A77FE-C650-4423-BFE4-45522BF16D2B}">
      <dgm:prSet/>
      <dgm:spPr/>
      <dgm:t>
        <a:bodyPr/>
        <a:lstStyle/>
        <a:p>
          <a:pPr rtl="0"/>
          <a:r>
            <a:rPr lang="en-US" dirty="0" smtClean="0"/>
            <a:t>Collected taxes (mainly customs duties)</a:t>
          </a:r>
          <a:endParaRPr lang="en-US" dirty="0"/>
        </a:p>
      </dgm:t>
    </dgm:pt>
    <dgm:pt modelId="{A7AF4B9E-D74E-42C7-AF4C-B123F02B0587}" type="parTrans" cxnId="{F1D5A40A-BDFC-42AE-8966-1BC0D018DABB}">
      <dgm:prSet/>
      <dgm:spPr/>
    </dgm:pt>
    <dgm:pt modelId="{8B436244-00B9-44C8-81F1-D00647AC3C11}" type="sibTrans" cxnId="{F1D5A40A-BDFC-42AE-8966-1BC0D018DABB}">
      <dgm:prSet/>
      <dgm:spPr/>
    </dgm:pt>
    <dgm:pt modelId="{6EC6898E-9782-4070-A6A4-79DCB4B5EA7F}">
      <dgm:prSet/>
      <dgm:spPr/>
      <dgm:t>
        <a:bodyPr/>
        <a:lstStyle/>
        <a:p>
          <a:pPr rtl="0"/>
          <a:r>
            <a:rPr lang="en-US" dirty="0" smtClean="0"/>
            <a:t>Transferred funds through branches</a:t>
          </a:r>
          <a:endParaRPr lang="en-US" dirty="0"/>
        </a:p>
      </dgm:t>
    </dgm:pt>
    <dgm:pt modelId="{13D2A0E4-AA11-4B0E-A673-BFDA81772C07}" type="parTrans" cxnId="{9148118E-714D-4FDD-8CD0-53CA28C1ABD3}">
      <dgm:prSet/>
      <dgm:spPr/>
    </dgm:pt>
    <dgm:pt modelId="{BCAADD2E-121F-4DD1-B1EC-6F0C34005E80}" type="sibTrans" cxnId="{9148118E-714D-4FDD-8CD0-53CA28C1ABD3}">
      <dgm:prSet/>
      <dgm:spPr/>
    </dgm:pt>
    <dgm:pt modelId="{6BFCD323-E81D-4F5C-9ED2-D48C48371BA1}">
      <dgm:prSet/>
      <dgm:spPr/>
      <dgm:t>
        <a:bodyPr/>
        <a:lstStyle/>
        <a:p>
          <a:pPr rtl="0"/>
          <a:r>
            <a:rPr lang="en-US" dirty="0" smtClean="0"/>
            <a:t>Paid bills</a:t>
          </a:r>
          <a:endParaRPr lang="en-US" dirty="0"/>
        </a:p>
      </dgm:t>
    </dgm:pt>
    <dgm:pt modelId="{756B47B1-45F3-49CC-ABC2-729F0D6627B6}" type="parTrans" cxnId="{CC56E026-A63B-465D-8D4C-DD072A382137}">
      <dgm:prSet/>
      <dgm:spPr/>
    </dgm:pt>
    <dgm:pt modelId="{C94D011F-3C80-4EAE-BE38-D4AA118A0815}" type="sibTrans" cxnId="{CC56E026-A63B-465D-8D4C-DD072A382137}">
      <dgm:prSet/>
      <dgm:spPr/>
    </dgm:pt>
    <dgm:pt modelId="{D4057B65-2939-48DB-8370-007E35BB34F9}">
      <dgm:prSet/>
      <dgm:spPr/>
      <dgm:t>
        <a:bodyPr/>
        <a:lstStyle/>
        <a:p>
          <a:pPr rtl="0"/>
          <a:endParaRPr lang="en-US" dirty="0"/>
        </a:p>
      </dgm:t>
    </dgm:pt>
    <dgm:pt modelId="{FB124990-D77D-4EB1-88AF-11B868C1E6C0}" type="parTrans" cxnId="{18312BE5-F065-4E21-9883-5BD00F512C0D}">
      <dgm:prSet/>
      <dgm:spPr/>
    </dgm:pt>
    <dgm:pt modelId="{21BE44F1-AC2B-481A-AA69-4DE92AE56821}" type="sibTrans" cxnId="{18312BE5-F065-4E21-9883-5BD00F512C0D}">
      <dgm:prSet/>
      <dgm:spPr/>
    </dgm:pt>
    <dgm:pt modelId="{394B2B45-969E-4FF9-8AE3-E51049F71625}" type="pres">
      <dgm:prSet presAssocID="{2D629815-E18F-422F-B2E2-42BD1B45E06F}" presName="Name0" presStyleCnt="0">
        <dgm:presLayoutVars>
          <dgm:dir/>
          <dgm:animLvl val="lvl"/>
          <dgm:resizeHandles val="exact"/>
        </dgm:presLayoutVars>
      </dgm:prSet>
      <dgm:spPr/>
      <dgm:t>
        <a:bodyPr/>
        <a:lstStyle/>
        <a:p>
          <a:endParaRPr lang="en-US"/>
        </a:p>
      </dgm:t>
    </dgm:pt>
    <dgm:pt modelId="{25A946ED-E934-4D02-AE8A-51DBA0ADA5E3}" type="pres">
      <dgm:prSet presAssocID="{8B60DCB8-572A-4F79-989B-C5D3934F654A}" presName="linNode" presStyleCnt="0"/>
      <dgm:spPr/>
    </dgm:pt>
    <dgm:pt modelId="{DC7D0B17-E1C5-4526-BD35-83AD2A8DBE39}" type="pres">
      <dgm:prSet presAssocID="{8B60DCB8-572A-4F79-989B-C5D3934F654A}" presName="parentText" presStyleLbl="node1" presStyleIdx="0" presStyleCnt="3">
        <dgm:presLayoutVars>
          <dgm:chMax val="1"/>
          <dgm:bulletEnabled val="1"/>
        </dgm:presLayoutVars>
      </dgm:prSet>
      <dgm:spPr/>
      <dgm:t>
        <a:bodyPr/>
        <a:lstStyle/>
        <a:p>
          <a:endParaRPr lang="en-US"/>
        </a:p>
      </dgm:t>
    </dgm:pt>
    <dgm:pt modelId="{1095986E-A33C-4830-9516-99825997E902}" type="pres">
      <dgm:prSet presAssocID="{8B60DCB8-572A-4F79-989B-C5D3934F654A}" presName="descendantText" presStyleLbl="alignAccFollowNode1" presStyleIdx="0" presStyleCnt="3">
        <dgm:presLayoutVars>
          <dgm:bulletEnabled val="1"/>
        </dgm:presLayoutVars>
      </dgm:prSet>
      <dgm:spPr/>
      <dgm:t>
        <a:bodyPr/>
        <a:lstStyle/>
        <a:p>
          <a:endParaRPr lang="en-US"/>
        </a:p>
      </dgm:t>
    </dgm:pt>
    <dgm:pt modelId="{A0957D41-936A-4793-8538-4BBB59B7A7BB}" type="pres">
      <dgm:prSet presAssocID="{1BFEFF50-6709-4F2D-A3AE-393E91D7F316}" presName="sp" presStyleCnt="0"/>
      <dgm:spPr/>
    </dgm:pt>
    <dgm:pt modelId="{E3999EED-E6AC-421A-A682-1CDFA451C0C0}" type="pres">
      <dgm:prSet presAssocID="{40CA1D74-AC2F-4EE3-8EAD-8EDC6E2401DC}" presName="linNode" presStyleCnt="0"/>
      <dgm:spPr/>
    </dgm:pt>
    <dgm:pt modelId="{A11A03FD-1036-410C-AD3D-3C3397BCE2ED}" type="pres">
      <dgm:prSet presAssocID="{40CA1D74-AC2F-4EE3-8EAD-8EDC6E2401DC}" presName="parentText" presStyleLbl="node1" presStyleIdx="1" presStyleCnt="3">
        <dgm:presLayoutVars>
          <dgm:chMax val="1"/>
          <dgm:bulletEnabled val="1"/>
        </dgm:presLayoutVars>
      </dgm:prSet>
      <dgm:spPr/>
      <dgm:t>
        <a:bodyPr/>
        <a:lstStyle/>
        <a:p>
          <a:endParaRPr lang="en-US"/>
        </a:p>
      </dgm:t>
    </dgm:pt>
    <dgm:pt modelId="{FC39F11D-3FE7-459D-8F17-7AC48C6CA04F}" type="pres">
      <dgm:prSet presAssocID="{40CA1D74-AC2F-4EE3-8EAD-8EDC6E2401DC}" presName="descendantText" presStyleLbl="alignAccFollowNode1" presStyleIdx="1" presStyleCnt="3">
        <dgm:presLayoutVars>
          <dgm:bulletEnabled val="1"/>
        </dgm:presLayoutVars>
      </dgm:prSet>
      <dgm:spPr/>
      <dgm:t>
        <a:bodyPr/>
        <a:lstStyle/>
        <a:p>
          <a:endParaRPr lang="en-US"/>
        </a:p>
      </dgm:t>
    </dgm:pt>
    <dgm:pt modelId="{6870F580-80D7-439E-9383-097D35549293}" type="pres">
      <dgm:prSet presAssocID="{E1FF05CA-2CBB-4A06-820C-39297AAF0EC3}" presName="sp" presStyleCnt="0"/>
      <dgm:spPr/>
    </dgm:pt>
    <dgm:pt modelId="{8579F9C1-29A1-4B43-922E-2CF438CFB8F4}" type="pres">
      <dgm:prSet presAssocID="{AFBE5B7F-E4D0-4735-A6C2-B2973B091B1E}" presName="linNode" presStyleCnt="0"/>
      <dgm:spPr/>
    </dgm:pt>
    <dgm:pt modelId="{66BC9D95-A0A7-49B7-90A6-604D04A75257}" type="pres">
      <dgm:prSet presAssocID="{AFBE5B7F-E4D0-4735-A6C2-B2973B091B1E}" presName="parentText" presStyleLbl="node1" presStyleIdx="2" presStyleCnt="3">
        <dgm:presLayoutVars>
          <dgm:chMax val="1"/>
          <dgm:bulletEnabled val="1"/>
        </dgm:presLayoutVars>
      </dgm:prSet>
      <dgm:spPr/>
      <dgm:t>
        <a:bodyPr/>
        <a:lstStyle/>
        <a:p>
          <a:endParaRPr lang="en-US"/>
        </a:p>
      </dgm:t>
    </dgm:pt>
    <dgm:pt modelId="{286AF90B-D9C9-414A-B4D3-989712B49F34}" type="pres">
      <dgm:prSet presAssocID="{AFBE5B7F-E4D0-4735-A6C2-B2973B091B1E}" presName="descendantText" presStyleLbl="alignAccFollowNode1" presStyleIdx="2" presStyleCnt="3">
        <dgm:presLayoutVars>
          <dgm:bulletEnabled val="1"/>
        </dgm:presLayoutVars>
      </dgm:prSet>
      <dgm:spPr/>
      <dgm:t>
        <a:bodyPr/>
        <a:lstStyle/>
        <a:p>
          <a:endParaRPr lang="en-US"/>
        </a:p>
      </dgm:t>
    </dgm:pt>
  </dgm:ptLst>
  <dgm:cxnLst>
    <dgm:cxn modelId="{9EF98ED0-E768-433F-9A4A-5A645026DBC0}" srcId="{2D629815-E18F-422F-B2E2-42BD1B45E06F}" destId="{8B60DCB8-572A-4F79-989B-C5D3934F654A}" srcOrd="0" destOrd="0" parTransId="{3BB34052-2C56-47AB-971D-ADD3E264BD75}" sibTransId="{1BFEFF50-6709-4F2D-A3AE-393E91D7F316}"/>
    <dgm:cxn modelId="{7BEF256E-323E-4287-B542-E8D6C422D820}" type="presOf" srcId="{0AA99C55-778A-4E4C-ADFC-0A5B5FECD1D6}" destId="{FC39F11D-3FE7-459D-8F17-7AC48C6CA04F}" srcOrd="0" destOrd="1" presId="urn:microsoft.com/office/officeart/2005/8/layout/vList5"/>
    <dgm:cxn modelId="{9148118E-714D-4FDD-8CD0-53CA28C1ABD3}" srcId="{8B60DCB8-572A-4F79-989B-C5D3934F654A}" destId="{6EC6898E-9782-4070-A6A4-79DCB4B5EA7F}" srcOrd="1" destOrd="0" parTransId="{13D2A0E4-AA11-4B0E-A673-BFDA81772C07}" sibTransId="{BCAADD2E-121F-4DD1-B1EC-6F0C34005E80}"/>
    <dgm:cxn modelId="{BFAC2B4F-C55F-49F7-B049-66211DCA2DD7}" type="presOf" srcId="{40CA1D74-AC2F-4EE3-8EAD-8EDC6E2401DC}" destId="{A11A03FD-1036-410C-AD3D-3C3397BCE2ED}" srcOrd="0" destOrd="0" presId="urn:microsoft.com/office/officeart/2005/8/layout/vList5"/>
    <dgm:cxn modelId="{DA4B3439-D2AE-4388-8E18-E1A580B09FCD}" type="presOf" srcId="{8B60DCB8-572A-4F79-989B-C5D3934F654A}" destId="{DC7D0B17-E1C5-4526-BD35-83AD2A8DBE39}" srcOrd="0" destOrd="0" presId="urn:microsoft.com/office/officeart/2005/8/layout/vList5"/>
    <dgm:cxn modelId="{879C6169-7894-4C03-BD96-C362EB643DD4}" type="presOf" srcId="{D4057B65-2939-48DB-8370-007E35BB34F9}" destId="{286AF90B-D9C9-414A-B4D3-989712B49F34}" srcOrd="0" destOrd="2" presId="urn:microsoft.com/office/officeart/2005/8/layout/vList5"/>
    <dgm:cxn modelId="{69F1EF43-5426-490F-9AC9-230462B2DD85}" type="presOf" srcId="{17FCAB85-17F5-4175-B70C-B47801A217CF}" destId="{286AF90B-D9C9-414A-B4D3-989712B49F34}" srcOrd="0" destOrd="1" presId="urn:microsoft.com/office/officeart/2005/8/layout/vList5"/>
    <dgm:cxn modelId="{91F24D14-78E6-46EF-8CB0-EDACE5C094D5}" srcId="{40CA1D74-AC2F-4EE3-8EAD-8EDC6E2401DC}" destId="{0AA99C55-778A-4E4C-ADFC-0A5B5FECD1D6}" srcOrd="1" destOrd="0" parTransId="{ACF47081-E3B6-43DD-8548-FD99E3D93203}" sibTransId="{0696C254-1405-4814-B25E-9B9AC5E8A172}"/>
    <dgm:cxn modelId="{18312BE5-F065-4E21-9883-5BD00F512C0D}" srcId="{AFBE5B7F-E4D0-4735-A6C2-B2973B091B1E}" destId="{D4057B65-2939-48DB-8370-007E35BB34F9}" srcOrd="2" destOrd="0" parTransId="{FB124990-D77D-4EB1-88AF-11B868C1E6C0}" sibTransId="{21BE44F1-AC2B-481A-AA69-4DE92AE56821}"/>
    <dgm:cxn modelId="{CC56E026-A63B-465D-8D4C-DD072A382137}" srcId="{8B60DCB8-572A-4F79-989B-C5D3934F654A}" destId="{6BFCD323-E81D-4F5C-9ED2-D48C48371BA1}" srcOrd="2" destOrd="0" parTransId="{756B47B1-45F3-49CC-ABC2-729F0D6627B6}" sibTransId="{C94D011F-3C80-4EAE-BE38-D4AA118A0815}"/>
    <dgm:cxn modelId="{922E528A-E130-46E5-8945-A3F54F571173}" srcId="{AFBE5B7F-E4D0-4735-A6C2-B2973B091B1E}" destId="{17FCAB85-17F5-4175-B70C-B47801A217CF}" srcOrd="1" destOrd="0" parTransId="{860EB134-6945-4394-BE05-240AA5DB39A5}" sibTransId="{391F7F9C-A056-4267-BB45-4C1E1CC89475}"/>
    <dgm:cxn modelId="{46BCC40A-A6EC-47D2-B4F7-97536F456464}" type="presOf" srcId="{8CED33C2-09D5-4B3A-B2DD-1222E7C49062}" destId="{FC39F11D-3FE7-459D-8F17-7AC48C6CA04F}" srcOrd="0" destOrd="2" presId="urn:microsoft.com/office/officeart/2005/8/layout/vList5"/>
    <dgm:cxn modelId="{F1D5A40A-BDFC-42AE-8966-1BC0D018DABB}" srcId="{8B60DCB8-572A-4F79-989B-C5D3934F654A}" destId="{7B6A77FE-C650-4423-BFE4-45522BF16D2B}" srcOrd="0" destOrd="0" parTransId="{A7AF4B9E-D74E-42C7-AF4C-B123F02B0587}" sibTransId="{8B436244-00B9-44C8-81F1-D00647AC3C11}"/>
    <dgm:cxn modelId="{4946A796-1C83-4DDD-BF65-57726A5F7521}" type="presOf" srcId="{2D629815-E18F-422F-B2E2-42BD1B45E06F}" destId="{394B2B45-969E-4FF9-8AE3-E51049F71625}" srcOrd="0" destOrd="0" presId="urn:microsoft.com/office/officeart/2005/8/layout/vList5"/>
    <dgm:cxn modelId="{0BFF4F73-F731-4935-BFC3-74DDAF517589}" srcId="{40CA1D74-AC2F-4EE3-8EAD-8EDC6E2401DC}" destId="{8CED33C2-09D5-4B3A-B2DD-1222E7C49062}" srcOrd="2" destOrd="0" parTransId="{4DC08980-346B-43EA-A2FB-84B937DB1E65}" sibTransId="{CE452403-864A-437D-9840-2A4D9B8B0D08}"/>
    <dgm:cxn modelId="{385A58D1-11CD-4285-9F5A-0FB9C1A58CAB}" type="presOf" srcId="{31D4FD74-68B2-47BA-B6F2-4BEFBCB3A7FA}" destId="{FC39F11D-3FE7-459D-8F17-7AC48C6CA04F}" srcOrd="0" destOrd="0" presId="urn:microsoft.com/office/officeart/2005/8/layout/vList5"/>
    <dgm:cxn modelId="{8F657033-0EF8-4843-BFB3-B2E35A4E83F0}" srcId="{2D629815-E18F-422F-B2E2-42BD1B45E06F}" destId="{40CA1D74-AC2F-4EE3-8EAD-8EDC6E2401DC}" srcOrd="1" destOrd="0" parTransId="{A1E609B2-1D81-40FF-A372-9E43FF740A38}" sibTransId="{E1FF05CA-2CBB-4A06-820C-39297AAF0EC3}"/>
    <dgm:cxn modelId="{20709891-0280-4594-9C7B-80F467FAA9BB}" type="presOf" srcId="{7B6A77FE-C650-4423-BFE4-45522BF16D2B}" destId="{1095986E-A33C-4830-9516-99825997E902}" srcOrd="0" destOrd="0" presId="urn:microsoft.com/office/officeart/2005/8/layout/vList5"/>
    <dgm:cxn modelId="{DBFCAF5F-11A6-4535-A605-82FE8D326EFB}" srcId="{2D629815-E18F-422F-B2E2-42BD1B45E06F}" destId="{AFBE5B7F-E4D0-4735-A6C2-B2973B091B1E}" srcOrd="2" destOrd="0" parTransId="{83279F89-E16C-4422-85E5-1ABD8FA83D81}" sibTransId="{41F50BB6-2FB7-4988-831B-4C77F9F82926}"/>
    <dgm:cxn modelId="{83ED1A0D-46B6-49A8-9C7F-D432AB3A7EB3}" type="presOf" srcId="{6BFCD323-E81D-4F5C-9ED2-D48C48371BA1}" destId="{1095986E-A33C-4830-9516-99825997E902}" srcOrd="0" destOrd="2" presId="urn:microsoft.com/office/officeart/2005/8/layout/vList5"/>
    <dgm:cxn modelId="{6E49E255-F36B-4688-8477-7CE11B055959}" srcId="{AFBE5B7F-E4D0-4735-A6C2-B2973B091B1E}" destId="{74626B0E-061A-40EA-A93C-3A77D9D85695}" srcOrd="0" destOrd="0" parTransId="{53B9CE18-0DC9-410C-9854-A4703D520DF9}" sibTransId="{4784B4CB-9D14-4280-AB16-29E8B07B587C}"/>
    <dgm:cxn modelId="{3E6E27A9-CE8E-4726-A9E0-0FEDCC34C78B}" type="presOf" srcId="{6EC6898E-9782-4070-A6A4-79DCB4B5EA7F}" destId="{1095986E-A33C-4830-9516-99825997E902}" srcOrd="0" destOrd="1" presId="urn:microsoft.com/office/officeart/2005/8/layout/vList5"/>
    <dgm:cxn modelId="{B799C4A5-4BFF-44F2-9239-D74A78FBC581}" type="presOf" srcId="{74626B0E-061A-40EA-A93C-3A77D9D85695}" destId="{286AF90B-D9C9-414A-B4D3-989712B49F34}" srcOrd="0" destOrd="0" presId="urn:microsoft.com/office/officeart/2005/8/layout/vList5"/>
    <dgm:cxn modelId="{4E8F9F16-2D1E-4F7E-8717-4137B667F6A2}" type="presOf" srcId="{AFBE5B7F-E4D0-4735-A6C2-B2973B091B1E}" destId="{66BC9D95-A0A7-49B7-90A6-604D04A75257}" srcOrd="0" destOrd="0" presId="urn:microsoft.com/office/officeart/2005/8/layout/vList5"/>
    <dgm:cxn modelId="{6ACCC44D-C2C7-4478-B852-F888C138B9EB}" srcId="{40CA1D74-AC2F-4EE3-8EAD-8EDC6E2401DC}" destId="{31D4FD74-68B2-47BA-B6F2-4BEFBCB3A7FA}" srcOrd="0" destOrd="0" parTransId="{A86C2AD0-97F4-4316-AD47-0F24D0FA93B3}" sibTransId="{5496EE58-EDA4-4451-8A71-D38AD91BA50E}"/>
    <dgm:cxn modelId="{B142D586-DC6B-4BE2-9905-BD9582922614}" type="presParOf" srcId="{394B2B45-969E-4FF9-8AE3-E51049F71625}" destId="{25A946ED-E934-4D02-AE8A-51DBA0ADA5E3}" srcOrd="0" destOrd="0" presId="urn:microsoft.com/office/officeart/2005/8/layout/vList5"/>
    <dgm:cxn modelId="{45059CB0-A215-46B2-8A7D-A490821DD36A}" type="presParOf" srcId="{25A946ED-E934-4D02-AE8A-51DBA0ADA5E3}" destId="{DC7D0B17-E1C5-4526-BD35-83AD2A8DBE39}" srcOrd="0" destOrd="0" presId="urn:microsoft.com/office/officeart/2005/8/layout/vList5"/>
    <dgm:cxn modelId="{DA50A11C-E0E4-4AC3-9CA5-E2CD0E8A39E0}" type="presParOf" srcId="{25A946ED-E934-4D02-AE8A-51DBA0ADA5E3}" destId="{1095986E-A33C-4830-9516-99825997E902}" srcOrd="1" destOrd="0" presId="urn:microsoft.com/office/officeart/2005/8/layout/vList5"/>
    <dgm:cxn modelId="{67CD260C-7ECB-4175-82DC-0475F10634B0}" type="presParOf" srcId="{394B2B45-969E-4FF9-8AE3-E51049F71625}" destId="{A0957D41-936A-4793-8538-4BBB59B7A7BB}" srcOrd="1" destOrd="0" presId="urn:microsoft.com/office/officeart/2005/8/layout/vList5"/>
    <dgm:cxn modelId="{A304224D-8899-45AD-A0F8-A3012A2D90AC}" type="presParOf" srcId="{394B2B45-969E-4FF9-8AE3-E51049F71625}" destId="{E3999EED-E6AC-421A-A682-1CDFA451C0C0}" srcOrd="2" destOrd="0" presId="urn:microsoft.com/office/officeart/2005/8/layout/vList5"/>
    <dgm:cxn modelId="{F51AD1A7-0414-49AA-9059-436D256FBEDC}" type="presParOf" srcId="{E3999EED-E6AC-421A-A682-1CDFA451C0C0}" destId="{A11A03FD-1036-410C-AD3D-3C3397BCE2ED}" srcOrd="0" destOrd="0" presId="urn:microsoft.com/office/officeart/2005/8/layout/vList5"/>
    <dgm:cxn modelId="{FC7FFE59-3E76-421F-9908-5344766F644E}" type="presParOf" srcId="{E3999EED-E6AC-421A-A682-1CDFA451C0C0}" destId="{FC39F11D-3FE7-459D-8F17-7AC48C6CA04F}" srcOrd="1" destOrd="0" presId="urn:microsoft.com/office/officeart/2005/8/layout/vList5"/>
    <dgm:cxn modelId="{EC9AC7E7-E736-4C58-98B7-7224DEFAA5B4}" type="presParOf" srcId="{394B2B45-969E-4FF9-8AE3-E51049F71625}" destId="{6870F580-80D7-439E-9383-097D35549293}" srcOrd="3" destOrd="0" presId="urn:microsoft.com/office/officeart/2005/8/layout/vList5"/>
    <dgm:cxn modelId="{9BAC1BCB-E89A-4BBF-B33E-D7BA878A4EF8}" type="presParOf" srcId="{394B2B45-969E-4FF9-8AE3-E51049F71625}" destId="{8579F9C1-29A1-4B43-922E-2CF438CFB8F4}" srcOrd="4" destOrd="0" presId="urn:microsoft.com/office/officeart/2005/8/layout/vList5"/>
    <dgm:cxn modelId="{94D88DE9-5C37-4993-BF1D-78614480750C}" type="presParOf" srcId="{8579F9C1-29A1-4B43-922E-2CF438CFB8F4}" destId="{66BC9D95-A0A7-49B7-90A6-604D04A75257}" srcOrd="0" destOrd="0" presId="urn:microsoft.com/office/officeart/2005/8/layout/vList5"/>
    <dgm:cxn modelId="{A4D198EF-7EF2-4007-B57C-9443AE958954}" type="presParOf" srcId="{8579F9C1-29A1-4B43-922E-2CF438CFB8F4}" destId="{286AF90B-D9C9-414A-B4D3-989712B49F3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629815-E18F-422F-B2E2-42BD1B45E06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B60DCB8-572A-4F79-989B-C5D3934F654A}">
      <dgm:prSet/>
      <dgm:spPr/>
      <dgm:t>
        <a:bodyPr/>
        <a:lstStyle/>
        <a:p>
          <a:pPr rtl="0"/>
          <a:r>
            <a:rPr lang="en-US" dirty="0" smtClean="0"/>
            <a:t>Government’s fiscal agent</a:t>
          </a:r>
          <a:endParaRPr lang="en-US" dirty="0"/>
        </a:p>
      </dgm:t>
    </dgm:pt>
    <dgm:pt modelId="{3BB34052-2C56-47AB-971D-ADD3E264BD75}" type="parTrans" cxnId="{9EF98ED0-E768-433F-9A4A-5A645026DBC0}">
      <dgm:prSet/>
      <dgm:spPr/>
      <dgm:t>
        <a:bodyPr/>
        <a:lstStyle/>
        <a:p>
          <a:endParaRPr lang="en-US"/>
        </a:p>
      </dgm:t>
    </dgm:pt>
    <dgm:pt modelId="{1BFEFF50-6709-4F2D-A3AE-393E91D7F316}" type="sibTrans" cxnId="{9EF98ED0-E768-433F-9A4A-5A645026DBC0}">
      <dgm:prSet/>
      <dgm:spPr/>
      <dgm:t>
        <a:bodyPr/>
        <a:lstStyle/>
        <a:p>
          <a:endParaRPr lang="en-US"/>
        </a:p>
      </dgm:t>
    </dgm:pt>
    <dgm:pt modelId="{8CED33C2-09D5-4B3A-B2DD-1222E7C49062}">
      <dgm:prSet/>
      <dgm:spPr/>
      <dgm:t>
        <a:bodyPr/>
        <a:lstStyle/>
        <a:p>
          <a:pPr rtl="0"/>
          <a:r>
            <a:rPr lang="en-US" dirty="0" smtClean="0"/>
            <a:t>Valid for payment of federal taxes</a:t>
          </a:r>
          <a:endParaRPr lang="en-US" dirty="0"/>
        </a:p>
      </dgm:t>
    </dgm:pt>
    <dgm:pt modelId="{4DC08980-346B-43EA-A2FB-84B937DB1E65}" type="parTrans" cxnId="{0BFF4F73-F731-4935-BFC3-74DDAF517589}">
      <dgm:prSet/>
      <dgm:spPr/>
      <dgm:t>
        <a:bodyPr/>
        <a:lstStyle/>
        <a:p>
          <a:endParaRPr lang="en-US"/>
        </a:p>
      </dgm:t>
    </dgm:pt>
    <dgm:pt modelId="{CE452403-864A-437D-9840-2A4D9B8B0D08}" type="sibTrans" cxnId="{0BFF4F73-F731-4935-BFC3-74DDAF517589}">
      <dgm:prSet/>
      <dgm:spPr/>
      <dgm:t>
        <a:bodyPr/>
        <a:lstStyle/>
        <a:p>
          <a:endParaRPr lang="en-US"/>
        </a:p>
      </dgm:t>
    </dgm:pt>
    <dgm:pt modelId="{AFBE5B7F-E4D0-4735-A6C2-B2973B091B1E}">
      <dgm:prSet/>
      <dgm:spPr/>
      <dgm:t>
        <a:bodyPr/>
        <a:lstStyle/>
        <a:p>
          <a:pPr rtl="0"/>
          <a:r>
            <a:rPr lang="en-US" dirty="0" smtClean="0"/>
            <a:t>Private bank</a:t>
          </a:r>
          <a:endParaRPr lang="en-US" dirty="0"/>
        </a:p>
      </dgm:t>
    </dgm:pt>
    <dgm:pt modelId="{83279F89-E16C-4422-85E5-1ABD8FA83D81}" type="parTrans" cxnId="{DBFCAF5F-11A6-4535-A605-82FE8D326EFB}">
      <dgm:prSet/>
      <dgm:spPr/>
      <dgm:t>
        <a:bodyPr/>
        <a:lstStyle/>
        <a:p>
          <a:endParaRPr lang="en-US"/>
        </a:p>
      </dgm:t>
    </dgm:pt>
    <dgm:pt modelId="{41F50BB6-2FB7-4988-831B-4C77F9F82926}" type="sibTrans" cxnId="{DBFCAF5F-11A6-4535-A605-82FE8D326EFB}">
      <dgm:prSet/>
      <dgm:spPr/>
      <dgm:t>
        <a:bodyPr/>
        <a:lstStyle/>
        <a:p>
          <a:endParaRPr lang="en-US"/>
        </a:p>
      </dgm:t>
    </dgm:pt>
    <dgm:pt modelId="{74626B0E-061A-40EA-A93C-3A77D9D85695}">
      <dgm:prSet/>
      <dgm:spPr/>
      <dgm:t>
        <a:bodyPr/>
        <a:lstStyle/>
        <a:p>
          <a:pPr rtl="0"/>
          <a:r>
            <a:rPr lang="en-US" dirty="0" smtClean="0"/>
            <a:t>Accepted deposits</a:t>
          </a:r>
          <a:endParaRPr lang="en-US" dirty="0"/>
        </a:p>
      </dgm:t>
    </dgm:pt>
    <dgm:pt modelId="{53B9CE18-0DC9-410C-9854-A4703D520DF9}" type="parTrans" cxnId="{6E49E255-F36B-4688-8477-7CE11B055959}">
      <dgm:prSet/>
      <dgm:spPr/>
      <dgm:t>
        <a:bodyPr/>
        <a:lstStyle/>
        <a:p>
          <a:endParaRPr lang="en-US"/>
        </a:p>
      </dgm:t>
    </dgm:pt>
    <dgm:pt modelId="{4784B4CB-9D14-4280-AB16-29E8B07B587C}" type="sibTrans" cxnId="{6E49E255-F36B-4688-8477-7CE11B055959}">
      <dgm:prSet/>
      <dgm:spPr/>
      <dgm:t>
        <a:bodyPr/>
        <a:lstStyle/>
        <a:p>
          <a:endParaRPr lang="en-US"/>
        </a:p>
      </dgm:t>
    </dgm:pt>
    <dgm:pt modelId="{17FCAB85-17F5-4175-B70C-B47801A217CF}">
      <dgm:prSet/>
      <dgm:spPr/>
      <dgm:t>
        <a:bodyPr/>
        <a:lstStyle/>
        <a:p>
          <a:pPr rtl="0"/>
          <a:r>
            <a:rPr lang="en-US" dirty="0" smtClean="0"/>
            <a:t>Made loans (interest capped at 6%)</a:t>
          </a:r>
          <a:endParaRPr lang="en-US" dirty="0"/>
        </a:p>
      </dgm:t>
    </dgm:pt>
    <dgm:pt modelId="{860EB134-6945-4394-BE05-240AA5DB39A5}" type="parTrans" cxnId="{922E528A-E130-46E5-8945-A3F54F571173}">
      <dgm:prSet/>
      <dgm:spPr/>
      <dgm:t>
        <a:bodyPr/>
        <a:lstStyle/>
        <a:p>
          <a:endParaRPr lang="en-US"/>
        </a:p>
      </dgm:t>
    </dgm:pt>
    <dgm:pt modelId="{391F7F9C-A056-4267-BB45-4C1E1CC89475}" type="sibTrans" cxnId="{922E528A-E130-46E5-8945-A3F54F571173}">
      <dgm:prSet/>
      <dgm:spPr/>
      <dgm:t>
        <a:bodyPr/>
        <a:lstStyle/>
        <a:p>
          <a:endParaRPr lang="en-US"/>
        </a:p>
      </dgm:t>
    </dgm:pt>
    <dgm:pt modelId="{31D4FD74-68B2-47BA-B6F2-4BEFBCB3A7FA}">
      <dgm:prSet/>
      <dgm:spPr/>
      <dgm:t>
        <a:bodyPr/>
        <a:lstStyle/>
        <a:p>
          <a:pPr rtl="0"/>
          <a:r>
            <a:rPr lang="en-US" dirty="0" smtClean="0"/>
            <a:t>Circulated as currency</a:t>
          </a:r>
          <a:endParaRPr lang="en-US" dirty="0"/>
        </a:p>
      </dgm:t>
    </dgm:pt>
    <dgm:pt modelId="{A86C2AD0-97F4-4316-AD47-0F24D0FA93B3}" type="parTrans" cxnId="{6ACCC44D-C2C7-4478-B852-F888C138B9EB}">
      <dgm:prSet/>
      <dgm:spPr/>
    </dgm:pt>
    <dgm:pt modelId="{5496EE58-EDA4-4451-8A71-D38AD91BA50E}" type="sibTrans" cxnId="{6ACCC44D-C2C7-4478-B852-F888C138B9EB}">
      <dgm:prSet/>
      <dgm:spPr/>
    </dgm:pt>
    <dgm:pt modelId="{0AA99C55-778A-4E4C-ADFC-0A5B5FECD1D6}">
      <dgm:prSet/>
      <dgm:spPr/>
      <dgm:t>
        <a:bodyPr/>
        <a:lstStyle/>
        <a:p>
          <a:pPr rtl="0"/>
          <a:r>
            <a:rPr lang="en-US" dirty="0" smtClean="0"/>
            <a:t>Convertible into gold or silver</a:t>
          </a:r>
          <a:endParaRPr lang="en-US" dirty="0"/>
        </a:p>
      </dgm:t>
    </dgm:pt>
    <dgm:pt modelId="{ACF47081-E3B6-43DD-8548-FD99E3D93203}" type="parTrans" cxnId="{91F24D14-78E6-46EF-8CB0-EDACE5C094D5}">
      <dgm:prSet/>
      <dgm:spPr/>
    </dgm:pt>
    <dgm:pt modelId="{0696C254-1405-4814-B25E-9B9AC5E8A172}" type="sibTrans" cxnId="{91F24D14-78E6-46EF-8CB0-EDACE5C094D5}">
      <dgm:prSet/>
      <dgm:spPr/>
    </dgm:pt>
    <dgm:pt modelId="{40CA1D74-AC2F-4EE3-8EAD-8EDC6E2401DC}">
      <dgm:prSet/>
      <dgm:spPr/>
      <dgm:t>
        <a:bodyPr/>
        <a:lstStyle/>
        <a:p>
          <a:pPr rtl="0"/>
          <a:r>
            <a:rPr lang="en-US" dirty="0" smtClean="0"/>
            <a:t>Issued notes</a:t>
          </a:r>
          <a:endParaRPr lang="en-US" dirty="0"/>
        </a:p>
      </dgm:t>
    </dgm:pt>
    <dgm:pt modelId="{A1E609B2-1D81-40FF-A372-9E43FF740A38}" type="parTrans" cxnId="{8F657033-0EF8-4843-BFB3-B2E35A4E83F0}">
      <dgm:prSet/>
      <dgm:spPr/>
    </dgm:pt>
    <dgm:pt modelId="{E1FF05CA-2CBB-4A06-820C-39297AAF0EC3}" type="sibTrans" cxnId="{8F657033-0EF8-4843-BFB3-B2E35A4E83F0}">
      <dgm:prSet/>
      <dgm:spPr/>
    </dgm:pt>
    <dgm:pt modelId="{7B6A77FE-C650-4423-BFE4-45522BF16D2B}">
      <dgm:prSet/>
      <dgm:spPr/>
      <dgm:t>
        <a:bodyPr/>
        <a:lstStyle/>
        <a:p>
          <a:pPr rtl="0"/>
          <a:r>
            <a:rPr lang="en-US" dirty="0" smtClean="0"/>
            <a:t>Collected taxes (mainly customs duties)</a:t>
          </a:r>
          <a:endParaRPr lang="en-US" dirty="0"/>
        </a:p>
      </dgm:t>
    </dgm:pt>
    <dgm:pt modelId="{A7AF4B9E-D74E-42C7-AF4C-B123F02B0587}" type="parTrans" cxnId="{F1D5A40A-BDFC-42AE-8966-1BC0D018DABB}">
      <dgm:prSet/>
      <dgm:spPr/>
    </dgm:pt>
    <dgm:pt modelId="{8B436244-00B9-44C8-81F1-D00647AC3C11}" type="sibTrans" cxnId="{F1D5A40A-BDFC-42AE-8966-1BC0D018DABB}">
      <dgm:prSet/>
      <dgm:spPr/>
    </dgm:pt>
    <dgm:pt modelId="{6EC6898E-9782-4070-A6A4-79DCB4B5EA7F}">
      <dgm:prSet/>
      <dgm:spPr/>
      <dgm:t>
        <a:bodyPr/>
        <a:lstStyle/>
        <a:p>
          <a:pPr rtl="0"/>
          <a:r>
            <a:rPr lang="en-US" dirty="0" smtClean="0"/>
            <a:t>Transferred funds through branches</a:t>
          </a:r>
          <a:endParaRPr lang="en-US" dirty="0"/>
        </a:p>
      </dgm:t>
    </dgm:pt>
    <dgm:pt modelId="{13D2A0E4-AA11-4B0E-A673-BFDA81772C07}" type="parTrans" cxnId="{9148118E-714D-4FDD-8CD0-53CA28C1ABD3}">
      <dgm:prSet/>
      <dgm:spPr/>
    </dgm:pt>
    <dgm:pt modelId="{BCAADD2E-121F-4DD1-B1EC-6F0C34005E80}" type="sibTrans" cxnId="{9148118E-714D-4FDD-8CD0-53CA28C1ABD3}">
      <dgm:prSet/>
      <dgm:spPr/>
    </dgm:pt>
    <dgm:pt modelId="{6BFCD323-E81D-4F5C-9ED2-D48C48371BA1}">
      <dgm:prSet/>
      <dgm:spPr/>
      <dgm:t>
        <a:bodyPr/>
        <a:lstStyle/>
        <a:p>
          <a:pPr rtl="0"/>
          <a:r>
            <a:rPr lang="en-US" dirty="0" smtClean="0"/>
            <a:t>Paid bills</a:t>
          </a:r>
          <a:endParaRPr lang="en-US" dirty="0"/>
        </a:p>
      </dgm:t>
    </dgm:pt>
    <dgm:pt modelId="{756B47B1-45F3-49CC-ABC2-729F0D6627B6}" type="parTrans" cxnId="{CC56E026-A63B-465D-8D4C-DD072A382137}">
      <dgm:prSet/>
      <dgm:spPr/>
    </dgm:pt>
    <dgm:pt modelId="{C94D011F-3C80-4EAE-BE38-D4AA118A0815}" type="sibTrans" cxnId="{CC56E026-A63B-465D-8D4C-DD072A382137}">
      <dgm:prSet/>
      <dgm:spPr/>
    </dgm:pt>
    <dgm:pt modelId="{D4057B65-2939-48DB-8370-007E35BB34F9}">
      <dgm:prSet/>
      <dgm:spPr/>
      <dgm:t>
        <a:bodyPr/>
        <a:lstStyle/>
        <a:p>
          <a:pPr rtl="0"/>
          <a:endParaRPr lang="en-US" dirty="0"/>
        </a:p>
      </dgm:t>
    </dgm:pt>
    <dgm:pt modelId="{FB124990-D77D-4EB1-88AF-11B868C1E6C0}" type="parTrans" cxnId="{18312BE5-F065-4E21-9883-5BD00F512C0D}">
      <dgm:prSet/>
      <dgm:spPr/>
    </dgm:pt>
    <dgm:pt modelId="{21BE44F1-AC2B-481A-AA69-4DE92AE56821}" type="sibTrans" cxnId="{18312BE5-F065-4E21-9883-5BD00F512C0D}">
      <dgm:prSet/>
      <dgm:spPr/>
    </dgm:pt>
    <dgm:pt modelId="{394B2B45-969E-4FF9-8AE3-E51049F71625}" type="pres">
      <dgm:prSet presAssocID="{2D629815-E18F-422F-B2E2-42BD1B45E06F}" presName="Name0" presStyleCnt="0">
        <dgm:presLayoutVars>
          <dgm:dir/>
          <dgm:animLvl val="lvl"/>
          <dgm:resizeHandles val="exact"/>
        </dgm:presLayoutVars>
      </dgm:prSet>
      <dgm:spPr/>
      <dgm:t>
        <a:bodyPr/>
        <a:lstStyle/>
        <a:p>
          <a:endParaRPr lang="en-US"/>
        </a:p>
      </dgm:t>
    </dgm:pt>
    <dgm:pt modelId="{25A946ED-E934-4D02-AE8A-51DBA0ADA5E3}" type="pres">
      <dgm:prSet presAssocID="{8B60DCB8-572A-4F79-989B-C5D3934F654A}" presName="linNode" presStyleCnt="0"/>
      <dgm:spPr/>
    </dgm:pt>
    <dgm:pt modelId="{DC7D0B17-E1C5-4526-BD35-83AD2A8DBE39}" type="pres">
      <dgm:prSet presAssocID="{8B60DCB8-572A-4F79-989B-C5D3934F654A}" presName="parentText" presStyleLbl="node1" presStyleIdx="0" presStyleCnt="3">
        <dgm:presLayoutVars>
          <dgm:chMax val="1"/>
          <dgm:bulletEnabled val="1"/>
        </dgm:presLayoutVars>
      </dgm:prSet>
      <dgm:spPr/>
      <dgm:t>
        <a:bodyPr/>
        <a:lstStyle/>
        <a:p>
          <a:endParaRPr lang="en-US"/>
        </a:p>
      </dgm:t>
    </dgm:pt>
    <dgm:pt modelId="{1095986E-A33C-4830-9516-99825997E902}" type="pres">
      <dgm:prSet presAssocID="{8B60DCB8-572A-4F79-989B-C5D3934F654A}" presName="descendantText" presStyleLbl="alignAccFollowNode1" presStyleIdx="0" presStyleCnt="3">
        <dgm:presLayoutVars>
          <dgm:bulletEnabled val="1"/>
        </dgm:presLayoutVars>
      </dgm:prSet>
      <dgm:spPr/>
      <dgm:t>
        <a:bodyPr/>
        <a:lstStyle/>
        <a:p>
          <a:endParaRPr lang="en-US"/>
        </a:p>
      </dgm:t>
    </dgm:pt>
    <dgm:pt modelId="{A0957D41-936A-4793-8538-4BBB59B7A7BB}" type="pres">
      <dgm:prSet presAssocID="{1BFEFF50-6709-4F2D-A3AE-393E91D7F316}" presName="sp" presStyleCnt="0"/>
      <dgm:spPr/>
    </dgm:pt>
    <dgm:pt modelId="{E3999EED-E6AC-421A-A682-1CDFA451C0C0}" type="pres">
      <dgm:prSet presAssocID="{40CA1D74-AC2F-4EE3-8EAD-8EDC6E2401DC}" presName="linNode" presStyleCnt="0"/>
      <dgm:spPr/>
    </dgm:pt>
    <dgm:pt modelId="{A11A03FD-1036-410C-AD3D-3C3397BCE2ED}" type="pres">
      <dgm:prSet presAssocID="{40CA1D74-AC2F-4EE3-8EAD-8EDC6E2401DC}" presName="parentText" presStyleLbl="node1" presStyleIdx="1" presStyleCnt="3">
        <dgm:presLayoutVars>
          <dgm:chMax val="1"/>
          <dgm:bulletEnabled val="1"/>
        </dgm:presLayoutVars>
      </dgm:prSet>
      <dgm:spPr/>
      <dgm:t>
        <a:bodyPr/>
        <a:lstStyle/>
        <a:p>
          <a:endParaRPr lang="en-US"/>
        </a:p>
      </dgm:t>
    </dgm:pt>
    <dgm:pt modelId="{FC39F11D-3FE7-459D-8F17-7AC48C6CA04F}" type="pres">
      <dgm:prSet presAssocID="{40CA1D74-AC2F-4EE3-8EAD-8EDC6E2401DC}" presName="descendantText" presStyleLbl="alignAccFollowNode1" presStyleIdx="1" presStyleCnt="3">
        <dgm:presLayoutVars>
          <dgm:bulletEnabled val="1"/>
        </dgm:presLayoutVars>
      </dgm:prSet>
      <dgm:spPr/>
      <dgm:t>
        <a:bodyPr/>
        <a:lstStyle/>
        <a:p>
          <a:endParaRPr lang="en-US"/>
        </a:p>
      </dgm:t>
    </dgm:pt>
    <dgm:pt modelId="{6870F580-80D7-439E-9383-097D35549293}" type="pres">
      <dgm:prSet presAssocID="{E1FF05CA-2CBB-4A06-820C-39297AAF0EC3}" presName="sp" presStyleCnt="0"/>
      <dgm:spPr/>
    </dgm:pt>
    <dgm:pt modelId="{8579F9C1-29A1-4B43-922E-2CF438CFB8F4}" type="pres">
      <dgm:prSet presAssocID="{AFBE5B7F-E4D0-4735-A6C2-B2973B091B1E}" presName="linNode" presStyleCnt="0"/>
      <dgm:spPr/>
    </dgm:pt>
    <dgm:pt modelId="{66BC9D95-A0A7-49B7-90A6-604D04A75257}" type="pres">
      <dgm:prSet presAssocID="{AFBE5B7F-E4D0-4735-A6C2-B2973B091B1E}" presName="parentText" presStyleLbl="node1" presStyleIdx="2" presStyleCnt="3">
        <dgm:presLayoutVars>
          <dgm:chMax val="1"/>
          <dgm:bulletEnabled val="1"/>
        </dgm:presLayoutVars>
      </dgm:prSet>
      <dgm:spPr/>
      <dgm:t>
        <a:bodyPr/>
        <a:lstStyle/>
        <a:p>
          <a:endParaRPr lang="en-US"/>
        </a:p>
      </dgm:t>
    </dgm:pt>
    <dgm:pt modelId="{286AF90B-D9C9-414A-B4D3-989712B49F34}" type="pres">
      <dgm:prSet presAssocID="{AFBE5B7F-E4D0-4735-A6C2-B2973B091B1E}" presName="descendantText" presStyleLbl="alignAccFollowNode1" presStyleIdx="2" presStyleCnt="3">
        <dgm:presLayoutVars>
          <dgm:bulletEnabled val="1"/>
        </dgm:presLayoutVars>
      </dgm:prSet>
      <dgm:spPr/>
      <dgm:t>
        <a:bodyPr/>
        <a:lstStyle/>
        <a:p>
          <a:endParaRPr lang="en-US"/>
        </a:p>
      </dgm:t>
    </dgm:pt>
  </dgm:ptLst>
  <dgm:cxnLst>
    <dgm:cxn modelId="{9EF98ED0-E768-433F-9A4A-5A645026DBC0}" srcId="{2D629815-E18F-422F-B2E2-42BD1B45E06F}" destId="{8B60DCB8-572A-4F79-989B-C5D3934F654A}" srcOrd="0" destOrd="0" parTransId="{3BB34052-2C56-47AB-971D-ADD3E264BD75}" sibTransId="{1BFEFF50-6709-4F2D-A3AE-393E91D7F316}"/>
    <dgm:cxn modelId="{B8958678-328C-4539-B366-B25164C60D1A}" type="presOf" srcId="{6BFCD323-E81D-4F5C-9ED2-D48C48371BA1}" destId="{1095986E-A33C-4830-9516-99825997E902}" srcOrd="0" destOrd="2" presId="urn:microsoft.com/office/officeart/2005/8/layout/vList5"/>
    <dgm:cxn modelId="{9148118E-714D-4FDD-8CD0-53CA28C1ABD3}" srcId="{8B60DCB8-572A-4F79-989B-C5D3934F654A}" destId="{6EC6898E-9782-4070-A6A4-79DCB4B5EA7F}" srcOrd="1" destOrd="0" parTransId="{13D2A0E4-AA11-4B0E-A673-BFDA81772C07}" sibTransId="{BCAADD2E-121F-4DD1-B1EC-6F0C34005E80}"/>
    <dgm:cxn modelId="{24D73AC8-E5FD-4AF8-BF43-DEFB10EE2734}" type="presOf" srcId="{7B6A77FE-C650-4423-BFE4-45522BF16D2B}" destId="{1095986E-A33C-4830-9516-99825997E902}" srcOrd="0" destOrd="0" presId="urn:microsoft.com/office/officeart/2005/8/layout/vList5"/>
    <dgm:cxn modelId="{E1212A57-AEC6-4384-B5DB-3FE97D841FE9}" type="presOf" srcId="{D4057B65-2939-48DB-8370-007E35BB34F9}" destId="{286AF90B-D9C9-414A-B4D3-989712B49F34}" srcOrd="0" destOrd="2" presId="urn:microsoft.com/office/officeart/2005/8/layout/vList5"/>
    <dgm:cxn modelId="{DE955119-AD3F-4919-8EBE-3CD10295FB5A}" type="presOf" srcId="{40CA1D74-AC2F-4EE3-8EAD-8EDC6E2401DC}" destId="{A11A03FD-1036-410C-AD3D-3C3397BCE2ED}" srcOrd="0" destOrd="0" presId="urn:microsoft.com/office/officeart/2005/8/layout/vList5"/>
    <dgm:cxn modelId="{91F24D14-78E6-46EF-8CB0-EDACE5C094D5}" srcId="{40CA1D74-AC2F-4EE3-8EAD-8EDC6E2401DC}" destId="{0AA99C55-778A-4E4C-ADFC-0A5B5FECD1D6}" srcOrd="1" destOrd="0" parTransId="{ACF47081-E3B6-43DD-8548-FD99E3D93203}" sibTransId="{0696C254-1405-4814-B25E-9B9AC5E8A172}"/>
    <dgm:cxn modelId="{18312BE5-F065-4E21-9883-5BD00F512C0D}" srcId="{AFBE5B7F-E4D0-4735-A6C2-B2973B091B1E}" destId="{D4057B65-2939-48DB-8370-007E35BB34F9}" srcOrd="2" destOrd="0" parTransId="{FB124990-D77D-4EB1-88AF-11B868C1E6C0}" sibTransId="{21BE44F1-AC2B-481A-AA69-4DE92AE56821}"/>
    <dgm:cxn modelId="{419C402B-D406-4801-8FD4-22658911E175}" type="presOf" srcId="{31D4FD74-68B2-47BA-B6F2-4BEFBCB3A7FA}" destId="{FC39F11D-3FE7-459D-8F17-7AC48C6CA04F}" srcOrd="0" destOrd="0" presId="urn:microsoft.com/office/officeart/2005/8/layout/vList5"/>
    <dgm:cxn modelId="{CC56E026-A63B-465D-8D4C-DD072A382137}" srcId="{8B60DCB8-572A-4F79-989B-C5D3934F654A}" destId="{6BFCD323-E81D-4F5C-9ED2-D48C48371BA1}" srcOrd="2" destOrd="0" parTransId="{756B47B1-45F3-49CC-ABC2-729F0D6627B6}" sibTransId="{C94D011F-3C80-4EAE-BE38-D4AA118A0815}"/>
    <dgm:cxn modelId="{922E528A-E130-46E5-8945-A3F54F571173}" srcId="{AFBE5B7F-E4D0-4735-A6C2-B2973B091B1E}" destId="{17FCAB85-17F5-4175-B70C-B47801A217CF}" srcOrd="1" destOrd="0" parTransId="{860EB134-6945-4394-BE05-240AA5DB39A5}" sibTransId="{391F7F9C-A056-4267-BB45-4C1E1CC89475}"/>
    <dgm:cxn modelId="{6B6817CF-6A7B-45C1-A8D5-56BB0D620F62}" type="presOf" srcId="{2D629815-E18F-422F-B2E2-42BD1B45E06F}" destId="{394B2B45-969E-4FF9-8AE3-E51049F71625}" srcOrd="0" destOrd="0" presId="urn:microsoft.com/office/officeart/2005/8/layout/vList5"/>
    <dgm:cxn modelId="{2D70BFBC-4342-4D1D-909A-2A720107E0C4}" type="presOf" srcId="{0AA99C55-778A-4E4C-ADFC-0A5B5FECD1D6}" destId="{FC39F11D-3FE7-459D-8F17-7AC48C6CA04F}" srcOrd="0" destOrd="1" presId="urn:microsoft.com/office/officeart/2005/8/layout/vList5"/>
    <dgm:cxn modelId="{2F22453A-4769-4D93-9DE4-E32A76D74E2A}" type="presOf" srcId="{AFBE5B7F-E4D0-4735-A6C2-B2973B091B1E}" destId="{66BC9D95-A0A7-49B7-90A6-604D04A75257}" srcOrd="0" destOrd="0" presId="urn:microsoft.com/office/officeart/2005/8/layout/vList5"/>
    <dgm:cxn modelId="{F1D5A40A-BDFC-42AE-8966-1BC0D018DABB}" srcId="{8B60DCB8-572A-4F79-989B-C5D3934F654A}" destId="{7B6A77FE-C650-4423-BFE4-45522BF16D2B}" srcOrd="0" destOrd="0" parTransId="{A7AF4B9E-D74E-42C7-AF4C-B123F02B0587}" sibTransId="{8B436244-00B9-44C8-81F1-D00647AC3C11}"/>
    <dgm:cxn modelId="{145531F5-1205-4D20-87BE-319C882EF626}" type="presOf" srcId="{6EC6898E-9782-4070-A6A4-79DCB4B5EA7F}" destId="{1095986E-A33C-4830-9516-99825997E902}" srcOrd="0" destOrd="1" presId="urn:microsoft.com/office/officeart/2005/8/layout/vList5"/>
    <dgm:cxn modelId="{B47D5B20-DE90-4435-84CA-A4177335BFF2}" type="presOf" srcId="{8B60DCB8-572A-4F79-989B-C5D3934F654A}" destId="{DC7D0B17-E1C5-4526-BD35-83AD2A8DBE39}" srcOrd="0" destOrd="0" presId="urn:microsoft.com/office/officeart/2005/8/layout/vList5"/>
    <dgm:cxn modelId="{0BFF4F73-F731-4935-BFC3-74DDAF517589}" srcId="{40CA1D74-AC2F-4EE3-8EAD-8EDC6E2401DC}" destId="{8CED33C2-09D5-4B3A-B2DD-1222E7C49062}" srcOrd="2" destOrd="0" parTransId="{4DC08980-346B-43EA-A2FB-84B937DB1E65}" sibTransId="{CE452403-864A-437D-9840-2A4D9B8B0D08}"/>
    <dgm:cxn modelId="{9E40B13C-0AF5-4057-A159-3713D00FA559}" type="presOf" srcId="{8CED33C2-09D5-4B3A-B2DD-1222E7C49062}" destId="{FC39F11D-3FE7-459D-8F17-7AC48C6CA04F}" srcOrd="0" destOrd="2" presId="urn:microsoft.com/office/officeart/2005/8/layout/vList5"/>
    <dgm:cxn modelId="{200B6998-E2DD-4ABD-A473-8F202AADB3FE}" type="presOf" srcId="{74626B0E-061A-40EA-A93C-3A77D9D85695}" destId="{286AF90B-D9C9-414A-B4D3-989712B49F34}" srcOrd="0" destOrd="0" presId="urn:microsoft.com/office/officeart/2005/8/layout/vList5"/>
    <dgm:cxn modelId="{DBFCAF5F-11A6-4535-A605-82FE8D326EFB}" srcId="{2D629815-E18F-422F-B2E2-42BD1B45E06F}" destId="{AFBE5B7F-E4D0-4735-A6C2-B2973B091B1E}" srcOrd="2" destOrd="0" parTransId="{83279F89-E16C-4422-85E5-1ABD8FA83D81}" sibTransId="{41F50BB6-2FB7-4988-831B-4C77F9F82926}"/>
    <dgm:cxn modelId="{8F657033-0EF8-4843-BFB3-B2E35A4E83F0}" srcId="{2D629815-E18F-422F-B2E2-42BD1B45E06F}" destId="{40CA1D74-AC2F-4EE3-8EAD-8EDC6E2401DC}" srcOrd="1" destOrd="0" parTransId="{A1E609B2-1D81-40FF-A372-9E43FF740A38}" sibTransId="{E1FF05CA-2CBB-4A06-820C-39297AAF0EC3}"/>
    <dgm:cxn modelId="{6C2AFC48-45B8-42D2-A206-CC4A007C744B}" type="presOf" srcId="{17FCAB85-17F5-4175-B70C-B47801A217CF}" destId="{286AF90B-D9C9-414A-B4D3-989712B49F34}" srcOrd="0" destOrd="1" presId="urn:microsoft.com/office/officeart/2005/8/layout/vList5"/>
    <dgm:cxn modelId="{6E49E255-F36B-4688-8477-7CE11B055959}" srcId="{AFBE5B7F-E4D0-4735-A6C2-B2973B091B1E}" destId="{74626B0E-061A-40EA-A93C-3A77D9D85695}" srcOrd="0" destOrd="0" parTransId="{53B9CE18-0DC9-410C-9854-A4703D520DF9}" sibTransId="{4784B4CB-9D14-4280-AB16-29E8B07B587C}"/>
    <dgm:cxn modelId="{6ACCC44D-C2C7-4478-B852-F888C138B9EB}" srcId="{40CA1D74-AC2F-4EE3-8EAD-8EDC6E2401DC}" destId="{31D4FD74-68B2-47BA-B6F2-4BEFBCB3A7FA}" srcOrd="0" destOrd="0" parTransId="{A86C2AD0-97F4-4316-AD47-0F24D0FA93B3}" sibTransId="{5496EE58-EDA4-4451-8A71-D38AD91BA50E}"/>
    <dgm:cxn modelId="{40199CCA-4D50-4B7E-A2E5-B7AE508A54BA}" type="presParOf" srcId="{394B2B45-969E-4FF9-8AE3-E51049F71625}" destId="{25A946ED-E934-4D02-AE8A-51DBA0ADA5E3}" srcOrd="0" destOrd="0" presId="urn:microsoft.com/office/officeart/2005/8/layout/vList5"/>
    <dgm:cxn modelId="{6AF76915-B659-487A-9305-B7AD03DA287C}" type="presParOf" srcId="{25A946ED-E934-4D02-AE8A-51DBA0ADA5E3}" destId="{DC7D0B17-E1C5-4526-BD35-83AD2A8DBE39}" srcOrd="0" destOrd="0" presId="urn:microsoft.com/office/officeart/2005/8/layout/vList5"/>
    <dgm:cxn modelId="{E7EFD87F-5CE9-434A-BDCF-D9D282C3D828}" type="presParOf" srcId="{25A946ED-E934-4D02-AE8A-51DBA0ADA5E3}" destId="{1095986E-A33C-4830-9516-99825997E902}" srcOrd="1" destOrd="0" presId="urn:microsoft.com/office/officeart/2005/8/layout/vList5"/>
    <dgm:cxn modelId="{A7D532B7-7554-4581-9521-1545DE834427}" type="presParOf" srcId="{394B2B45-969E-4FF9-8AE3-E51049F71625}" destId="{A0957D41-936A-4793-8538-4BBB59B7A7BB}" srcOrd="1" destOrd="0" presId="urn:microsoft.com/office/officeart/2005/8/layout/vList5"/>
    <dgm:cxn modelId="{F0EAF83E-C72B-4E26-8B6A-EEEB6107F049}" type="presParOf" srcId="{394B2B45-969E-4FF9-8AE3-E51049F71625}" destId="{E3999EED-E6AC-421A-A682-1CDFA451C0C0}" srcOrd="2" destOrd="0" presId="urn:microsoft.com/office/officeart/2005/8/layout/vList5"/>
    <dgm:cxn modelId="{67F0E1A6-34F5-4374-A0D1-6C1662A84D73}" type="presParOf" srcId="{E3999EED-E6AC-421A-A682-1CDFA451C0C0}" destId="{A11A03FD-1036-410C-AD3D-3C3397BCE2ED}" srcOrd="0" destOrd="0" presId="urn:microsoft.com/office/officeart/2005/8/layout/vList5"/>
    <dgm:cxn modelId="{B970CC0C-D5E5-428B-ABD2-038E3ED9F957}" type="presParOf" srcId="{E3999EED-E6AC-421A-A682-1CDFA451C0C0}" destId="{FC39F11D-3FE7-459D-8F17-7AC48C6CA04F}" srcOrd="1" destOrd="0" presId="urn:microsoft.com/office/officeart/2005/8/layout/vList5"/>
    <dgm:cxn modelId="{65BBD49D-3DE2-4B55-9204-A58BB7F13521}" type="presParOf" srcId="{394B2B45-969E-4FF9-8AE3-E51049F71625}" destId="{6870F580-80D7-439E-9383-097D35549293}" srcOrd="3" destOrd="0" presId="urn:microsoft.com/office/officeart/2005/8/layout/vList5"/>
    <dgm:cxn modelId="{0BFD96A1-A712-4D18-AF29-B7A34D8059AC}" type="presParOf" srcId="{394B2B45-969E-4FF9-8AE3-E51049F71625}" destId="{8579F9C1-29A1-4B43-922E-2CF438CFB8F4}" srcOrd="4" destOrd="0" presId="urn:microsoft.com/office/officeart/2005/8/layout/vList5"/>
    <dgm:cxn modelId="{1EA82BCB-19FA-4D0A-B441-485F5B1921BE}" type="presParOf" srcId="{8579F9C1-29A1-4B43-922E-2CF438CFB8F4}" destId="{66BC9D95-A0A7-49B7-90A6-604D04A75257}" srcOrd="0" destOrd="0" presId="urn:microsoft.com/office/officeart/2005/8/layout/vList5"/>
    <dgm:cxn modelId="{3667939D-1ACD-4996-BBE0-5131FC02CE45}" type="presParOf" srcId="{8579F9C1-29A1-4B43-922E-2CF438CFB8F4}" destId="{286AF90B-D9C9-414A-B4D3-989712B49F3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7AC6508-18C9-4B82-831F-BC64F596428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03416923-4767-4676-96C4-F47B969215C3}">
      <dgm:prSet/>
      <dgm:spPr/>
      <dgm:t>
        <a:bodyPr/>
        <a:lstStyle/>
        <a:p>
          <a:pPr rtl="0"/>
          <a:r>
            <a:rPr lang="en-US" dirty="0" smtClean="0"/>
            <a:t>Panic of 1819 </a:t>
          </a:r>
          <a:endParaRPr lang="en-US" dirty="0"/>
        </a:p>
      </dgm:t>
    </dgm:pt>
    <dgm:pt modelId="{6ED5009C-97D7-49B1-818E-52AEC40B67A0}" type="parTrans" cxnId="{D76A9FB2-ED23-4E7B-B1A2-A7DA0FC232C8}">
      <dgm:prSet/>
      <dgm:spPr/>
      <dgm:t>
        <a:bodyPr/>
        <a:lstStyle/>
        <a:p>
          <a:endParaRPr lang="en-US"/>
        </a:p>
      </dgm:t>
    </dgm:pt>
    <dgm:pt modelId="{7C4C12DB-6D9E-485B-8CBE-6DB6F29252F7}" type="sibTrans" cxnId="{D76A9FB2-ED23-4E7B-B1A2-A7DA0FC232C8}">
      <dgm:prSet/>
      <dgm:spPr/>
      <dgm:t>
        <a:bodyPr/>
        <a:lstStyle/>
        <a:p>
          <a:endParaRPr lang="en-US"/>
        </a:p>
      </dgm:t>
    </dgm:pt>
    <dgm:pt modelId="{7A9DC23F-8445-4E6B-80EF-FF21FE6EF2B1}">
      <dgm:prSet/>
      <dgm:spPr/>
      <dgm:t>
        <a:bodyPr/>
        <a:lstStyle/>
        <a:p>
          <a:pPr rtl="0"/>
          <a:r>
            <a:rPr lang="en-US" dirty="0" smtClean="0"/>
            <a:t>Panic of 1825</a:t>
          </a:r>
          <a:endParaRPr lang="en-US" dirty="0"/>
        </a:p>
      </dgm:t>
    </dgm:pt>
    <dgm:pt modelId="{1AC61C32-21B8-4E42-BE7F-7A94DB8FCAB1}" type="parTrans" cxnId="{95208551-1EF3-4B73-AB22-769C22620A88}">
      <dgm:prSet/>
      <dgm:spPr/>
      <dgm:t>
        <a:bodyPr/>
        <a:lstStyle/>
        <a:p>
          <a:endParaRPr lang="en-US"/>
        </a:p>
      </dgm:t>
    </dgm:pt>
    <dgm:pt modelId="{816AC5D5-AFCA-462F-82D0-E55C1A262BFB}" type="sibTrans" cxnId="{95208551-1EF3-4B73-AB22-769C22620A88}">
      <dgm:prSet/>
      <dgm:spPr/>
      <dgm:t>
        <a:bodyPr/>
        <a:lstStyle/>
        <a:p>
          <a:endParaRPr lang="en-US"/>
        </a:p>
      </dgm:t>
    </dgm:pt>
    <dgm:pt modelId="{BEF08665-E3CD-435D-AB4A-26BB667DA6A9}">
      <dgm:prSet/>
      <dgm:spPr/>
      <dgm:t>
        <a:bodyPr/>
        <a:lstStyle/>
        <a:p>
          <a:pPr rtl="0"/>
          <a:r>
            <a:rPr lang="en-US" dirty="0" smtClean="0"/>
            <a:t>Panic of 1833—34 </a:t>
          </a:r>
          <a:endParaRPr lang="en-US" dirty="0"/>
        </a:p>
      </dgm:t>
    </dgm:pt>
    <dgm:pt modelId="{22DB345C-7B6A-46F3-80A3-1A36A8DFD678}" type="parTrans" cxnId="{CB8ABF64-EA87-4F2F-9EEA-2A05571DDC83}">
      <dgm:prSet/>
      <dgm:spPr/>
      <dgm:t>
        <a:bodyPr/>
        <a:lstStyle/>
        <a:p>
          <a:endParaRPr lang="en-US"/>
        </a:p>
      </dgm:t>
    </dgm:pt>
    <dgm:pt modelId="{A88C740E-8F9F-4417-B665-C9C47AD6158F}" type="sibTrans" cxnId="{CB8ABF64-EA87-4F2F-9EEA-2A05571DDC83}">
      <dgm:prSet/>
      <dgm:spPr/>
      <dgm:t>
        <a:bodyPr/>
        <a:lstStyle/>
        <a:p>
          <a:endParaRPr lang="en-US"/>
        </a:p>
      </dgm:t>
    </dgm:pt>
    <dgm:pt modelId="{9ACE93D7-11F3-492F-854F-2E2D8E77AAEC}" type="pres">
      <dgm:prSet presAssocID="{47AC6508-18C9-4B82-831F-BC64F5964285}" presName="linear" presStyleCnt="0">
        <dgm:presLayoutVars>
          <dgm:animLvl val="lvl"/>
          <dgm:resizeHandles val="exact"/>
        </dgm:presLayoutVars>
      </dgm:prSet>
      <dgm:spPr/>
      <dgm:t>
        <a:bodyPr/>
        <a:lstStyle/>
        <a:p>
          <a:endParaRPr lang="en-US"/>
        </a:p>
      </dgm:t>
    </dgm:pt>
    <dgm:pt modelId="{CCD76B19-9087-4BA2-8B87-0E65016B87E9}" type="pres">
      <dgm:prSet presAssocID="{03416923-4767-4676-96C4-F47B969215C3}" presName="parentText" presStyleLbl="node1" presStyleIdx="0" presStyleCnt="3">
        <dgm:presLayoutVars>
          <dgm:chMax val="0"/>
          <dgm:bulletEnabled val="1"/>
        </dgm:presLayoutVars>
      </dgm:prSet>
      <dgm:spPr/>
      <dgm:t>
        <a:bodyPr/>
        <a:lstStyle/>
        <a:p>
          <a:endParaRPr lang="en-US"/>
        </a:p>
      </dgm:t>
    </dgm:pt>
    <dgm:pt modelId="{FBF51232-2182-4E80-B398-D06255B3A5F3}" type="pres">
      <dgm:prSet presAssocID="{7C4C12DB-6D9E-485B-8CBE-6DB6F29252F7}" presName="spacer" presStyleCnt="0"/>
      <dgm:spPr/>
      <dgm:t>
        <a:bodyPr/>
        <a:lstStyle/>
        <a:p>
          <a:endParaRPr lang="en-US"/>
        </a:p>
      </dgm:t>
    </dgm:pt>
    <dgm:pt modelId="{CB4D1773-B53A-43F1-856A-72968C9C3D58}" type="pres">
      <dgm:prSet presAssocID="{7A9DC23F-8445-4E6B-80EF-FF21FE6EF2B1}" presName="parentText" presStyleLbl="node1" presStyleIdx="1" presStyleCnt="3">
        <dgm:presLayoutVars>
          <dgm:chMax val="0"/>
          <dgm:bulletEnabled val="1"/>
        </dgm:presLayoutVars>
      </dgm:prSet>
      <dgm:spPr/>
      <dgm:t>
        <a:bodyPr/>
        <a:lstStyle/>
        <a:p>
          <a:endParaRPr lang="en-US"/>
        </a:p>
      </dgm:t>
    </dgm:pt>
    <dgm:pt modelId="{99192E9D-10CA-41D4-9692-AE5795209533}" type="pres">
      <dgm:prSet presAssocID="{816AC5D5-AFCA-462F-82D0-E55C1A262BFB}" presName="spacer" presStyleCnt="0"/>
      <dgm:spPr/>
      <dgm:t>
        <a:bodyPr/>
        <a:lstStyle/>
        <a:p>
          <a:endParaRPr lang="en-US"/>
        </a:p>
      </dgm:t>
    </dgm:pt>
    <dgm:pt modelId="{56E461FF-023F-49AC-A1AF-F045A8D807BC}" type="pres">
      <dgm:prSet presAssocID="{BEF08665-E3CD-435D-AB4A-26BB667DA6A9}" presName="parentText" presStyleLbl="node1" presStyleIdx="2" presStyleCnt="3">
        <dgm:presLayoutVars>
          <dgm:chMax val="0"/>
          <dgm:bulletEnabled val="1"/>
        </dgm:presLayoutVars>
      </dgm:prSet>
      <dgm:spPr/>
      <dgm:t>
        <a:bodyPr/>
        <a:lstStyle/>
        <a:p>
          <a:endParaRPr lang="en-US"/>
        </a:p>
      </dgm:t>
    </dgm:pt>
  </dgm:ptLst>
  <dgm:cxnLst>
    <dgm:cxn modelId="{95208551-1EF3-4B73-AB22-769C22620A88}" srcId="{47AC6508-18C9-4B82-831F-BC64F5964285}" destId="{7A9DC23F-8445-4E6B-80EF-FF21FE6EF2B1}" srcOrd="1" destOrd="0" parTransId="{1AC61C32-21B8-4E42-BE7F-7A94DB8FCAB1}" sibTransId="{816AC5D5-AFCA-462F-82D0-E55C1A262BFB}"/>
    <dgm:cxn modelId="{9ADBFCA4-6D8C-4517-9AEA-41AA4BC5E946}" type="presOf" srcId="{BEF08665-E3CD-435D-AB4A-26BB667DA6A9}" destId="{56E461FF-023F-49AC-A1AF-F045A8D807BC}" srcOrd="0" destOrd="0" presId="urn:microsoft.com/office/officeart/2005/8/layout/vList2"/>
    <dgm:cxn modelId="{D76A9FB2-ED23-4E7B-B1A2-A7DA0FC232C8}" srcId="{47AC6508-18C9-4B82-831F-BC64F5964285}" destId="{03416923-4767-4676-96C4-F47B969215C3}" srcOrd="0" destOrd="0" parTransId="{6ED5009C-97D7-49B1-818E-52AEC40B67A0}" sibTransId="{7C4C12DB-6D9E-485B-8CBE-6DB6F29252F7}"/>
    <dgm:cxn modelId="{277374D0-F9AE-4389-9F55-01E1B02D73CF}" type="presOf" srcId="{47AC6508-18C9-4B82-831F-BC64F5964285}" destId="{9ACE93D7-11F3-492F-854F-2E2D8E77AAEC}" srcOrd="0" destOrd="0" presId="urn:microsoft.com/office/officeart/2005/8/layout/vList2"/>
    <dgm:cxn modelId="{CB8ABF64-EA87-4F2F-9EEA-2A05571DDC83}" srcId="{47AC6508-18C9-4B82-831F-BC64F5964285}" destId="{BEF08665-E3CD-435D-AB4A-26BB667DA6A9}" srcOrd="2" destOrd="0" parTransId="{22DB345C-7B6A-46F3-80A3-1A36A8DFD678}" sibTransId="{A88C740E-8F9F-4417-B665-C9C47AD6158F}"/>
    <dgm:cxn modelId="{3A51DBB1-EE64-4922-A525-DABE8C93C523}" type="presOf" srcId="{03416923-4767-4676-96C4-F47B969215C3}" destId="{CCD76B19-9087-4BA2-8B87-0E65016B87E9}" srcOrd="0" destOrd="0" presId="urn:microsoft.com/office/officeart/2005/8/layout/vList2"/>
    <dgm:cxn modelId="{8EB889A6-705E-437F-ACEB-9C16EBA8F817}" type="presOf" srcId="{7A9DC23F-8445-4E6B-80EF-FF21FE6EF2B1}" destId="{CB4D1773-B53A-43F1-856A-72968C9C3D58}" srcOrd="0" destOrd="0" presId="urn:microsoft.com/office/officeart/2005/8/layout/vList2"/>
    <dgm:cxn modelId="{ACBE3EE9-3F4C-4619-8C36-3CCDE0A9DC5A}" type="presParOf" srcId="{9ACE93D7-11F3-492F-854F-2E2D8E77AAEC}" destId="{CCD76B19-9087-4BA2-8B87-0E65016B87E9}" srcOrd="0" destOrd="0" presId="urn:microsoft.com/office/officeart/2005/8/layout/vList2"/>
    <dgm:cxn modelId="{CB91D45B-3104-4C06-A097-350A8466D7E2}" type="presParOf" srcId="{9ACE93D7-11F3-492F-854F-2E2D8E77AAEC}" destId="{FBF51232-2182-4E80-B398-D06255B3A5F3}" srcOrd="1" destOrd="0" presId="urn:microsoft.com/office/officeart/2005/8/layout/vList2"/>
    <dgm:cxn modelId="{C09DD10B-EB18-42E7-90CA-9F7DCB2537CD}" type="presParOf" srcId="{9ACE93D7-11F3-492F-854F-2E2D8E77AAEC}" destId="{CB4D1773-B53A-43F1-856A-72968C9C3D58}" srcOrd="2" destOrd="0" presId="urn:microsoft.com/office/officeart/2005/8/layout/vList2"/>
    <dgm:cxn modelId="{4907E565-2DB5-4E45-AFB1-E60F950330AC}" type="presParOf" srcId="{9ACE93D7-11F3-492F-854F-2E2D8E77AAEC}" destId="{99192E9D-10CA-41D4-9692-AE5795209533}" srcOrd="3" destOrd="0" presId="urn:microsoft.com/office/officeart/2005/8/layout/vList2"/>
    <dgm:cxn modelId="{867EB1DF-4D8A-4AB6-AF12-7F28010962D1}" type="presParOf" srcId="{9ACE93D7-11F3-492F-854F-2E2D8E77AAEC}" destId="{56E461FF-023F-49AC-A1AF-F045A8D807BC}" srcOrd="4"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BD6BFF8-F1C4-4815-A916-BD90C85D3072}"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6B561949-C33E-41E2-98CC-3E260DD7114D}">
      <dgm:prSet/>
      <dgm:spPr/>
      <dgm:t>
        <a:bodyPr/>
        <a:lstStyle/>
        <a:p>
          <a:pPr rtl="0"/>
          <a:r>
            <a:rPr lang="en-US" dirty="0" smtClean="0"/>
            <a:t>Distrust of Paper Money</a:t>
          </a:r>
          <a:endParaRPr lang="en-US" dirty="0"/>
        </a:p>
      </dgm:t>
    </dgm:pt>
    <dgm:pt modelId="{34599607-495F-4C7E-AB08-EDFCD8B3245C}" type="parTrans" cxnId="{2A2D4F76-D752-4A9B-8CF1-9427481312B2}">
      <dgm:prSet/>
      <dgm:spPr/>
      <dgm:t>
        <a:bodyPr/>
        <a:lstStyle/>
        <a:p>
          <a:endParaRPr lang="en-US"/>
        </a:p>
      </dgm:t>
    </dgm:pt>
    <dgm:pt modelId="{22F28DF1-95F2-4D4B-849A-65A2B420D0CF}" type="sibTrans" cxnId="{2A2D4F76-D752-4A9B-8CF1-9427481312B2}">
      <dgm:prSet/>
      <dgm:spPr/>
      <dgm:t>
        <a:bodyPr/>
        <a:lstStyle/>
        <a:p>
          <a:endParaRPr lang="en-US"/>
        </a:p>
      </dgm:t>
    </dgm:pt>
    <dgm:pt modelId="{9FD625D9-468E-48BF-BE07-F3EFC3D7E609}">
      <dgm:prSet/>
      <dgm:spPr/>
      <dgm:t>
        <a:bodyPr/>
        <a:lstStyle/>
        <a:p>
          <a:pPr rtl="0"/>
          <a:r>
            <a:rPr lang="en-US" dirty="0" smtClean="0"/>
            <a:t>Felt that specie was the only medium of exchange</a:t>
          </a:r>
          <a:endParaRPr lang="en-US" dirty="0"/>
        </a:p>
      </dgm:t>
    </dgm:pt>
    <dgm:pt modelId="{0AC14CBD-AF93-41FF-B3E8-261AD2A7D7A2}" type="parTrans" cxnId="{AD467673-54D3-4C13-90C6-17CD470024FB}">
      <dgm:prSet/>
      <dgm:spPr/>
      <dgm:t>
        <a:bodyPr/>
        <a:lstStyle/>
        <a:p>
          <a:endParaRPr lang="en-US"/>
        </a:p>
      </dgm:t>
    </dgm:pt>
    <dgm:pt modelId="{1D9A7A3E-1BB9-4830-BF08-9A20517D6604}" type="sibTrans" cxnId="{AD467673-54D3-4C13-90C6-17CD470024FB}">
      <dgm:prSet/>
      <dgm:spPr/>
      <dgm:t>
        <a:bodyPr/>
        <a:lstStyle/>
        <a:p>
          <a:endParaRPr lang="en-US"/>
        </a:p>
      </dgm:t>
    </dgm:pt>
    <dgm:pt modelId="{141B3084-A44A-4C95-9F00-062F09D97088}">
      <dgm:prSet/>
      <dgm:spPr/>
      <dgm:t>
        <a:bodyPr/>
        <a:lstStyle/>
        <a:p>
          <a:pPr rtl="0"/>
          <a:r>
            <a:rPr lang="en-US" dirty="0" smtClean="0"/>
            <a:t>Distrusted banks (issuers of paper notes) and credit</a:t>
          </a:r>
          <a:endParaRPr lang="en-US" dirty="0"/>
        </a:p>
      </dgm:t>
    </dgm:pt>
    <dgm:pt modelId="{EEDF734E-0FDD-4AFB-8D0B-CD1115887ECE}" type="parTrans" cxnId="{900DBFD9-79FB-4B58-8FFB-B035B095C73F}">
      <dgm:prSet/>
      <dgm:spPr/>
      <dgm:t>
        <a:bodyPr/>
        <a:lstStyle/>
        <a:p>
          <a:endParaRPr lang="en-US"/>
        </a:p>
      </dgm:t>
    </dgm:pt>
    <dgm:pt modelId="{AAA11505-28DC-4EF7-97B9-5F849EC3366C}" type="sibTrans" cxnId="{900DBFD9-79FB-4B58-8FFB-B035B095C73F}">
      <dgm:prSet/>
      <dgm:spPr/>
      <dgm:t>
        <a:bodyPr/>
        <a:lstStyle/>
        <a:p>
          <a:endParaRPr lang="en-US"/>
        </a:p>
      </dgm:t>
    </dgm:pt>
    <dgm:pt modelId="{5E406257-034B-4FA9-843D-3498238239BD}">
      <dgm:prSet/>
      <dgm:spPr/>
      <dgm:t>
        <a:bodyPr/>
        <a:lstStyle/>
        <a:p>
          <a:pPr rtl="0"/>
          <a:r>
            <a:rPr lang="en-US" dirty="0" smtClean="0"/>
            <a:t>Land deal gone bad where Jackson accepted paper notes that became worthless</a:t>
          </a:r>
          <a:endParaRPr lang="en-US" dirty="0"/>
        </a:p>
      </dgm:t>
    </dgm:pt>
    <dgm:pt modelId="{303A6DA1-ADAE-4FAB-AC08-239A35120111}" type="parTrans" cxnId="{F326AA16-41DD-4B6E-9D87-FE29D8A37A4A}">
      <dgm:prSet/>
      <dgm:spPr/>
      <dgm:t>
        <a:bodyPr/>
        <a:lstStyle/>
        <a:p>
          <a:endParaRPr lang="en-US"/>
        </a:p>
      </dgm:t>
    </dgm:pt>
    <dgm:pt modelId="{5B89D5AE-7ACF-4A54-9F47-D783D615737C}" type="sibTrans" cxnId="{F326AA16-41DD-4B6E-9D87-FE29D8A37A4A}">
      <dgm:prSet/>
      <dgm:spPr/>
      <dgm:t>
        <a:bodyPr/>
        <a:lstStyle/>
        <a:p>
          <a:endParaRPr lang="en-US"/>
        </a:p>
      </dgm:t>
    </dgm:pt>
    <dgm:pt modelId="{BCE68E33-668E-4AF6-886C-7CECFBBBADA0}">
      <dgm:prSet/>
      <dgm:spPr/>
      <dgm:t>
        <a:bodyPr/>
        <a:lstStyle/>
        <a:p>
          <a:pPr rtl="0"/>
          <a:r>
            <a:rPr lang="en-US" dirty="0" smtClean="0"/>
            <a:t>Other Concerns</a:t>
          </a:r>
          <a:endParaRPr lang="en-US" dirty="0"/>
        </a:p>
      </dgm:t>
    </dgm:pt>
    <dgm:pt modelId="{743422FB-464D-4975-A7CC-E4A3D3B0EEC5}" type="parTrans" cxnId="{D21DA9F6-33BA-4A5F-945C-45F8C5CEEA2F}">
      <dgm:prSet/>
      <dgm:spPr/>
      <dgm:t>
        <a:bodyPr/>
        <a:lstStyle/>
        <a:p>
          <a:endParaRPr lang="en-US"/>
        </a:p>
      </dgm:t>
    </dgm:pt>
    <dgm:pt modelId="{7A0EEE12-8432-49E6-A738-3807073988EE}" type="sibTrans" cxnId="{D21DA9F6-33BA-4A5F-945C-45F8C5CEEA2F}">
      <dgm:prSet/>
      <dgm:spPr/>
      <dgm:t>
        <a:bodyPr/>
        <a:lstStyle/>
        <a:p>
          <a:endParaRPr lang="en-US"/>
        </a:p>
      </dgm:t>
    </dgm:pt>
    <dgm:pt modelId="{6D9D7E80-2EA2-410B-9C60-55CEEFCC6218}">
      <dgm:prSet/>
      <dgm:spPr/>
      <dgm:t>
        <a:bodyPr/>
        <a:lstStyle/>
        <a:p>
          <a:pPr rtl="0"/>
          <a:r>
            <a:rPr lang="en-US" dirty="0" smtClean="0"/>
            <a:t>States’ rights</a:t>
          </a:r>
          <a:endParaRPr lang="en-US" dirty="0"/>
        </a:p>
      </dgm:t>
    </dgm:pt>
    <dgm:pt modelId="{A2DF8614-E2CB-4A5B-A3D1-B8EEEDDCFF67}" type="parTrans" cxnId="{EC6B073C-4D7B-489D-B7BB-0795712B3862}">
      <dgm:prSet/>
      <dgm:spPr/>
      <dgm:t>
        <a:bodyPr/>
        <a:lstStyle/>
        <a:p>
          <a:endParaRPr lang="en-US"/>
        </a:p>
      </dgm:t>
    </dgm:pt>
    <dgm:pt modelId="{DB782BA0-5995-42CA-BBB1-2F794EEF0B77}" type="sibTrans" cxnId="{EC6B073C-4D7B-489D-B7BB-0795712B3862}">
      <dgm:prSet/>
      <dgm:spPr/>
      <dgm:t>
        <a:bodyPr/>
        <a:lstStyle/>
        <a:p>
          <a:endParaRPr lang="en-US"/>
        </a:p>
      </dgm:t>
    </dgm:pt>
    <dgm:pt modelId="{DE850551-9DF9-4640-B602-7356244F416A}">
      <dgm:prSet/>
      <dgm:spPr/>
      <dgm:t>
        <a:bodyPr/>
        <a:lstStyle/>
        <a:p>
          <a:pPr rtl="0"/>
          <a:r>
            <a:rPr lang="en-US" dirty="0" smtClean="0"/>
            <a:t>Unchecked power in the hands of private citizens</a:t>
          </a:r>
          <a:endParaRPr lang="en-US" dirty="0"/>
        </a:p>
      </dgm:t>
    </dgm:pt>
    <dgm:pt modelId="{928D1D84-2C5A-42AD-B5FE-CDB6548F37A1}" type="parTrans" cxnId="{BCAB71C3-0E9C-4F9C-90C8-39796049BDA5}">
      <dgm:prSet/>
      <dgm:spPr/>
      <dgm:t>
        <a:bodyPr/>
        <a:lstStyle/>
        <a:p>
          <a:endParaRPr lang="en-US"/>
        </a:p>
      </dgm:t>
    </dgm:pt>
    <dgm:pt modelId="{E8BCBEED-7F43-4E03-8A0C-86981434C773}" type="sibTrans" cxnId="{BCAB71C3-0E9C-4F9C-90C8-39796049BDA5}">
      <dgm:prSet/>
      <dgm:spPr/>
      <dgm:t>
        <a:bodyPr/>
        <a:lstStyle/>
        <a:p>
          <a:endParaRPr lang="en-US"/>
        </a:p>
      </dgm:t>
    </dgm:pt>
    <dgm:pt modelId="{82BBA06B-03F5-46C9-BE21-6041F2706278}">
      <dgm:prSet/>
      <dgm:spPr/>
      <dgm:t>
        <a:bodyPr/>
        <a:lstStyle/>
        <a:p>
          <a:pPr rtl="0"/>
          <a:r>
            <a:rPr lang="en-US" dirty="0" smtClean="0"/>
            <a:t>Bank lacked an effective form of regulation</a:t>
          </a:r>
          <a:endParaRPr lang="en-US" dirty="0"/>
        </a:p>
      </dgm:t>
    </dgm:pt>
    <dgm:pt modelId="{0A775914-6BDF-43F4-B7B9-3F7A9D8DD82F}" type="parTrans" cxnId="{D15BFECB-7BC5-4C33-BAE5-DB87D238147E}">
      <dgm:prSet/>
      <dgm:spPr/>
      <dgm:t>
        <a:bodyPr/>
        <a:lstStyle/>
        <a:p>
          <a:endParaRPr lang="en-US"/>
        </a:p>
      </dgm:t>
    </dgm:pt>
    <dgm:pt modelId="{7DA3C099-6B57-48C0-9AE4-EEC4FA40F4DE}" type="sibTrans" cxnId="{D15BFECB-7BC5-4C33-BAE5-DB87D238147E}">
      <dgm:prSet/>
      <dgm:spPr/>
      <dgm:t>
        <a:bodyPr/>
        <a:lstStyle/>
        <a:p>
          <a:endParaRPr lang="en-US"/>
        </a:p>
      </dgm:t>
    </dgm:pt>
    <dgm:pt modelId="{4A9D0AEF-5C59-40C0-A207-E500BDB42FC4}" type="pres">
      <dgm:prSet presAssocID="{8BD6BFF8-F1C4-4815-A916-BD90C85D3072}" presName="Name0" presStyleCnt="0">
        <dgm:presLayoutVars>
          <dgm:dir/>
          <dgm:animLvl val="lvl"/>
          <dgm:resizeHandles val="exact"/>
        </dgm:presLayoutVars>
      </dgm:prSet>
      <dgm:spPr/>
      <dgm:t>
        <a:bodyPr/>
        <a:lstStyle/>
        <a:p>
          <a:endParaRPr lang="en-US"/>
        </a:p>
      </dgm:t>
    </dgm:pt>
    <dgm:pt modelId="{C7F40FE8-D0E0-4DA8-91C2-599DD4338DBA}" type="pres">
      <dgm:prSet presAssocID="{6B561949-C33E-41E2-98CC-3E260DD7114D}" presName="composite" presStyleCnt="0"/>
      <dgm:spPr/>
      <dgm:t>
        <a:bodyPr/>
        <a:lstStyle/>
        <a:p>
          <a:endParaRPr lang="en-US"/>
        </a:p>
      </dgm:t>
    </dgm:pt>
    <dgm:pt modelId="{A224060E-E46F-4DC9-9767-5890C8AE6451}" type="pres">
      <dgm:prSet presAssocID="{6B561949-C33E-41E2-98CC-3E260DD7114D}" presName="parTx" presStyleLbl="alignNode1" presStyleIdx="0" presStyleCnt="2">
        <dgm:presLayoutVars>
          <dgm:chMax val="0"/>
          <dgm:chPref val="0"/>
          <dgm:bulletEnabled val="1"/>
        </dgm:presLayoutVars>
      </dgm:prSet>
      <dgm:spPr/>
      <dgm:t>
        <a:bodyPr/>
        <a:lstStyle/>
        <a:p>
          <a:endParaRPr lang="en-US"/>
        </a:p>
      </dgm:t>
    </dgm:pt>
    <dgm:pt modelId="{AE7A1205-7D8B-403C-B6D9-B99A09B7132E}" type="pres">
      <dgm:prSet presAssocID="{6B561949-C33E-41E2-98CC-3E260DD7114D}" presName="desTx" presStyleLbl="alignAccFollowNode1" presStyleIdx="0" presStyleCnt="2">
        <dgm:presLayoutVars>
          <dgm:bulletEnabled val="1"/>
        </dgm:presLayoutVars>
      </dgm:prSet>
      <dgm:spPr/>
      <dgm:t>
        <a:bodyPr/>
        <a:lstStyle/>
        <a:p>
          <a:endParaRPr lang="en-US"/>
        </a:p>
      </dgm:t>
    </dgm:pt>
    <dgm:pt modelId="{A9D7BE44-9F74-4901-85A5-BE48F6671B03}" type="pres">
      <dgm:prSet presAssocID="{22F28DF1-95F2-4D4B-849A-65A2B420D0CF}" presName="space" presStyleCnt="0"/>
      <dgm:spPr/>
      <dgm:t>
        <a:bodyPr/>
        <a:lstStyle/>
        <a:p>
          <a:endParaRPr lang="en-US"/>
        </a:p>
      </dgm:t>
    </dgm:pt>
    <dgm:pt modelId="{56CA1521-2455-4EB5-8F68-2CC455D2B24F}" type="pres">
      <dgm:prSet presAssocID="{BCE68E33-668E-4AF6-886C-7CECFBBBADA0}" presName="composite" presStyleCnt="0"/>
      <dgm:spPr/>
      <dgm:t>
        <a:bodyPr/>
        <a:lstStyle/>
        <a:p>
          <a:endParaRPr lang="en-US"/>
        </a:p>
      </dgm:t>
    </dgm:pt>
    <dgm:pt modelId="{59DEEC3C-65CF-4C1D-BF9D-10000EAF2041}" type="pres">
      <dgm:prSet presAssocID="{BCE68E33-668E-4AF6-886C-7CECFBBBADA0}" presName="parTx" presStyleLbl="alignNode1" presStyleIdx="1" presStyleCnt="2">
        <dgm:presLayoutVars>
          <dgm:chMax val="0"/>
          <dgm:chPref val="0"/>
          <dgm:bulletEnabled val="1"/>
        </dgm:presLayoutVars>
      </dgm:prSet>
      <dgm:spPr/>
      <dgm:t>
        <a:bodyPr/>
        <a:lstStyle/>
        <a:p>
          <a:endParaRPr lang="en-US"/>
        </a:p>
      </dgm:t>
    </dgm:pt>
    <dgm:pt modelId="{BB9238A7-9EDA-4B97-A98E-AC45B99851B3}" type="pres">
      <dgm:prSet presAssocID="{BCE68E33-668E-4AF6-886C-7CECFBBBADA0}" presName="desTx" presStyleLbl="alignAccFollowNode1" presStyleIdx="1" presStyleCnt="2">
        <dgm:presLayoutVars>
          <dgm:bulletEnabled val="1"/>
        </dgm:presLayoutVars>
      </dgm:prSet>
      <dgm:spPr/>
      <dgm:t>
        <a:bodyPr/>
        <a:lstStyle/>
        <a:p>
          <a:endParaRPr lang="en-US"/>
        </a:p>
      </dgm:t>
    </dgm:pt>
  </dgm:ptLst>
  <dgm:cxnLst>
    <dgm:cxn modelId="{EC6B073C-4D7B-489D-B7BB-0795712B3862}" srcId="{BCE68E33-668E-4AF6-886C-7CECFBBBADA0}" destId="{6D9D7E80-2EA2-410B-9C60-55CEEFCC6218}" srcOrd="0" destOrd="0" parTransId="{A2DF8614-E2CB-4A5B-A3D1-B8EEEDDCFF67}" sibTransId="{DB782BA0-5995-42CA-BBB1-2F794EEF0B77}"/>
    <dgm:cxn modelId="{0924D38D-5745-4663-B67F-59E9CE3C8B2C}" type="presOf" srcId="{82BBA06B-03F5-46C9-BE21-6041F2706278}" destId="{BB9238A7-9EDA-4B97-A98E-AC45B99851B3}" srcOrd="0" destOrd="2" presId="urn:microsoft.com/office/officeart/2005/8/layout/hList1"/>
    <dgm:cxn modelId="{BCAB71C3-0E9C-4F9C-90C8-39796049BDA5}" srcId="{BCE68E33-668E-4AF6-886C-7CECFBBBADA0}" destId="{DE850551-9DF9-4640-B602-7356244F416A}" srcOrd="1" destOrd="0" parTransId="{928D1D84-2C5A-42AD-B5FE-CDB6548F37A1}" sibTransId="{E8BCBEED-7F43-4E03-8A0C-86981434C773}"/>
    <dgm:cxn modelId="{48600E0E-E65C-4738-B911-05CB009E02C4}" type="presOf" srcId="{141B3084-A44A-4C95-9F00-062F09D97088}" destId="{AE7A1205-7D8B-403C-B6D9-B99A09B7132E}" srcOrd="0" destOrd="2" presId="urn:microsoft.com/office/officeart/2005/8/layout/hList1"/>
    <dgm:cxn modelId="{FD9ECEB8-83DC-4590-BC60-6C45734D0613}" type="presOf" srcId="{BCE68E33-668E-4AF6-886C-7CECFBBBADA0}" destId="{59DEEC3C-65CF-4C1D-BF9D-10000EAF2041}" srcOrd="0" destOrd="0" presId="urn:microsoft.com/office/officeart/2005/8/layout/hList1"/>
    <dgm:cxn modelId="{2A2D4F76-D752-4A9B-8CF1-9427481312B2}" srcId="{8BD6BFF8-F1C4-4815-A916-BD90C85D3072}" destId="{6B561949-C33E-41E2-98CC-3E260DD7114D}" srcOrd="0" destOrd="0" parTransId="{34599607-495F-4C7E-AB08-EDFCD8B3245C}" sibTransId="{22F28DF1-95F2-4D4B-849A-65A2B420D0CF}"/>
    <dgm:cxn modelId="{D21DA9F6-33BA-4A5F-945C-45F8C5CEEA2F}" srcId="{8BD6BFF8-F1C4-4815-A916-BD90C85D3072}" destId="{BCE68E33-668E-4AF6-886C-7CECFBBBADA0}" srcOrd="1" destOrd="0" parTransId="{743422FB-464D-4975-A7CC-E4A3D3B0EEC5}" sibTransId="{7A0EEE12-8432-49E6-A738-3807073988EE}"/>
    <dgm:cxn modelId="{D15BFECB-7BC5-4C33-BAE5-DB87D238147E}" srcId="{BCE68E33-668E-4AF6-886C-7CECFBBBADA0}" destId="{82BBA06B-03F5-46C9-BE21-6041F2706278}" srcOrd="2" destOrd="0" parTransId="{0A775914-6BDF-43F4-B7B9-3F7A9D8DD82F}" sibTransId="{7DA3C099-6B57-48C0-9AE4-EEC4FA40F4DE}"/>
    <dgm:cxn modelId="{2AA1E14D-4BC6-4BB7-BFA9-1606C2819357}" type="presOf" srcId="{6B561949-C33E-41E2-98CC-3E260DD7114D}" destId="{A224060E-E46F-4DC9-9767-5890C8AE6451}" srcOrd="0" destOrd="0" presId="urn:microsoft.com/office/officeart/2005/8/layout/hList1"/>
    <dgm:cxn modelId="{AD467673-54D3-4C13-90C6-17CD470024FB}" srcId="{6B561949-C33E-41E2-98CC-3E260DD7114D}" destId="{9FD625D9-468E-48BF-BE07-F3EFC3D7E609}" srcOrd="1" destOrd="0" parTransId="{0AC14CBD-AF93-41FF-B3E8-261AD2A7D7A2}" sibTransId="{1D9A7A3E-1BB9-4830-BF08-9A20517D6604}"/>
    <dgm:cxn modelId="{198D2651-8F84-4698-B6B8-53D5EE599A3C}" type="presOf" srcId="{6D9D7E80-2EA2-410B-9C60-55CEEFCC6218}" destId="{BB9238A7-9EDA-4B97-A98E-AC45B99851B3}" srcOrd="0" destOrd="0" presId="urn:microsoft.com/office/officeart/2005/8/layout/hList1"/>
    <dgm:cxn modelId="{900DBFD9-79FB-4B58-8FFB-B035B095C73F}" srcId="{6B561949-C33E-41E2-98CC-3E260DD7114D}" destId="{141B3084-A44A-4C95-9F00-062F09D97088}" srcOrd="2" destOrd="0" parTransId="{EEDF734E-0FDD-4AFB-8D0B-CD1115887ECE}" sibTransId="{AAA11505-28DC-4EF7-97B9-5F849EC3366C}"/>
    <dgm:cxn modelId="{A22BC883-D159-46F3-BB62-5275BFF839F4}" type="presOf" srcId="{DE850551-9DF9-4640-B602-7356244F416A}" destId="{BB9238A7-9EDA-4B97-A98E-AC45B99851B3}" srcOrd="0" destOrd="1" presId="urn:microsoft.com/office/officeart/2005/8/layout/hList1"/>
    <dgm:cxn modelId="{69DB4608-5967-45D7-BC69-1F02439B7A87}" type="presOf" srcId="{9FD625D9-468E-48BF-BE07-F3EFC3D7E609}" destId="{AE7A1205-7D8B-403C-B6D9-B99A09B7132E}" srcOrd="0" destOrd="1" presId="urn:microsoft.com/office/officeart/2005/8/layout/hList1"/>
    <dgm:cxn modelId="{F326AA16-41DD-4B6E-9D87-FE29D8A37A4A}" srcId="{6B561949-C33E-41E2-98CC-3E260DD7114D}" destId="{5E406257-034B-4FA9-843D-3498238239BD}" srcOrd="0" destOrd="0" parTransId="{303A6DA1-ADAE-4FAB-AC08-239A35120111}" sibTransId="{5B89D5AE-7ACF-4A54-9F47-D783D615737C}"/>
    <dgm:cxn modelId="{CFD7543B-E1DC-4994-96AB-1EE2E56080DC}" type="presOf" srcId="{8BD6BFF8-F1C4-4815-A916-BD90C85D3072}" destId="{4A9D0AEF-5C59-40C0-A207-E500BDB42FC4}" srcOrd="0" destOrd="0" presId="urn:microsoft.com/office/officeart/2005/8/layout/hList1"/>
    <dgm:cxn modelId="{AB45C393-0110-4868-8838-55190E2DFE6D}" type="presOf" srcId="{5E406257-034B-4FA9-843D-3498238239BD}" destId="{AE7A1205-7D8B-403C-B6D9-B99A09B7132E}" srcOrd="0" destOrd="0" presId="urn:microsoft.com/office/officeart/2005/8/layout/hList1"/>
    <dgm:cxn modelId="{7A591FCC-A402-4B1B-BB91-DFD4EE6CCBEF}" type="presParOf" srcId="{4A9D0AEF-5C59-40C0-A207-E500BDB42FC4}" destId="{C7F40FE8-D0E0-4DA8-91C2-599DD4338DBA}" srcOrd="0" destOrd="0" presId="urn:microsoft.com/office/officeart/2005/8/layout/hList1"/>
    <dgm:cxn modelId="{32AE8813-1718-4C06-A157-170F9AB38297}" type="presParOf" srcId="{C7F40FE8-D0E0-4DA8-91C2-599DD4338DBA}" destId="{A224060E-E46F-4DC9-9767-5890C8AE6451}" srcOrd="0" destOrd="0" presId="urn:microsoft.com/office/officeart/2005/8/layout/hList1"/>
    <dgm:cxn modelId="{1FD7015A-6EF7-45D6-905D-9B2AAFA3F6CE}" type="presParOf" srcId="{C7F40FE8-D0E0-4DA8-91C2-599DD4338DBA}" destId="{AE7A1205-7D8B-403C-B6D9-B99A09B7132E}" srcOrd="1" destOrd="0" presId="urn:microsoft.com/office/officeart/2005/8/layout/hList1"/>
    <dgm:cxn modelId="{4EE33BD3-9696-4D80-9A5B-724DB93FFE1E}" type="presParOf" srcId="{4A9D0AEF-5C59-40C0-A207-E500BDB42FC4}" destId="{A9D7BE44-9F74-4901-85A5-BE48F6671B03}" srcOrd="1" destOrd="0" presId="urn:microsoft.com/office/officeart/2005/8/layout/hList1"/>
    <dgm:cxn modelId="{0876B1EE-A1FD-4515-AC17-06E460DA9CD9}" type="presParOf" srcId="{4A9D0AEF-5C59-40C0-A207-E500BDB42FC4}" destId="{56CA1521-2455-4EB5-8F68-2CC455D2B24F}" srcOrd="2" destOrd="0" presId="urn:microsoft.com/office/officeart/2005/8/layout/hList1"/>
    <dgm:cxn modelId="{EF0991A7-D71E-4124-8647-3DA272F61343}" type="presParOf" srcId="{56CA1521-2455-4EB5-8F68-2CC455D2B24F}" destId="{59DEEC3C-65CF-4C1D-BF9D-10000EAF2041}" srcOrd="0" destOrd="0" presId="urn:microsoft.com/office/officeart/2005/8/layout/hList1"/>
    <dgm:cxn modelId="{5258CFE8-5EAD-44B3-BC28-5B46D177A3A4}" type="presParOf" srcId="{56CA1521-2455-4EB5-8F68-2CC455D2B24F}" destId="{BB9238A7-9EDA-4B97-A98E-AC45B99851B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9945C0-6E25-42D5-B9F4-0890B0C3E955}"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993F39AD-7573-4C9D-B4B2-B55FBA2D6C5E}">
      <dgm:prSet phldrT="[Text]"/>
      <dgm:spPr/>
      <dgm:t>
        <a:bodyPr/>
        <a:lstStyle/>
        <a:p>
          <a:r>
            <a:rPr lang="en-US" dirty="0" smtClean="0"/>
            <a:t>New England</a:t>
          </a:r>
          <a:endParaRPr lang="en-US" dirty="0"/>
        </a:p>
      </dgm:t>
    </dgm:pt>
    <dgm:pt modelId="{E2D892D7-B226-458A-AF58-D13A7991098C}" type="parTrans" cxnId="{04DC3140-F81D-470D-A28B-28274431B2C6}">
      <dgm:prSet/>
      <dgm:spPr/>
      <dgm:t>
        <a:bodyPr/>
        <a:lstStyle/>
        <a:p>
          <a:endParaRPr lang="en-US"/>
        </a:p>
      </dgm:t>
    </dgm:pt>
    <dgm:pt modelId="{2878C38F-B06B-4C99-B16F-695DA45B0216}" type="sibTrans" cxnId="{04DC3140-F81D-470D-A28B-28274431B2C6}">
      <dgm:prSet/>
      <dgm:spPr/>
      <dgm:t>
        <a:bodyPr/>
        <a:lstStyle/>
        <a:p>
          <a:endParaRPr lang="en-US"/>
        </a:p>
      </dgm:t>
    </dgm:pt>
    <dgm:pt modelId="{1ABA7A84-A47B-4777-B52B-91BF8A9D6030}">
      <dgm:prSet phldrT="[Text]"/>
      <dgm:spPr/>
      <dgm:t>
        <a:bodyPr/>
        <a:lstStyle/>
        <a:p>
          <a:r>
            <a:rPr lang="en-US" dirty="0" smtClean="0"/>
            <a:t>Many small banks</a:t>
          </a:r>
          <a:endParaRPr lang="en-US" dirty="0"/>
        </a:p>
      </dgm:t>
    </dgm:pt>
    <dgm:pt modelId="{58EF817B-700C-43D8-924A-61A9559B5C3E}" type="parTrans" cxnId="{C7738CB9-79A4-4358-863F-5DAB7272B9F3}">
      <dgm:prSet/>
      <dgm:spPr/>
      <dgm:t>
        <a:bodyPr/>
        <a:lstStyle/>
        <a:p>
          <a:endParaRPr lang="en-US"/>
        </a:p>
      </dgm:t>
    </dgm:pt>
    <dgm:pt modelId="{848E459D-3AF0-4842-9525-E45C459C7D22}" type="sibTrans" cxnId="{C7738CB9-79A4-4358-863F-5DAB7272B9F3}">
      <dgm:prSet/>
      <dgm:spPr/>
      <dgm:t>
        <a:bodyPr/>
        <a:lstStyle/>
        <a:p>
          <a:endParaRPr lang="en-US"/>
        </a:p>
      </dgm:t>
    </dgm:pt>
    <dgm:pt modelId="{EE97E9DD-38DA-4A70-9880-C5E7788F4C3F}">
      <dgm:prSet phldrT="[Text]"/>
      <dgm:spPr/>
      <dgm:t>
        <a:bodyPr/>
        <a:lstStyle/>
        <a:p>
          <a:r>
            <a:rPr lang="en-US" dirty="0" smtClean="0"/>
            <a:t>Private and closely held</a:t>
          </a:r>
          <a:endParaRPr lang="en-US" dirty="0"/>
        </a:p>
      </dgm:t>
    </dgm:pt>
    <dgm:pt modelId="{CAF8D1C3-2BC1-4D9F-B08F-057CE7327A53}" type="parTrans" cxnId="{88B0438E-B147-40BC-A3C9-D9497B8B0055}">
      <dgm:prSet/>
      <dgm:spPr/>
      <dgm:t>
        <a:bodyPr/>
        <a:lstStyle/>
        <a:p>
          <a:endParaRPr lang="en-US"/>
        </a:p>
      </dgm:t>
    </dgm:pt>
    <dgm:pt modelId="{8AE79B05-821A-4F63-A0E5-2303E5F9F938}" type="sibTrans" cxnId="{88B0438E-B147-40BC-A3C9-D9497B8B0055}">
      <dgm:prSet/>
      <dgm:spPr/>
      <dgm:t>
        <a:bodyPr/>
        <a:lstStyle/>
        <a:p>
          <a:endParaRPr lang="en-US"/>
        </a:p>
      </dgm:t>
    </dgm:pt>
    <dgm:pt modelId="{6E827B1E-02AA-45B2-9F5E-4CEC5F1674E6}">
      <dgm:prSet phldrT="[Text]"/>
      <dgm:spPr/>
      <dgm:t>
        <a:bodyPr/>
        <a:lstStyle/>
        <a:p>
          <a:r>
            <a:rPr lang="en-US" dirty="0" smtClean="0"/>
            <a:t>Middle Atlantic</a:t>
          </a:r>
          <a:endParaRPr lang="en-US" dirty="0"/>
        </a:p>
      </dgm:t>
    </dgm:pt>
    <dgm:pt modelId="{E438FBF6-6899-4CED-8B29-D46B9820D5C3}" type="parTrans" cxnId="{937ADF7B-BB79-4846-82FC-D752A9FE2663}">
      <dgm:prSet/>
      <dgm:spPr/>
      <dgm:t>
        <a:bodyPr/>
        <a:lstStyle/>
        <a:p>
          <a:endParaRPr lang="en-US"/>
        </a:p>
      </dgm:t>
    </dgm:pt>
    <dgm:pt modelId="{C28B9EC0-5D95-4E9D-BECA-45E34C390DA9}" type="sibTrans" cxnId="{937ADF7B-BB79-4846-82FC-D752A9FE2663}">
      <dgm:prSet/>
      <dgm:spPr/>
      <dgm:t>
        <a:bodyPr/>
        <a:lstStyle/>
        <a:p>
          <a:endParaRPr lang="en-US"/>
        </a:p>
      </dgm:t>
    </dgm:pt>
    <dgm:pt modelId="{B1C26953-1D1C-4DA4-8535-7E455EAF82A7}">
      <dgm:prSet phldrT="[Text]"/>
      <dgm:spPr/>
      <dgm:t>
        <a:bodyPr/>
        <a:lstStyle/>
        <a:p>
          <a:r>
            <a:rPr lang="en-US" dirty="0" smtClean="0"/>
            <a:t>Larger banks</a:t>
          </a:r>
          <a:endParaRPr lang="en-US" dirty="0"/>
        </a:p>
      </dgm:t>
    </dgm:pt>
    <dgm:pt modelId="{A25269C4-2557-4041-9299-A89F0A7C06FD}" type="parTrans" cxnId="{E5D5EB42-2400-4E3E-81A4-95D9C5FA6A1C}">
      <dgm:prSet/>
      <dgm:spPr/>
      <dgm:t>
        <a:bodyPr/>
        <a:lstStyle/>
        <a:p>
          <a:endParaRPr lang="en-US"/>
        </a:p>
      </dgm:t>
    </dgm:pt>
    <dgm:pt modelId="{E4BFF0F4-09B9-44C7-BDEB-302B6FC40996}" type="sibTrans" cxnId="{E5D5EB42-2400-4E3E-81A4-95D9C5FA6A1C}">
      <dgm:prSet/>
      <dgm:spPr/>
      <dgm:t>
        <a:bodyPr/>
        <a:lstStyle/>
        <a:p>
          <a:endParaRPr lang="en-US"/>
        </a:p>
      </dgm:t>
    </dgm:pt>
    <dgm:pt modelId="{8BADC8E8-DB74-4A2D-A559-CDF450297761}">
      <dgm:prSet phldrT="[Text]"/>
      <dgm:spPr/>
      <dgm:t>
        <a:bodyPr/>
        <a:lstStyle/>
        <a:p>
          <a:r>
            <a:rPr lang="en-US" dirty="0" smtClean="0"/>
            <a:t>Significant role for the state</a:t>
          </a:r>
          <a:endParaRPr lang="en-US" dirty="0"/>
        </a:p>
      </dgm:t>
    </dgm:pt>
    <dgm:pt modelId="{158D03E2-4EAC-4D8D-9E59-A9997EE9157C}" type="parTrans" cxnId="{33757EBC-EB37-4AD0-8D67-BA2DED24E0E1}">
      <dgm:prSet/>
      <dgm:spPr/>
      <dgm:t>
        <a:bodyPr/>
        <a:lstStyle/>
        <a:p>
          <a:endParaRPr lang="en-US"/>
        </a:p>
      </dgm:t>
    </dgm:pt>
    <dgm:pt modelId="{7AD49C28-07C6-468A-A0B9-8AB8F56153AC}" type="sibTrans" cxnId="{33757EBC-EB37-4AD0-8D67-BA2DED24E0E1}">
      <dgm:prSet/>
      <dgm:spPr/>
      <dgm:t>
        <a:bodyPr/>
        <a:lstStyle/>
        <a:p>
          <a:endParaRPr lang="en-US"/>
        </a:p>
      </dgm:t>
    </dgm:pt>
    <dgm:pt modelId="{729E0ACC-F3E2-4769-B4DA-1E55F5CAAB7B}">
      <dgm:prSet phldrT="[Text]"/>
      <dgm:spPr/>
      <dgm:t>
        <a:bodyPr/>
        <a:lstStyle/>
        <a:p>
          <a:r>
            <a:rPr lang="en-US" dirty="0" smtClean="0"/>
            <a:t>No financial stake by the states</a:t>
          </a:r>
          <a:endParaRPr lang="en-US" dirty="0"/>
        </a:p>
      </dgm:t>
    </dgm:pt>
    <dgm:pt modelId="{8A927DE9-3797-41DF-A7FC-BEAB89447F40}" type="parTrans" cxnId="{B6C6F99A-0DEB-48C5-82AF-95CA549028EF}">
      <dgm:prSet/>
      <dgm:spPr/>
      <dgm:t>
        <a:bodyPr/>
        <a:lstStyle/>
        <a:p>
          <a:endParaRPr lang="en-US"/>
        </a:p>
      </dgm:t>
    </dgm:pt>
    <dgm:pt modelId="{E6405CF6-6E7E-497C-96CE-A027D817AF32}" type="sibTrans" cxnId="{B6C6F99A-0DEB-48C5-82AF-95CA549028EF}">
      <dgm:prSet/>
      <dgm:spPr/>
      <dgm:t>
        <a:bodyPr/>
        <a:lstStyle/>
        <a:p>
          <a:endParaRPr lang="en-US"/>
        </a:p>
      </dgm:t>
    </dgm:pt>
    <dgm:pt modelId="{6F33A7F2-A132-4C8B-A17A-D4B2F49F79C8}" type="pres">
      <dgm:prSet presAssocID="{069945C0-6E25-42D5-B9F4-0890B0C3E955}" presName="theList" presStyleCnt="0">
        <dgm:presLayoutVars>
          <dgm:dir/>
          <dgm:animLvl val="lvl"/>
          <dgm:resizeHandles val="exact"/>
        </dgm:presLayoutVars>
      </dgm:prSet>
      <dgm:spPr/>
      <dgm:t>
        <a:bodyPr/>
        <a:lstStyle/>
        <a:p>
          <a:endParaRPr lang="en-US"/>
        </a:p>
      </dgm:t>
    </dgm:pt>
    <dgm:pt modelId="{AFC3FB39-893E-45EF-A468-E5D0E892754B}" type="pres">
      <dgm:prSet presAssocID="{993F39AD-7573-4C9D-B4B2-B55FBA2D6C5E}" presName="compNode" presStyleCnt="0"/>
      <dgm:spPr/>
    </dgm:pt>
    <dgm:pt modelId="{0BF7F408-9A0A-42F7-B5BC-69E838F9B111}" type="pres">
      <dgm:prSet presAssocID="{993F39AD-7573-4C9D-B4B2-B55FBA2D6C5E}" presName="aNode" presStyleLbl="bgShp" presStyleIdx="0" presStyleCnt="2" custLinFactNeighborX="-104"/>
      <dgm:spPr/>
      <dgm:t>
        <a:bodyPr/>
        <a:lstStyle/>
        <a:p>
          <a:endParaRPr lang="en-US"/>
        </a:p>
      </dgm:t>
    </dgm:pt>
    <dgm:pt modelId="{74D33DC7-7C5F-418C-A80D-023A99C442C3}" type="pres">
      <dgm:prSet presAssocID="{993F39AD-7573-4C9D-B4B2-B55FBA2D6C5E}" presName="textNode" presStyleLbl="bgShp" presStyleIdx="0" presStyleCnt="2"/>
      <dgm:spPr/>
      <dgm:t>
        <a:bodyPr/>
        <a:lstStyle/>
        <a:p>
          <a:endParaRPr lang="en-US"/>
        </a:p>
      </dgm:t>
    </dgm:pt>
    <dgm:pt modelId="{AB5C93AE-BE45-4AC8-A601-5DF766375803}" type="pres">
      <dgm:prSet presAssocID="{993F39AD-7573-4C9D-B4B2-B55FBA2D6C5E}" presName="compChildNode" presStyleCnt="0"/>
      <dgm:spPr/>
    </dgm:pt>
    <dgm:pt modelId="{851A1979-C0A7-4EFF-85C3-D118B4BE8325}" type="pres">
      <dgm:prSet presAssocID="{993F39AD-7573-4C9D-B4B2-B55FBA2D6C5E}" presName="theInnerList" presStyleCnt="0"/>
      <dgm:spPr/>
    </dgm:pt>
    <dgm:pt modelId="{01168A1E-EE61-4533-B205-BC247B246467}" type="pres">
      <dgm:prSet presAssocID="{1ABA7A84-A47B-4777-B52B-91BF8A9D6030}" presName="childNode" presStyleLbl="node1" presStyleIdx="0" presStyleCnt="5">
        <dgm:presLayoutVars>
          <dgm:bulletEnabled val="1"/>
        </dgm:presLayoutVars>
      </dgm:prSet>
      <dgm:spPr/>
      <dgm:t>
        <a:bodyPr/>
        <a:lstStyle/>
        <a:p>
          <a:endParaRPr lang="en-US"/>
        </a:p>
      </dgm:t>
    </dgm:pt>
    <dgm:pt modelId="{8A047AF1-05BF-4322-9DE3-72B91DBF150E}" type="pres">
      <dgm:prSet presAssocID="{1ABA7A84-A47B-4777-B52B-91BF8A9D6030}" presName="aSpace2" presStyleCnt="0"/>
      <dgm:spPr/>
    </dgm:pt>
    <dgm:pt modelId="{A580D40C-3A8B-4A85-B5CB-B4644768AB9E}" type="pres">
      <dgm:prSet presAssocID="{EE97E9DD-38DA-4A70-9880-C5E7788F4C3F}" presName="childNode" presStyleLbl="node1" presStyleIdx="1" presStyleCnt="5">
        <dgm:presLayoutVars>
          <dgm:bulletEnabled val="1"/>
        </dgm:presLayoutVars>
      </dgm:prSet>
      <dgm:spPr/>
      <dgm:t>
        <a:bodyPr/>
        <a:lstStyle/>
        <a:p>
          <a:endParaRPr lang="en-US"/>
        </a:p>
      </dgm:t>
    </dgm:pt>
    <dgm:pt modelId="{E8D8B72B-9487-4C76-AD3C-F42CE5CA030E}" type="pres">
      <dgm:prSet presAssocID="{EE97E9DD-38DA-4A70-9880-C5E7788F4C3F}" presName="aSpace2" presStyleCnt="0"/>
      <dgm:spPr/>
    </dgm:pt>
    <dgm:pt modelId="{AE3E25E3-61DF-4657-93C5-2930E6D88639}" type="pres">
      <dgm:prSet presAssocID="{729E0ACC-F3E2-4769-B4DA-1E55F5CAAB7B}" presName="childNode" presStyleLbl="node1" presStyleIdx="2" presStyleCnt="5">
        <dgm:presLayoutVars>
          <dgm:bulletEnabled val="1"/>
        </dgm:presLayoutVars>
      </dgm:prSet>
      <dgm:spPr/>
      <dgm:t>
        <a:bodyPr/>
        <a:lstStyle/>
        <a:p>
          <a:endParaRPr lang="en-US"/>
        </a:p>
      </dgm:t>
    </dgm:pt>
    <dgm:pt modelId="{055EFA87-607B-4C09-AB37-07B2E77A9AF5}" type="pres">
      <dgm:prSet presAssocID="{993F39AD-7573-4C9D-B4B2-B55FBA2D6C5E}" presName="aSpace" presStyleCnt="0"/>
      <dgm:spPr/>
    </dgm:pt>
    <dgm:pt modelId="{FF152836-719C-4C03-B17B-1F0886313953}" type="pres">
      <dgm:prSet presAssocID="{6E827B1E-02AA-45B2-9F5E-4CEC5F1674E6}" presName="compNode" presStyleCnt="0"/>
      <dgm:spPr/>
    </dgm:pt>
    <dgm:pt modelId="{575D3F08-8720-4ED2-9AB9-64AD71F9E30A}" type="pres">
      <dgm:prSet presAssocID="{6E827B1E-02AA-45B2-9F5E-4CEC5F1674E6}" presName="aNode" presStyleLbl="bgShp" presStyleIdx="1" presStyleCnt="2"/>
      <dgm:spPr/>
      <dgm:t>
        <a:bodyPr/>
        <a:lstStyle/>
        <a:p>
          <a:endParaRPr lang="en-US"/>
        </a:p>
      </dgm:t>
    </dgm:pt>
    <dgm:pt modelId="{E5569972-1817-4603-88D1-738690D662D7}" type="pres">
      <dgm:prSet presAssocID="{6E827B1E-02AA-45B2-9F5E-4CEC5F1674E6}" presName="textNode" presStyleLbl="bgShp" presStyleIdx="1" presStyleCnt="2"/>
      <dgm:spPr/>
      <dgm:t>
        <a:bodyPr/>
        <a:lstStyle/>
        <a:p>
          <a:endParaRPr lang="en-US"/>
        </a:p>
      </dgm:t>
    </dgm:pt>
    <dgm:pt modelId="{6400F2F7-E385-4CAD-9B54-E8FEBC9F740D}" type="pres">
      <dgm:prSet presAssocID="{6E827B1E-02AA-45B2-9F5E-4CEC5F1674E6}" presName="compChildNode" presStyleCnt="0"/>
      <dgm:spPr/>
    </dgm:pt>
    <dgm:pt modelId="{7E4426E1-476B-42EC-836E-F11ECF3BD6A1}" type="pres">
      <dgm:prSet presAssocID="{6E827B1E-02AA-45B2-9F5E-4CEC5F1674E6}" presName="theInnerList" presStyleCnt="0"/>
      <dgm:spPr/>
    </dgm:pt>
    <dgm:pt modelId="{8F9CA596-B142-4485-B1BC-01C3EE8E221C}" type="pres">
      <dgm:prSet presAssocID="{B1C26953-1D1C-4DA4-8535-7E455EAF82A7}" presName="childNode" presStyleLbl="node1" presStyleIdx="3" presStyleCnt="5">
        <dgm:presLayoutVars>
          <dgm:bulletEnabled val="1"/>
        </dgm:presLayoutVars>
      </dgm:prSet>
      <dgm:spPr/>
      <dgm:t>
        <a:bodyPr/>
        <a:lstStyle/>
        <a:p>
          <a:endParaRPr lang="en-US"/>
        </a:p>
      </dgm:t>
    </dgm:pt>
    <dgm:pt modelId="{6D871331-D5F5-4F14-A9E3-C54220E6ED83}" type="pres">
      <dgm:prSet presAssocID="{B1C26953-1D1C-4DA4-8535-7E455EAF82A7}" presName="aSpace2" presStyleCnt="0"/>
      <dgm:spPr/>
    </dgm:pt>
    <dgm:pt modelId="{5698F333-97B7-4565-8FE2-87F4016D3997}" type="pres">
      <dgm:prSet presAssocID="{8BADC8E8-DB74-4A2D-A559-CDF450297761}" presName="childNode" presStyleLbl="node1" presStyleIdx="4" presStyleCnt="5">
        <dgm:presLayoutVars>
          <dgm:bulletEnabled val="1"/>
        </dgm:presLayoutVars>
      </dgm:prSet>
      <dgm:spPr/>
      <dgm:t>
        <a:bodyPr/>
        <a:lstStyle/>
        <a:p>
          <a:endParaRPr lang="en-US"/>
        </a:p>
      </dgm:t>
    </dgm:pt>
  </dgm:ptLst>
  <dgm:cxnLst>
    <dgm:cxn modelId="{92678DE1-B0F8-4A76-A55B-B0E70C71F336}" type="presOf" srcId="{993F39AD-7573-4C9D-B4B2-B55FBA2D6C5E}" destId="{74D33DC7-7C5F-418C-A80D-023A99C442C3}" srcOrd="1" destOrd="0" presId="urn:microsoft.com/office/officeart/2005/8/layout/lProcess2"/>
    <dgm:cxn modelId="{A4DCAE39-0EF5-4C7E-AD62-EED7DE19AF8C}" type="presOf" srcId="{729E0ACC-F3E2-4769-B4DA-1E55F5CAAB7B}" destId="{AE3E25E3-61DF-4657-93C5-2930E6D88639}" srcOrd="0" destOrd="0" presId="urn:microsoft.com/office/officeart/2005/8/layout/lProcess2"/>
    <dgm:cxn modelId="{88B0438E-B147-40BC-A3C9-D9497B8B0055}" srcId="{993F39AD-7573-4C9D-B4B2-B55FBA2D6C5E}" destId="{EE97E9DD-38DA-4A70-9880-C5E7788F4C3F}" srcOrd="1" destOrd="0" parTransId="{CAF8D1C3-2BC1-4D9F-B08F-057CE7327A53}" sibTransId="{8AE79B05-821A-4F63-A0E5-2303E5F9F938}"/>
    <dgm:cxn modelId="{EF347593-1B02-4B96-95D4-4618DB3640B5}" type="presOf" srcId="{8BADC8E8-DB74-4A2D-A559-CDF450297761}" destId="{5698F333-97B7-4565-8FE2-87F4016D3997}" srcOrd="0" destOrd="0" presId="urn:microsoft.com/office/officeart/2005/8/layout/lProcess2"/>
    <dgm:cxn modelId="{1CFE9859-ADC9-476A-B651-C1C51A0B769C}" type="presOf" srcId="{1ABA7A84-A47B-4777-B52B-91BF8A9D6030}" destId="{01168A1E-EE61-4533-B205-BC247B246467}" srcOrd="0" destOrd="0" presId="urn:microsoft.com/office/officeart/2005/8/layout/lProcess2"/>
    <dgm:cxn modelId="{5AC456AA-AD6C-441F-8D64-66E8793614D9}" type="presOf" srcId="{6E827B1E-02AA-45B2-9F5E-4CEC5F1674E6}" destId="{575D3F08-8720-4ED2-9AB9-64AD71F9E30A}" srcOrd="0" destOrd="0" presId="urn:microsoft.com/office/officeart/2005/8/layout/lProcess2"/>
    <dgm:cxn modelId="{C7738CB9-79A4-4358-863F-5DAB7272B9F3}" srcId="{993F39AD-7573-4C9D-B4B2-B55FBA2D6C5E}" destId="{1ABA7A84-A47B-4777-B52B-91BF8A9D6030}" srcOrd="0" destOrd="0" parTransId="{58EF817B-700C-43D8-924A-61A9559B5C3E}" sibTransId="{848E459D-3AF0-4842-9525-E45C459C7D22}"/>
    <dgm:cxn modelId="{937ADF7B-BB79-4846-82FC-D752A9FE2663}" srcId="{069945C0-6E25-42D5-B9F4-0890B0C3E955}" destId="{6E827B1E-02AA-45B2-9F5E-4CEC5F1674E6}" srcOrd="1" destOrd="0" parTransId="{E438FBF6-6899-4CED-8B29-D46B9820D5C3}" sibTransId="{C28B9EC0-5D95-4E9D-BECA-45E34C390DA9}"/>
    <dgm:cxn modelId="{B6C6F99A-0DEB-48C5-82AF-95CA549028EF}" srcId="{993F39AD-7573-4C9D-B4B2-B55FBA2D6C5E}" destId="{729E0ACC-F3E2-4769-B4DA-1E55F5CAAB7B}" srcOrd="2" destOrd="0" parTransId="{8A927DE9-3797-41DF-A7FC-BEAB89447F40}" sibTransId="{E6405CF6-6E7E-497C-96CE-A027D817AF32}"/>
    <dgm:cxn modelId="{938FB6B1-8F2D-4541-9940-4813DB928458}" type="presOf" srcId="{EE97E9DD-38DA-4A70-9880-C5E7788F4C3F}" destId="{A580D40C-3A8B-4A85-B5CB-B4644768AB9E}" srcOrd="0" destOrd="0" presId="urn:microsoft.com/office/officeart/2005/8/layout/lProcess2"/>
    <dgm:cxn modelId="{8F00EE8F-D648-4881-B0B7-C3A6A926354C}" type="presOf" srcId="{6E827B1E-02AA-45B2-9F5E-4CEC5F1674E6}" destId="{E5569972-1817-4603-88D1-738690D662D7}" srcOrd="1" destOrd="0" presId="urn:microsoft.com/office/officeart/2005/8/layout/lProcess2"/>
    <dgm:cxn modelId="{E5D5EB42-2400-4E3E-81A4-95D9C5FA6A1C}" srcId="{6E827B1E-02AA-45B2-9F5E-4CEC5F1674E6}" destId="{B1C26953-1D1C-4DA4-8535-7E455EAF82A7}" srcOrd="0" destOrd="0" parTransId="{A25269C4-2557-4041-9299-A89F0A7C06FD}" sibTransId="{E4BFF0F4-09B9-44C7-BDEB-302B6FC40996}"/>
    <dgm:cxn modelId="{68ACA2CB-3BBB-4CF5-B8A0-3D1EBB08EF3F}" type="presOf" srcId="{993F39AD-7573-4C9D-B4B2-B55FBA2D6C5E}" destId="{0BF7F408-9A0A-42F7-B5BC-69E838F9B111}" srcOrd="0" destOrd="0" presId="urn:microsoft.com/office/officeart/2005/8/layout/lProcess2"/>
    <dgm:cxn modelId="{5BBEDC10-3243-4B0D-931A-7B56C7A4A007}" type="presOf" srcId="{B1C26953-1D1C-4DA4-8535-7E455EAF82A7}" destId="{8F9CA596-B142-4485-B1BC-01C3EE8E221C}" srcOrd="0" destOrd="0" presId="urn:microsoft.com/office/officeart/2005/8/layout/lProcess2"/>
    <dgm:cxn modelId="{33757EBC-EB37-4AD0-8D67-BA2DED24E0E1}" srcId="{6E827B1E-02AA-45B2-9F5E-4CEC5F1674E6}" destId="{8BADC8E8-DB74-4A2D-A559-CDF450297761}" srcOrd="1" destOrd="0" parTransId="{158D03E2-4EAC-4D8D-9E59-A9997EE9157C}" sibTransId="{7AD49C28-07C6-468A-A0B9-8AB8F56153AC}"/>
    <dgm:cxn modelId="{91AE717F-5845-439B-968D-407C46250B2E}" type="presOf" srcId="{069945C0-6E25-42D5-B9F4-0890B0C3E955}" destId="{6F33A7F2-A132-4C8B-A17A-D4B2F49F79C8}" srcOrd="0" destOrd="0" presId="urn:microsoft.com/office/officeart/2005/8/layout/lProcess2"/>
    <dgm:cxn modelId="{04DC3140-F81D-470D-A28B-28274431B2C6}" srcId="{069945C0-6E25-42D5-B9F4-0890B0C3E955}" destId="{993F39AD-7573-4C9D-B4B2-B55FBA2D6C5E}" srcOrd="0" destOrd="0" parTransId="{E2D892D7-B226-458A-AF58-D13A7991098C}" sibTransId="{2878C38F-B06B-4C99-B16F-695DA45B0216}"/>
    <dgm:cxn modelId="{338C9578-2A05-4417-AA0B-73B65B5815CF}" type="presParOf" srcId="{6F33A7F2-A132-4C8B-A17A-D4B2F49F79C8}" destId="{AFC3FB39-893E-45EF-A468-E5D0E892754B}" srcOrd="0" destOrd="0" presId="urn:microsoft.com/office/officeart/2005/8/layout/lProcess2"/>
    <dgm:cxn modelId="{8B0A2115-95B4-4CB0-8B5F-2FA2A180B21D}" type="presParOf" srcId="{AFC3FB39-893E-45EF-A468-E5D0E892754B}" destId="{0BF7F408-9A0A-42F7-B5BC-69E838F9B111}" srcOrd="0" destOrd="0" presId="urn:microsoft.com/office/officeart/2005/8/layout/lProcess2"/>
    <dgm:cxn modelId="{3EA19593-48E3-4947-AC03-9D2E10777644}" type="presParOf" srcId="{AFC3FB39-893E-45EF-A468-E5D0E892754B}" destId="{74D33DC7-7C5F-418C-A80D-023A99C442C3}" srcOrd="1" destOrd="0" presId="urn:microsoft.com/office/officeart/2005/8/layout/lProcess2"/>
    <dgm:cxn modelId="{C80851C8-A343-4755-9DFB-3EA7D041D4E4}" type="presParOf" srcId="{AFC3FB39-893E-45EF-A468-E5D0E892754B}" destId="{AB5C93AE-BE45-4AC8-A601-5DF766375803}" srcOrd="2" destOrd="0" presId="urn:microsoft.com/office/officeart/2005/8/layout/lProcess2"/>
    <dgm:cxn modelId="{8FA24DEE-DA16-4694-A9C1-4EDEEB63525C}" type="presParOf" srcId="{AB5C93AE-BE45-4AC8-A601-5DF766375803}" destId="{851A1979-C0A7-4EFF-85C3-D118B4BE8325}" srcOrd="0" destOrd="0" presId="urn:microsoft.com/office/officeart/2005/8/layout/lProcess2"/>
    <dgm:cxn modelId="{3FD8AAD6-5D5B-4EA0-AD6D-2795E1845143}" type="presParOf" srcId="{851A1979-C0A7-4EFF-85C3-D118B4BE8325}" destId="{01168A1E-EE61-4533-B205-BC247B246467}" srcOrd="0" destOrd="0" presId="urn:microsoft.com/office/officeart/2005/8/layout/lProcess2"/>
    <dgm:cxn modelId="{61AD909E-EA75-4F62-A2F4-1EE67A2EAB82}" type="presParOf" srcId="{851A1979-C0A7-4EFF-85C3-D118B4BE8325}" destId="{8A047AF1-05BF-4322-9DE3-72B91DBF150E}" srcOrd="1" destOrd="0" presId="urn:microsoft.com/office/officeart/2005/8/layout/lProcess2"/>
    <dgm:cxn modelId="{E3DB333D-2004-4A8E-8A62-19459DB78C1A}" type="presParOf" srcId="{851A1979-C0A7-4EFF-85C3-D118B4BE8325}" destId="{A580D40C-3A8B-4A85-B5CB-B4644768AB9E}" srcOrd="2" destOrd="0" presId="urn:microsoft.com/office/officeart/2005/8/layout/lProcess2"/>
    <dgm:cxn modelId="{CA7641A0-0D31-4CE9-9622-8AA04E709D60}" type="presParOf" srcId="{851A1979-C0A7-4EFF-85C3-D118B4BE8325}" destId="{E8D8B72B-9487-4C76-AD3C-F42CE5CA030E}" srcOrd="3" destOrd="0" presId="urn:microsoft.com/office/officeart/2005/8/layout/lProcess2"/>
    <dgm:cxn modelId="{A7B2208B-2E76-47B2-8241-873003CA628B}" type="presParOf" srcId="{851A1979-C0A7-4EFF-85C3-D118B4BE8325}" destId="{AE3E25E3-61DF-4657-93C5-2930E6D88639}" srcOrd="4" destOrd="0" presId="urn:microsoft.com/office/officeart/2005/8/layout/lProcess2"/>
    <dgm:cxn modelId="{E3235F49-A4DB-41B4-9BC2-8CE6ACAC6765}" type="presParOf" srcId="{6F33A7F2-A132-4C8B-A17A-D4B2F49F79C8}" destId="{055EFA87-607B-4C09-AB37-07B2E77A9AF5}" srcOrd="1" destOrd="0" presId="urn:microsoft.com/office/officeart/2005/8/layout/lProcess2"/>
    <dgm:cxn modelId="{C4392FC2-455D-4D2E-94E5-06052CFCD2BF}" type="presParOf" srcId="{6F33A7F2-A132-4C8B-A17A-D4B2F49F79C8}" destId="{FF152836-719C-4C03-B17B-1F0886313953}" srcOrd="2" destOrd="0" presId="urn:microsoft.com/office/officeart/2005/8/layout/lProcess2"/>
    <dgm:cxn modelId="{7565E612-D621-4B74-9275-5F707813BD77}" type="presParOf" srcId="{FF152836-719C-4C03-B17B-1F0886313953}" destId="{575D3F08-8720-4ED2-9AB9-64AD71F9E30A}" srcOrd="0" destOrd="0" presId="urn:microsoft.com/office/officeart/2005/8/layout/lProcess2"/>
    <dgm:cxn modelId="{D8FFC29A-183E-4C01-83C2-8039DBFBCAA5}" type="presParOf" srcId="{FF152836-719C-4C03-B17B-1F0886313953}" destId="{E5569972-1817-4603-88D1-738690D662D7}" srcOrd="1" destOrd="0" presId="urn:microsoft.com/office/officeart/2005/8/layout/lProcess2"/>
    <dgm:cxn modelId="{014A23C1-C4C0-4D1E-B61F-DDAF4CD07DB6}" type="presParOf" srcId="{FF152836-719C-4C03-B17B-1F0886313953}" destId="{6400F2F7-E385-4CAD-9B54-E8FEBC9F740D}" srcOrd="2" destOrd="0" presId="urn:microsoft.com/office/officeart/2005/8/layout/lProcess2"/>
    <dgm:cxn modelId="{1B63E02A-84E8-4E16-A959-3989291CB033}" type="presParOf" srcId="{6400F2F7-E385-4CAD-9B54-E8FEBC9F740D}" destId="{7E4426E1-476B-42EC-836E-F11ECF3BD6A1}" srcOrd="0" destOrd="0" presId="urn:microsoft.com/office/officeart/2005/8/layout/lProcess2"/>
    <dgm:cxn modelId="{EDE41513-C9F1-401F-AA5C-409831F1CE35}" type="presParOf" srcId="{7E4426E1-476B-42EC-836E-F11ECF3BD6A1}" destId="{8F9CA596-B142-4485-B1BC-01C3EE8E221C}" srcOrd="0" destOrd="0" presId="urn:microsoft.com/office/officeart/2005/8/layout/lProcess2"/>
    <dgm:cxn modelId="{116D76CE-5BDC-496C-8444-63B7F0EA4035}" type="presParOf" srcId="{7E4426E1-476B-42EC-836E-F11ECF3BD6A1}" destId="{6D871331-D5F5-4F14-A9E3-C54220E6ED83}" srcOrd="1" destOrd="0" presId="urn:microsoft.com/office/officeart/2005/8/layout/lProcess2"/>
    <dgm:cxn modelId="{C962813B-DDFD-4541-BB51-310FB5F41E62}" type="presParOf" srcId="{7E4426E1-476B-42EC-836E-F11ECF3BD6A1}" destId="{5698F333-97B7-4565-8FE2-87F4016D3997}"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A509C-E002-4061-B11F-148DC5313A65}">
      <dsp:nvSpPr>
        <dsp:cNvPr id="0" name=""/>
        <dsp:cNvSpPr/>
      </dsp:nvSpPr>
      <dsp:spPr>
        <a:xfrm>
          <a:off x="760474" y="2063"/>
          <a:ext cx="3194595" cy="191675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rtl="0">
            <a:lnSpc>
              <a:spcPct val="90000"/>
            </a:lnSpc>
            <a:spcBef>
              <a:spcPct val="0"/>
            </a:spcBef>
            <a:spcAft>
              <a:spcPct val="35000"/>
            </a:spcAft>
          </a:pPr>
          <a:r>
            <a:rPr lang="en-US" sz="4900" kern="1200" dirty="0" smtClean="0"/>
            <a:t>Unit of account</a:t>
          </a:r>
          <a:endParaRPr lang="en-US" sz="4900" kern="1200" dirty="0"/>
        </a:p>
      </dsp:txBody>
      <dsp:txXfrm>
        <a:off x="760474" y="2063"/>
        <a:ext cx="3194595" cy="1916757"/>
      </dsp:txXfrm>
    </dsp:sp>
    <dsp:sp modelId="{7E5C3EAC-7EC9-47C4-9CA7-9A9613742BA3}">
      <dsp:nvSpPr>
        <dsp:cNvPr id="0" name=""/>
        <dsp:cNvSpPr/>
      </dsp:nvSpPr>
      <dsp:spPr>
        <a:xfrm>
          <a:off x="4274529" y="2063"/>
          <a:ext cx="3194595" cy="191675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rtl="0">
            <a:lnSpc>
              <a:spcPct val="90000"/>
            </a:lnSpc>
            <a:spcBef>
              <a:spcPct val="0"/>
            </a:spcBef>
            <a:spcAft>
              <a:spcPct val="35000"/>
            </a:spcAft>
          </a:pPr>
          <a:r>
            <a:rPr lang="en-US" sz="4900" kern="1200" dirty="0" smtClean="0"/>
            <a:t>Store of value</a:t>
          </a:r>
          <a:endParaRPr lang="en-US" sz="4900" kern="1200" dirty="0"/>
        </a:p>
      </dsp:txBody>
      <dsp:txXfrm>
        <a:off x="4274529" y="2063"/>
        <a:ext cx="3194595" cy="1916757"/>
      </dsp:txXfrm>
    </dsp:sp>
    <dsp:sp modelId="{0ED9B9DB-A86A-4DFF-9AA2-CB37E2459B19}">
      <dsp:nvSpPr>
        <dsp:cNvPr id="0" name=""/>
        <dsp:cNvSpPr/>
      </dsp:nvSpPr>
      <dsp:spPr>
        <a:xfrm>
          <a:off x="2517502" y="2238280"/>
          <a:ext cx="3194595" cy="191675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rtl="0">
            <a:lnSpc>
              <a:spcPct val="90000"/>
            </a:lnSpc>
            <a:spcBef>
              <a:spcPct val="0"/>
            </a:spcBef>
            <a:spcAft>
              <a:spcPct val="35000"/>
            </a:spcAft>
          </a:pPr>
          <a:r>
            <a:rPr lang="en-US" sz="4900" kern="1200" dirty="0" smtClean="0"/>
            <a:t>Medium of exchange</a:t>
          </a:r>
          <a:endParaRPr lang="en-US" sz="4900" kern="1200" dirty="0"/>
        </a:p>
      </dsp:txBody>
      <dsp:txXfrm>
        <a:off x="2517502" y="2238280"/>
        <a:ext cx="3194595" cy="19167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F6A5C-8394-4199-9213-46EFC485D197}">
      <dsp:nvSpPr>
        <dsp:cNvPr id="0" name=""/>
        <dsp:cNvSpPr/>
      </dsp:nvSpPr>
      <dsp:spPr>
        <a:xfrm>
          <a:off x="0" y="548480"/>
          <a:ext cx="2571749" cy="154305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smtClean="0"/>
            <a:t>Portable</a:t>
          </a:r>
          <a:endParaRPr lang="en-US" sz="3900" kern="1200"/>
        </a:p>
      </dsp:txBody>
      <dsp:txXfrm>
        <a:off x="0" y="548480"/>
        <a:ext cx="2571749" cy="1543050"/>
      </dsp:txXfrm>
    </dsp:sp>
    <dsp:sp modelId="{CC8EA3DE-FB7E-46DF-8528-F0D6243C10E3}">
      <dsp:nvSpPr>
        <dsp:cNvPr id="0" name=""/>
        <dsp:cNvSpPr/>
      </dsp:nvSpPr>
      <dsp:spPr>
        <a:xfrm>
          <a:off x="2828925" y="548480"/>
          <a:ext cx="2571749" cy="154305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smtClean="0"/>
            <a:t>Durable</a:t>
          </a:r>
          <a:endParaRPr lang="en-US" sz="3900" kern="1200" dirty="0" smtClean="0"/>
        </a:p>
      </dsp:txBody>
      <dsp:txXfrm>
        <a:off x="2828925" y="548480"/>
        <a:ext cx="2571749" cy="1543050"/>
      </dsp:txXfrm>
    </dsp:sp>
    <dsp:sp modelId="{54930F78-C096-42F7-BE46-B3FAD4234132}">
      <dsp:nvSpPr>
        <dsp:cNvPr id="0" name=""/>
        <dsp:cNvSpPr/>
      </dsp:nvSpPr>
      <dsp:spPr>
        <a:xfrm>
          <a:off x="5657849" y="548480"/>
          <a:ext cx="2571749" cy="154305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smtClean="0"/>
            <a:t>Divisible</a:t>
          </a:r>
          <a:endParaRPr lang="en-US" sz="3900" kern="1200" dirty="0" smtClean="0"/>
        </a:p>
      </dsp:txBody>
      <dsp:txXfrm>
        <a:off x="5657849" y="548480"/>
        <a:ext cx="2571749" cy="1543050"/>
      </dsp:txXfrm>
    </dsp:sp>
    <dsp:sp modelId="{BD97AB0E-6DF0-424E-933F-1D0B897DFA57}">
      <dsp:nvSpPr>
        <dsp:cNvPr id="0" name=""/>
        <dsp:cNvSpPr/>
      </dsp:nvSpPr>
      <dsp:spPr>
        <a:xfrm>
          <a:off x="0" y="2348706"/>
          <a:ext cx="2571749" cy="154305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smtClean="0"/>
            <a:t>Uniform</a:t>
          </a:r>
          <a:endParaRPr lang="en-US" sz="3900" kern="1200" dirty="0" smtClean="0"/>
        </a:p>
      </dsp:txBody>
      <dsp:txXfrm>
        <a:off x="0" y="2348706"/>
        <a:ext cx="2571749" cy="1543050"/>
      </dsp:txXfrm>
    </dsp:sp>
    <dsp:sp modelId="{97120B13-6EC5-4C2A-8251-32CC25DA4DB8}">
      <dsp:nvSpPr>
        <dsp:cNvPr id="0" name=""/>
        <dsp:cNvSpPr/>
      </dsp:nvSpPr>
      <dsp:spPr>
        <a:xfrm>
          <a:off x="2828925" y="2348706"/>
          <a:ext cx="2571749" cy="154305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smtClean="0"/>
            <a:t>Limited</a:t>
          </a:r>
          <a:endParaRPr lang="en-US" sz="3900" kern="1200" dirty="0" smtClean="0"/>
        </a:p>
      </dsp:txBody>
      <dsp:txXfrm>
        <a:off x="2828925" y="2348706"/>
        <a:ext cx="2571749" cy="1543050"/>
      </dsp:txXfrm>
    </dsp:sp>
    <dsp:sp modelId="{E21FA776-BA6B-4DD0-BF6B-325387DEFA00}">
      <dsp:nvSpPr>
        <dsp:cNvPr id="0" name=""/>
        <dsp:cNvSpPr/>
      </dsp:nvSpPr>
      <dsp:spPr>
        <a:xfrm>
          <a:off x="5657849" y="2348706"/>
          <a:ext cx="2571749" cy="154305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smtClean="0"/>
            <a:t>Acceptable</a:t>
          </a:r>
          <a:endParaRPr lang="en-US" sz="3900" kern="1200" dirty="0" smtClean="0"/>
        </a:p>
      </dsp:txBody>
      <dsp:txXfrm>
        <a:off x="5657849" y="2348706"/>
        <a:ext cx="2571749" cy="1543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03535-CF62-49B6-8E3C-5BAA7404AE15}">
      <dsp:nvSpPr>
        <dsp:cNvPr id="0" name=""/>
        <dsp:cNvSpPr/>
      </dsp:nvSpPr>
      <dsp:spPr>
        <a:xfrm rot="5400000">
          <a:off x="5023753" y="-1915836"/>
          <a:ext cx="1144748" cy="5266944"/>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Medium of exchange has intrinsic value</a:t>
          </a:r>
          <a:endParaRPr lang="en-US" sz="2800" kern="1200" dirty="0"/>
        </a:p>
      </dsp:txBody>
      <dsp:txXfrm rot="-5400000">
        <a:off x="2962655" y="201144"/>
        <a:ext cx="5211062" cy="1032984"/>
      </dsp:txXfrm>
    </dsp:sp>
    <dsp:sp modelId="{CCB73543-E636-4225-8A6E-1A67592B117A}">
      <dsp:nvSpPr>
        <dsp:cNvPr id="0" name=""/>
        <dsp:cNvSpPr/>
      </dsp:nvSpPr>
      <dsp:spPr>
        <a:xfrm>
          <a:off x="0" y="2168"/>
          <a:ext cx="2962656" cy="14309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n-US" sz="3000" b="1" i="1" kern="1200" dirty="0" smtClean="0"/>
            <a:t>Commodity Money</a:t>
          </a:r>
          <a:endParaRPr lang="en-US" sz="3000" kern="1200" dirty="0"/>
        </a:p>
      </dsp:txBody>
      <dsp:txXfrm>
        <a:off x="69852" y="72020"/>
        <a:ext cx="2822952" cy="1291231"/>
      </dsp:txXfrm>
    </dsp:sp>
    <dsp:sp modelId="{9A39B0C3-C54F-45B3-8276-0D99F4C88721}">
      <dsp:nvSpPr>
        <dsp:cNvPr id="0" name=""/>
        <dsp:cNvSpPr/>
      </dsp:nvSpPr>
      <dsp:spPr>
        <a:xfrm rot="5400000">
          <a:off x="5023753" y="-413353"/>
          <a:ext cx="1144748" cy="5266944"/>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Medium of exchange represents a claim on an item of value</a:t>
          </a:r>
        </a:p>
      </dsp:txBody>
      <dsp:txXfrm rot="-5400000">
        <a:off x="2962655" y="1703627"/>
        <a:ext cx="5211062" cy="1032984"/>
      </dsp:txXfrm>
    </dsp:sp>
    <dsp:sp modelId="{A9767E2F-6D03-43C1-B19F-1C2EBF66FDC7}">
      <dsp:nvSpPr>
        <dsp:cNvPr id="0" name=""/>
        <dsp:cNvSpPr/>
      </dsp:nvSpPr>
      <dsp:spPr>
        <a:xfrm>
          <a:off x="0" y="1504650"/>
          <a:ext cx="2962656" cy="14309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n-US" sz="3000" b="1" i="1" kern="1200" dirty="0" smtClean="0"/>
            <a:t>Representative Money</a:t>
          </a:r>
          <a:endParaRPr lang="en-US" sz="3000" kern="1200" dirty="0" smtClean="0"/>
        </a:p>
      </dsp:txBody>
      <dsp:txXfrm>
        <a:off x="69852" y="1574502"/>
        <a:ext cx="2822952" cy="1291231"/>
      </dsp:txXfrm>
    </dsp:sp>
    <dsp:sp modelId="{7944F3B6-E778-4C06-87C5-554DE2FEB163}">
      <dsp:nvSpPr>
        <dsp:cNvPr id="0" name=""/>
        <dsp:cNvSpPr/>
      </dsp:nvSpPr>
      <dsp:spPr>
        <a:xfrm rot="5400000">
          <a:off x="5023753" y="1089129"/>
          <a:ext cx="1144748" cy="5266944"/>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Medium of exchange has value by government decree</a:t>
          </a:r>
        </a:p>
      </dsp:txBody>
      <dsp:txXfrm rot="-5400000">
        <a:off x="2962655" y="3206109"/>
        <a:ext cx="5211062" cy="1032984"/>
      </dsp:txXfrm>
    </dsp:sp>
    <dsp:sp modelId="{180D8542-3598-4CB4-BD9A-E9E283744BDF}">
      <dsp:nvSpPr>
        <dsp:cNvPr id="0" name=""/>
        <dsp:cNvSpPr/>
      </dsp:nvSpPr>
      <dsp:spPr>
        <a:xfrm>
          <a:off x="0" y="3007133"/>
          <a:ext cx="2962656" cy="14309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n-US" sz="3000" b="1" i="1" kern="1200" dirty="0" smtClean="0"/>
            <a:t>Fiat Money</a:t>
          </a:r>
          <a:endParaRPr lang="en-US" sz="3000" kern="1200" dirty="0" smtClean="0"/>
        </a:p>
      </dsp:txBody>
      <dsp:txXfrm>
        <a:off x="69852" y="3076985"/>
        <a:ext cx="2822952" cy="12912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F9A5DF8B-3257-40E1-88AC-80C60C54BEB2}" type="slidenum">
              <a:rPr lang="en-US" smtClean="0"/>
              <a:pPr/>
              <a:t>‹#›</a:t>
            </a:fld>
            <a:endParaRPr lang="en-US"/>
          </a:p>
        </p:txBody>
      </p:sp>
    </p:spTree>
    <p:extLst>
      <p:ext uri="{BB962C8B-B14F-4D97-AF65-F5344CB8AC3E}">
        <p14:creationId xmlns:p14="http://schemas.microsoft.com/office/powerpoint/2010/main" val="3104963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CF9070AE-BD7E-47FB-9796-B14749AE44C8}" type="datetimeFigureOut">
              <a:rPr lang="en-US" smtClean="0"/>
              <a:pPr/>
              <a:t>5/2/2014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53300B6-B038-4C63-91E2-5348851AEF21}" type="slidenum">
              <a:rPr lang="en-US" smtClean="0"/>
              <a:pPr/>
              <a:t>‹#›</a:t>
            </a:fld>
            <a:endParaRPr lang="en-US"/>
          </a:p>
        </p:txBody>
      </p:sp>
    </p:spTree>
    <p:extLst>
      <p:ext uri="{BB962C8B-B14F-4D97-AF65-F5344CB8AC3E}">
        <p14:creationId xmlns:p14="http://schemas.microsoft.com/office/powerpoint/2010/main" val="1600030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746BA2E3-D21D-444F-8FDC-1CE177EFFA98}" type="slidenum">
              <a:rPr lang="en-US" smtClean="0"/>
              <a:pPr/>
              <a:t>10</a:t>
            </a:fld>
            <a:endParaRPr lang="en-US" smtClean="0"/>
          </a:p>
        </p:txBody>
      </p:sp>
      <p:sp>
        <p:nvSpPr>
          <p:cNvPr id="91139" name="Rectangle 2"/>
          <p:cNvSpPr>
            <a:spLocks noGrp="1" noRot="1" noChangeAspect="1" noChangeArrowheads="1" noTextEdit="1"/>
          </p:cNvSpPr>
          <p:nvPr>
            <p:ph type="sldImg"/>
          </p:nvPr>
        </p:nvSpPr>
        <p:spPr>
          <a:xfrm>
            <a:off x="1255713" y="720725"/>
            <a:ext cx="4802187" cy="3600450"/>
          </a:xfrm>
          <a:ln/>
        </p:spPr>
      </p:sp>
      <p:sp>
        <p:nvSpPr>
          <p:cNvPr id="91140" name="Rectangle 3"/>
          <p:cNvSpPr>
            <a:spLocks noGrp="1" noChangeArrowheads="1"/>
          </p:cNvSpPr>
          <p:nvPr>
            <p:ph type="body" idx="1"/>
          </p:nvPr>
        </p:nvSpPr>
        <p:spPr>
          <a:xfrm>
            <a:off x="731689" y="4560902"/>
            <a:ext cx="5851824" cy="4319548"/>
          </a:xfrm>
          <a:noFill/>
          <a:ln/>
        </p:spPr>
        <p:txBody>
          <a:bodyPr/>
          <a:lstStyle/>
          <a:p>
            <a:r>
              <a:rPr lang="en-US" dirty="0" smtClean="0"/>
              <a:t>Franklin is 23 years-old in 1729. He arrives in Philadelphia in 1723, goes to London from 1724 through 1725, then he returns to Philadelphia in 1726. Founds the </a:t>
            </a:r>
            <a:r>
              <a:rPr lang="en-US" i="1" dirty="0" err="1" smtClean="0"/>
              <a:t>Junto</a:t>
            </a:r>
            <a:r>
              <a:rPr lang="en-US" dirty="0" smtClean="0"/>
              <a:t> (APS) in 1727. Buys failing </a:t>
            </a:r>
            <a:r>
              <a:rPr lang="en-US" i="1" dirty="0" smtClean="0"/>
              <a:t>Pennsylvania Gazette</a:t>
            </a:r>
            <a:r>
              <a:rPr lang="en-US" dirty="0" smtClean="0"/>
              <a:t> press in 1729. This is the first pamphlet he publishes from his press.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Constitutional issues were precluded…</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Chillicothe???</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AE449DA2-D32F-4741-82D6-3153E45583F0}" type="slidenum">
              <a:rPr lang="en-US" smtClean="0"/>
              <a:pPr/>
              <a:t>27</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smtClean="0"/>
              <a:t>Second Bank not a significant issue in 1828, but rumors circulated that Henry Clay manipulated the Bank to help John Quincy Adams</a:t>
            </a:r>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31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8663"/>
            <a:ext cx="4781550" cy="3586162"/>
          </a:xfrm>
        </p:spPr>
      </p:sp>
      <p:sp>
        <p:nvSpPr>
          <p:cNvPr id="3" name="Notes Placeholder 2"/>
          <p:cNvSpPr>
            <a:spLocks noGrp="1"/>
          </p:cNvSpPr>
          <p:nvPr>
            <p:ph type="body" idx="1"/>
          </p:nvPr>
        </p:nvSpPr>
        <p:spPr/>
        <p:txBody>
          <a:bodyPr>
            <a:normAutofit fontScale="92500"/>
          </a:bodyPr>
          <a:lstStyle/>
          <a:p>
            <a:r>
              <a:rPr lang="en-US" dirty="0" smtClean="0"/>
              <a:t>State banks also issued notes.</a:t>
            </a:r>
          </a:p>
          <a:p>
            <a:endParaRPr lang="en-US" dirty="0" smtClean="0"/>
          </a:p>
          <a:p>
            <a:r>
              <a:rPr lang="en-US" dirty="0" smtClean="0"/>
              <a:t>Circulated as money.</a:t>
            </a:r>
          </a:p>
          <a:p>
            <a:endParaRPr lang="en-US" dirty="0" smtClean="0"/>
          </a:p>
          <a:p>
            <a:r>
              <a:rPr lang="en-US" dirty="0" smtClean="0"/>
              <a:t>Notes are responsibility of bank.  You are responsible for deposit.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Charter granted without discretion – as long as requirements were met.</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Louisiana’s experience with free banking good.</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300B6-B038-4C63-91E2-5348851AEF21}" type="slidenum">
              <a:rPr lang="en-US" smtClean="0"/>
              <a:pPr/>
              <a:t>52</a:t>
            </a:fld>
            <a:endParaRPr lang="en-US"/>
          </a:p>
        </p:txBody>
      </p:sp>
    </p:spTree>
    <p:extLst>
      <p:ext uri="{BB962C8B-B14F-4D97-AF65-F5344CB8AC3E}">
        <p14:creationId xmlns:p14="http://schemas.microsoft.com/office/powerpoint/2010/main" val="3052932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Indiana, Kentucky, Louisiana, Mississippi, Illinois, Kentucky, Tennessee and Georgia all were similar to Virginia</a:t>
            </a:r>
            <a:endParaRPr lang="en-US" dirty="0"/>
          </a:p>
        </p:txBody>
      </p:sp>
      <p:sp>
        <p:nvSpPr>
          <p:cNvPr id="4" name="Slide Number Placeholder 3"/>
          <p:cNvSpPr>
            <a:spLocks noGrp="1"/>
          </p:cNvSpPr>
          <p:nvPr>
            <p:ph type="sldNum" sz="quarter" idx="10"/>
          </p:nvPr>
        </p:nvSpPr>
        <p:spPr/>
        <p:txBody>
          <a:bodyPr/>
          <a:lstStyle/>
          <a:p>
            <a:fld id="{253300B6-B038-4C63-91E2-5348851AEF21}" type="slidenum">
              <a:rPr lang="en-US" smtClean="0"/>
              <a:pPr/>
              <a:t>53</a:t>
            </a:fld>
            <a:endParaRPr lang="en-US"/>
          </a:p>
        </p:txBody>
      </p:sp>
    </p:spTree>
    <p:extLst>
      <p:ext uri="{BB962C8B-B14F-4D97-AF65-F5344CB8AC3E}">
        <p14:creationId xmlns:p14="http://schemas.microsoft.com/office/powerpoint/2010/main" val="2428116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9DD4CA06-E39D-4633-B191-F9037EBA1208}" type="slidenum">
              <a:rPr lang="en-US" smtClean="0"/>
              <a:pPr/>
              <a:t>11</a:t>
            </a:fld>
            <a:endParaRPr lang="en-US" smtClean="0"/>
          </a:p>
        </p:txBody>
      </p:sp>
      <p:sp>
        <p:nvSpPr>
          <p:cNvPr id="92163" name="Rectangle 2"/>
          <p:cNvSpPr>
            <a:spLocks noGrp="1" noRot="1" noChangeAspect="1" noChangeArrowheads="1" noTextEdit="1"/>
          </p:cNvSpPr>
          <p:nvPr>
            <p:ph type="sldImg"/>
          </p:nvPr>
        </p:nvSpPr>
        <p:spPr>
          <a:xfrm>
            <a:off x="1255713" y="720725"/>
            <a:ext cx="4802187" cy="3600450"/>
          </a:xfrm>
          <a:ln/>
        </p:spPr>
      </p:sp>
      <p:sp>
        <p:nvSpPr>
          <p:cNvPr id="92164" name="Rectangle 3"/>
          <p:cNvSpPr>
            <a:spLocks noGrp="1" noChangeArrowheads="1"/>
          </p:cNvSpPr>
          <p:nvPr>
            <p:ph type="body" idx="1"/>
          </p:nvPr>
        </p:nvSpPr>
        <p:spPr>
          <a:xfrm>
            <a:off x="731689" y="4560902"/>
            <a:ext cx="5851824" cy="4319548"/>
          </a:xfrm>
          <a:noFill/>
          <a:ln/>
        </p:spPr>
        <p:txBody>
          <a:bodyPr/>
          <a:lstStyle/>
          <a:p>
            <a:r>
              <a:rPr lang="en-US" smtClean="0"/>
              <a:t>B. Franklin printed Pennsylvania pound 20 shilling note, 1739. Note leaf-impression printing to minimize counterfeiting. Franklin first prints money for Pennsylvania in 1730/31 and continues through 1764, then sells out to partner Hall, as he returns to London for 1764-1774.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New Orleans Canal and Banking Company built a canal connecting Lake </a:t>
            </a:r>
            <a:r>
              <a:rPr lang="en-US" dirty="0" err="1" smtClean="0"/>
              <a:t>Ponchartrain</a:t>
            </a:r>
            <a:r>
              <a:rPr lang="en-US" dirty="0" smtClean="0"/>
              <a:t> to the Mississippi River</a:t>
            </a:r>
          </a:p>
          <a:p>
            <a:pPr lvl="1"/>
            <a:r>
              <a:rPr lang="en-US" dirty="0" smtClean="0"/>
              <a:t>The Exchange and Banking Company and the New Orleans Improvement and Banking Company built and operated hotels</a:t>
            </a:r>
          </a:p>
          <a:p>
            <a:pPr lvl="1"/>
            <a:r>
              <a:rPr lang="en-US" dirty="0" smtClean="0"/>
              <a:t>New Orleans Gas Light and Banking Company constructed and operated gas streetlights in New Orleans and five other cities</a:t>
            </a:r>
          </a:p>
          <a:p>
            <a:pPr lvl="1"/>
            <a:r>
              <a:rPr lang="en-US" dirty="0" smtClean="0"/>
              <a:t>Carrollton Railroad and Banking Company and the Atchafalaya Railroad and Banking Company were rail construction companies</a:t>
            </a:r>
          </a:p>
          <a:p>
            <a:endParaRPr lang="en-US" dirty="0"/>
          </a:p>
        </p:txBody>
      </p:sp>
      <p:sp>
        <p:nvSpPr>
          <p:cNvPr id="4" name="Slide Number Placeholder 3"/>
          <p:cNvSpPr>
            <a:spLocks noGrp="1"/>
          </p:cNvSpPr>
          <p:nvPr>
            <p:ph type="sldNum" sz="quarter" idx="10"/>
          </p:nvPr>
        </p:nvSpPr>
        <p:spPr/>
        <p:txBody>
          <a:bodyPr/>
          <a:lstStyle/>
          <a:p>
            <a:fld id="{253300B6-B038-4C63-91E2-5348851AEF21}" type="slidenum">
              <a:rPr lang="en-US" smtClean="0"/>
              <a:pPr/>
              <a:t>54</a:t>
            </a:fld>
            <a:endParaRPr lang="en-US"/>
          </a:p>
        </p:txBody>
      </p:sp>
    </p:spTree>
    <p:extLst>
      <p:ext uri="{BB962C8B-B14F-4D97-AF65-F5344CB8AC3E}">
        <p14:creationId xmlns:p14="http://schemas.microsoft.com/office/powerpoint/2010/main" val="3573964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smtClean="0"/>
              <a:t>The phrase “Mind Your Business” is on the front. </a:t>
            </a:r>
          </a:p>
          <a:p>
            <a:endParaRPr lang="en-US" dirty="0" smtClean="0"/>
          </a:p>
          <a:p>
            <a:r>
              <a:rPr lang="en-US" dirty="0" smtClean="0"/>
              <a:t>Continental Congress chartered the Bank of North America (founded by Robert Morris) in 1781</a:t>
            </a:r>
          </a:p>
          <a:p>
            <a:r>
              <a:rPr lang="en-US" dirty="0" smtClean="0"/>
              <a:t>Helped finance the war by buying and marketing bonds</a:t>
            </a:r>
          </a:p>
          <a:p>
            <a:r>
              <a:rPr lang="en-US" dirty="0" smtClean="0"/>
              <a:t>Only a handful of banks existed before 1800.</a:t>
            </a:r>
          </a:p>
          <a:p>
            <a:pPr lvl="1"/>
            <a:r>
              <a:rPr lang="en-US" dirty="0" smtClean="0"/>
              <a:t>Only 5 banks in 1792;    24 in 1800</a:t>
            </a:r>
          </a:p>
          <a:p>
            <a:r>
              <a:rPr lang="en-US" dirty="0" smtClean="0"/>
              <a:t>Banks issued notes that circulated as currency.</a:t>
            </a:r>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13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8663"/>
            <a:ext cx="4781550" cy="3586162"/>
          </a:xfrm>
        </p:spPr>
      </p:sp>
      <p:sp>
        <p:nvSpPr>
          <p:cNvPr id="3" name="Notes Placeholder 2"/>
          <p:cNvSpPr>
            <a:spLocks noGrp="1"/>
          </p:cNvSpPr>
          <p:nvPr>
            <p:ph type="body" idx="1"/>
          </p:nvPr>
        </p:nvSpPr>
        <p:spPr/>
        <p:txBody>
          <a:bodyPr>
            <a:normAutofit/>
          </a:bodyPr>
          <a:lstStyle/>
          <a:p>
            <a:pPr defTabSz="966612">
              <a:defRPr/>
            </a:pPr>
            <a:r>
              <a:rPr lang="en-US" dirty="0" smtClean="0"/>
              <a:t>George Washington reportedly contributed $75 worth of his personal tableware to provide the silver for the first coins.  </a:t>
            </a:r>
          </a:p>
          <a:p>
            <a:endParaRPr lang="en-US" dirty="0" smtClean="0"/>
          </a:p>
          <a:p>
            <a:r>
              <a:rPr lang="en-US" dirty="0" smtClean="0"/>
              <a:t>Established U.S. mint</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8663"/>
            <a:ext cx="4781550" cy="3586162"/>
          </a:xfrm>
        </p:spPr>
      </p:sp>
      <p:sp>
        <p:nvSpPr>
          <p:cNvPr id="3" name="Notes Placeholder 2"/>
          <p:cNvSpPr>
            <a:spLocks noGrp="1"/>
          </p:cNvSpPr>
          <p:nvPr>
            <p:ph type="body" idx="1"/>
          </p:nvPr>
        </p:nvSpPr>
        <p:spPr/>
        <p:txBody>
          <a:bodyPr>
            <a:normAutofit/>
          </a:bodyPr>
          <a:lstStyle/>
          <a:p>
            <a:r>
              <a:rPr lang="en-US" dirty="0" smtClean="0"/>
              <a:t>The proposal for a national bank was…</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8663"/>
            <a:ext cx="4781550" cy="3586162"/>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Ken:</a:t>
            </a:r>
          </a:p>
          <a:p>
            <a:r>
              <a:rPr lang="en-US" dirty="0" smtClean="0"/>
              <a:t>No central institution for Treasury to deal with.</a:t>
            </a:r>
          </a:p>
          <a:p>
            <a:r>
              <a:rPr lang="en-US" dirty="0" smtClean="0"/>
              <a:t>Sec. of State James Monroe pledged his </a:t>
            </a:r>
            <a:r>
              <a:rPr lang="en-US" i="1" dirty="0" smtClean="0"/>
              <a:t>personal</a:t>
            </a:r>
            <a:r>
              <a:rPr lang="en-US" dirty="0" smtClean="0"/>
              <a:t> fortune to secure funds for Andrew Jackson to move troops for Battle of N.O.</a:t>
            </a:r>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1114" y="5764382"/>
            <a:ext cx="1023339" cy="969768"/>
          </a:xfrm>
          <a:prstGeom prst="rect">
            <a:avLst/>
          </a:prstGeom>
        </p:spPr>
      </p:pic>
    </p:spTree>
    <p:extLst>
      <p:ext uri="{BB962C8B-B14F-4D97-AF65-F5344CB8AC3E}">
        <p14:creationId xmlns:p14="http://schemas.microsoft.com/office/powerpoint/2010/main" val="182776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4190025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3794605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17638"/>
            <a:ext cx="8229600" cy="44402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3282528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241267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3738334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411994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899527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196001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3632311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3859192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1"/>
            <a:ext cx="8229600" cy="3505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457200" y="1181100"/>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011114" y="5764382"/>
            <a:ext cx="1023339" cy="969768"/>
          </a:xfrm>
          <a:prstGeom prst="rect">
            <a:avLst/>
          </a:prstGeom>
        </p:spPr>
      </p:pic>
    </p:spTree>
    <p:extLst>
      <p:ext uri="{BB962C8B-B14F-4D97-AF65-F5344CB8AC3E}">
        <p14:creationId xmlns:p14="http://schemas.microsoft.com/office/powerpoint/2010/main" val="3740594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t">
            <a:noAutofit/>
          </a:bodyPr>
          <a:lstStyle/>
          <a:p>
            <a:r>
              <a:rPr lang="en-US" b="1" dirty="0" smtClean="0"/>
              <a:t>American Banking</a:t>
            </a:r>
            <a:br>
              <a:rPr lang="en-US" b="1" dirty="0" smtClean="0"/>
            </a:br>
            <a:r>
              <a:rPr lang="en-US" i="1" dirty="0" smtClean="0"/>
              <a:t>Colonial Period to the Civil War</a:t>
            </a:r>
            <a:endParaRPr lang="en-US" sz="3200" i="1" dirty="0" smtClean="0"/>
          </a:p>
        </p:txBody>
      </p:sp>
      <p:sp>
        <p:nvSpPr>
          <p:cNvPr id="5" name="Title 1"/>
          <p:cNvSpPr txBox="1">
            <a:spLocks/>
          </p:cNvSpPr>
          <p:nvPr/>
        </p:nvSpPr>
        <p:spPr>
          <a:xfrm>
            <a:off x="495300" y="3594100"/>
            <a:ext cx="5295900" cy="19685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kern="1200">
                <a:solidFill>
                  <a:schemeClr val="tx1"/>
                </a:solidFill>
                <a:latin typeface="+mj-lt"/>
                <a:ea typeface="+mj-ea"/>
                <a:cs typeface="+mj-cs"/>
              </a:defRPr>
            </a:lvl1pPr>
          </a:lstStyle>
          <a:p>
            <a:endParaRPr lang="en-US" sz="2400" dirty="0" smtClean="0"/>
          </a:p>
        </p:txBody>
      </p:sp>
    </p:spTree>
    <p:extLst>
      <p:ext uri="{BB962C8B-B14F-4D97-AF65-F5344CB8AC3E}">
        <p14:creationId xmlns:p14="http://schemas.microsoft.com/office/powerpoint/2010/main" val="97302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p:txBody>
          <a:bodyPr/>
          <a:lstStyle/>
          <a:p>
            <a:r>
              <a:rPr lang="en-US" dirty="0" smtClean="0"/>
              <a:t>Colonial Period</a:t>
            </a:r>
          </a:p>
        </p:txBody>
      </p:sp>
      <p:pic>
        <p:nvPicPr>
          <p:cNvPr id="12291" name="Picture 3" descr="Pamphlet1"/>
          <p:cNvPicPr>
            <a:picLocks noGrp="1" noChangeAspect="1" noChangeArrowheads="1"/>
          </p:cNvPicPr>
          <p:nvPr>
            <p:ph idx="1"/>
          </p:nvPr>
        </p:nvPicPr>
        <p:blipFill>
          <a:blip r:embed="rId3" cstate="print"/>
          <a:stretch>
            <a:fillRect/>
          </a:stretch>
        </p:blipFill>
        <p:spPr>
          <a:xfrm rot="1057623">
            <a:off x="3558448" y="651332"/>
            <a:ext cx="4091108" cy="5665144"/>
          </a:xfr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Colonial Period</a:t>
            </a:r>
            <a:endParaRPr lang="en-US" dirty="0"/>
          </a:p>
        </p:txBody>
      </p:sp>
      <p:pic>
        <p:nvPicPr>
          <p:cNvPr id="13314" name="Picture 2" descr="Picture2-2"/>
          <p:cNvPicPr>
            <a:picLocks noGrp="1" noChangeAspect="1" noChangeArrowheads="1"/>
          </p:cNvPicPr>
          <p:nvPr>
            <p:ph idx="1"/>
          </p:nvPr>
        </p:nvPicPr>
        <p:blipFill>
          <a:blip r:embed="rId3" cstate="print"/>
          <a:stretch>
            <a:fillRect/>
          </a:stretch>
        </p:blipFill>
        <p:spPr>
          <a:xfrm>
            <a:off x="1053182" y="1417638"/>
            <a:ext cx="7037635" cy="4495800"/>
          </a:xfr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p:txBody>
          <a:bodyPr/>
          <a:lstStyle/>
          <a:p>
            <a:r>
              <a:rPr lang="en-US" dirty="0" smtClean="0"/>
              <a:t>Domestic Exchange Rate?</a:t>
            </a:r>
          </a:p>
        </p:txBody>
      </p:sp>
      <p:pic>
        <p:nvPicPr>
          <p:cNvPr id="15364" name="Picture 4" descr="pa four pounds 1777"/>
          <p:cNvPicPr>
            <a:picLocks noGrp="1" noChangeAspect="1" noChangeArrowheads="1"/>
          </p:cNvPicPr>
          <p:nvPr>
            <p:ph sz="half" idx="1"/>
          </p:nvPr>
        </p:nvPicPr>
        <p:blipFill>
          <a:blip r:embed="rId2" cstate="print"/>
          <a:stretch>
            <a:fillRect/>
          </a:stretch>
        </p:blipFill>
        <p:spPr>
          <a:xfrm>
            <a:off x="224286" y="1702537"/>
            <a:ext cx="4038600" cy="2524125"/>
          </a:xfrm>
        </p:spPr>
      </p:pic>
      <p:pic>
        <p:nvPicPr>
          <p:cNvPr id="15365" name="Picture 5" descr="va spanish dollar 1776"/>
          <p:cNvPicPr>
            <a:picLocks noGrp="1" noChangeAspect="1" noChangeArrowheads="1"/>
          </p:cNvPicPr>
          <p:nvPr>
            <p:ph sz="half" idx="2"/>
          </p:nvPr>
        </p:nvPicPr>
        <p:blipFill>
          <a:blip r:embed="rId3" cstate="print"/>
          <a:stretch>
            <a:fillRect/>
          </a:stretch>
        </p:blipFill>
        <p:spPr>
          <a:xfrm>
            <a:off x="4907096" y="1667499"/>
            <a:ext cx="4038600" cy="2752522"/>
          </a:xfrm>
        </p:spPr>
      </p:pic>
      <p:sp>
        <p:nvSpPr>
          <p:cNvPr id="473091" name="Rectangle 3"/>
          <p:cNvSpPr>
            <a:spLocks noGrp="1" noChangeArrowheads="1"/>
          </p:cNvSpPr>
          <p:nvPr>
            <p:ph type="subTitle" idx="4294967295"/>
          </p:nvPr>
        </p:nvSpPr>
        <p:spPr>
          <a:xfrm>
            <a:off x="5064432" y="4454525"/>
            <a:ext cx="3924300" cy="493713"/>
          </a:xfrm>
        </p:spPr>
        <p:txBody>
          <a:bodyPr>
            <a:normAutofit fontScale="92500" lnSpcReduction="20000"/>
          </a:bodyPr>
          <a:lstStyle/>
          <a:p>
            <a:pPr algn="ctr" eaLnBrk="1" hangingPunct="1">
              <a:buNone/>
              <a:defRPr/>
            </a:pPr>
            <a:r>
              <a:rPr lang="en-US" sz="3500" b="1" dirty="0" smtClean="0"/>
              <a:t>Virginia  (1776)</a:t>
            </a:r>
            <a:endParaRPr lang="en-US" sz="2800" b="1" dirty="0" smtClean="0"/>
          </a:p>
        </p:txBody>
      </p:sp>
      <p:sp>
        <p:nvSpPr>
          <p:cNvPr id="6" name="Rectangle 3"/>
          <p:cNvSpPr txBox="1">
            <a:spLocks noChangeArrowheads="1"/>
          </p:cNvSpPr>
          <p:nvPr/>
        </p:nvSpPr>
        <p:spPr>
          <a:xfrm>
            <a:off x="224286" y="4287044"/>
            <a:ext cx="4038600" cy="513557"/>
          </a:xfrm>
          <a:prstGeom prst="rect">
            <a:avLst/>
          </a:prstGeom>
        </p:spPr>
        <p:txBody>
          <a:bodyPr vert="horz" lIns="91440" tIns="45720" rIns="91440" bIns="45720" rtlCol="0">
            <a:noAutofit/>
          </a:bodyPr>
          <a:lstStyle/>
          <a:p>
            <a:pPr marL="342900" lvl="0" indent="-342900" algn="ctr">
              <a:spcBef>
                <a:spcPct val="20000"/>
              </a:spcBef>
              <a:defRPr/>
            </a:pPr>
            <a:r>
              <a:rPr lang="en-US" sz="3200" b="1" dirty="0" smtClean="0"/>
              <a:t>Pennsylvania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1777)</a:t>
            </a:r>
          </a:p>
        </p:txBody>
      </p:sp>
      <p:sp>
        <p:nvSpPr>
          <p:cNvPr id="7" name="Oval 6"/>
          <p:cNvSpPr/>
          <p:nvPr/>
        </p:nvSpPr>
        <p:spPr>
          <a:xfrm>
            <a:off x="677078" y="1981200"/>
            <a:ext cx="2838450" cy="40957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953125" y="1771650"/>
            <a:ext cx="2992571" cy="87239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p:txBody>
          <a:bodyPr>
            <a:normAutofit/>
          </a:bodyPr>
          <a:lstStyle/>
          <a:p>
            <a:r>
              <a:rPr lang="en-US" dirty="0" smtClean="0"/>
              <a:t>“Not worth a Continental” </a:t>
            </a:r>
          </a:p>
        </p:txBody>
      </p:sp>
      <p:pic>
        <p:nvPicPr>
          <p:cNvPr id="17412" name="Picture 4" descr="continental 1776"/>
          <p:cNvPicPr>
            <a:picLocks noGrp="1" noChangeAspect="1" noChangeArrowheads="1"/>
          </p:cNvPicPr>
          <p:nvPr>
            <p:ph sz="half" idx="1"/>
          </p:nvPr>
        </p:nvPicPr>
        <p:blipFill>
          <a:blip r:embed="rId3" cstate="print"/>
          <a:stretch>
            <a:fillRect/>
          </a:stretch>
        </p:blipFill>
        <p:spPr>
          <a:xfrm rot="21295533">
            <a:off x="597674" y="1226616"/>
            <a:ext cx="3848503" cy="4738633"/>
          </a:xfrm>
        </p:spPr>
      </p:pic>
      <p:sp>
        <p:nvSpPr>
          <p:cNvPr id="472067" name="Rectangle 3"/>
          <p:cNvSpPr>
            <a:spLocks noGrp="1" noChangeArrowheads="1"/>
          </p:cNvSpPr>
          <p:nvPr>
            <p:ph sz="half" idx="2"/>
          </p:nvPr>
        </p:nvSpPr>
        <p:spPr/>
        <p:txBody>
          <a:bodyPr>
            <a:normAutofit/>
          </a:bodyPr>
          <a:lstStyle/>
          <a:p>
            <a:r>
              <a:rPr lang="en-US" dirty="0" smtClean="0"/>
              <a:t>Continental Congress issued currency in 1775</a:t>
            </a:r>
          </a:p>
          <a:p>
            <a:r>
              <a:rPr lang="en-US" dirty="0" smtClean="0"/>
              <a:t>Excessive issuance of continentals led to inflation</a:t>
            </a:r>
          </a:p>
          <a:p>
            <a:endParaRPr lang="en-US"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n-US" dirty="0" smtClean="0"/>
              <a:t>Financial Challenges after Revolution</a:t>
            </a:r>
          </a:p>
        </p:txBody>
      </p:sp>
      <p:sp>
        <p:nvSpPr>
          <p:cNvPr id="478211" name="Rectangle 3"/>
          <p:cNvSpPr>
            <a:spLocks noGrp="1" noChangeArrowheads="1"/>
          </p:cNvSpPr>
          <p:nvPr>
            <p:ph idx="1"/>
          </p:nvPr>
        </p:nvSpPr>
        <p:spPr/>
        <p:txBody>
          <a:bodyPr>
            <a:normAutofit/>
          </a:bodyPr>
          <a:lstStyle/>
          <a:p>
            <a:r>
              <a:rPr lang="en-US" dirty="0" smtClean="0"/>
              <a:t>Shortage of money as economy expanded</a:t>
            </a:r>
          </a:p>
          <a:p>
            <a:r>
              <a:rPr lang="en-US" dirty="0" smtClean="0"/>
              <a:t>No uniform currency that was accepted at par value</a:t>
            </a:r>
          </a:p>
          <a:p>
            <a:r>
              <a:rPr lang="en-US" dirty="0" smtClean="0"/>
              <a:t>Government (federal and state) war debts</a:t>
            </a:r>
          </a:p>
          <a:p>
            <a:r>
              <a:rPr lang="en-US" dirty="0" smtClean="0"/>
              <a:t>Federal government lacked a fiscal agent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Alexander Hamilton</a:t>
            </a:r>
            <a:endParaRPr lang="en-US" dirty="0"/>
          </a:p>
        </p:txBody>
      </p:sp>
      <p:sp>
        <p:nvSpPr>
          <p:cNvPr id="4" name="Content Placeholder 3"/>
          <p:cNvSpPr>
            <a:spLocks noGrp="1"/>
          </p:cNvSpPr>
          <p:nvPr>
            <p:ph sz="half" idx="1"/>
          </p:nvPr>
        </p:nvSpPr>
        <p:spPr>
          <a:xfrm>
            <a:off x="457200" y="1417638"/>
            <a:ext cx="5372100" cy="4708525"/>
          </a:xfrm>
        </p:spPr>
        <p:txBody>
          <a:bodyPr>
            <a:normAutofit/>
          </a:bodyPr>
          <a:lstStyle/>
          <a:p>
            <a:r>
              <a:rPr lang="en-US" dirty="0" smtClean="0"/>
              <a:t>First Secretary of Treasury</a:t>
            </a:r>
          </a:p>
          <a:p>
            <a:r>
              <a:rPr lang="en-US" dirty="0" smtClean="0"/>
              <a:t>Advocated creation of a mint and a bank</a:t>
            </a:r>
          </a:p>
          <a:p>
            <a:r>
              <a:rPr lang="en-US" dirty="0" smtClean="0"/>
              <a:t>Coinage Act of 1792</a:t>
            </a:r>
          </a:p>
          <a:p>
            <a:pPr lvl="1"/>
            <a:r>
              <a:rPr lang="en-US" dirty="0" smtClean="0"/>
              <a:t>Created the U.S. Mint in Philadelphia</a:t>
            </a:r>
          </a:p>
          <a:p>
            <a:pPr lvl="1"/>
            <a:r>
              <a:rPr lang="en-US" dirty="0" smtClean="0"/>
              <a:t>Set denominations for coins</a:t>
            </a:r>
          </a:p>
          <a:p>
            <a:pPr lvl="1"/>
            <a:r>
              <a:rPr lang="en-US" dirty="0" smtClean="0"/>
              <a:t>Specified coins value in gold, silver and copper</a:t>
            </a:r>
          </a:p>
          <a:p>
            <a:r>
              <a:rPr lang="en-US" dirty="0" smtClean="0"/>
              <a:t>Coin shortage remained</a:t>
            </a:r>
          </a:p>
          <a:p>
            <a:endParaRPr lang="en-US" dirty="0"/>
          </a:p>
        </p:txBody>
      </p:sp>
      <p:pic>
        <p:nvPicPr>
          <p:cNvPr id="6" name="Picture 2" descr="largeportrait"/>
          <p:cNvPicPr>
            <a:picLocks noGrp="1" noChangeAspect="1" noChangeArrowheads="1"/>
          </p:cNvPicPr>
          <p:nvPr>
            <p:ph sz="half" idx="2"/>
          </p:nvPr>
        </p:nvPicPr>
        <p:blipFill>
          <a:blip r:embed="rId3" cstate="print"/>
          <a:srcRect/>
          <a:stretch>
            <a:fillRect/>
          </a:stretch>
        </p:blipFill>
        <p:spPr bwMode="auto">
          <a:xfrm>
            <a:off x="5699307" y="627063"/>
            <a:ext cx="2987493" cy="404971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Debating a National Bank</a:t>
            </a:r>
            <a:endParaRPr lang="en-US" dirty="0"/>
          </a:p>
        </p:txBody>
      </p:sp>
      <p:graphicFrame>
        <p:nvGraphicFramePr>
          <p:cNvPr id="4" name="Content Placeholder 3"/>
          <p:cNvGraphicFramePr>
            <a:graphicFrameLocks noGrp="1"/>
          </p:cNvGraphicFramePr>
          <p:nvPr>
            <p:ph idx="1"/>
          </p:nvPr>
        </p:nvGraphicFramePr>
        <p:xfrm>
          <a:off x="457200" y="1417638"/>
          <a:ext cx="82296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US" smtClean="0"/>
              <a:t>James Madison Objects</a:t>
            </a:r>
            <a:endParaRPr lang="en-US" dirty="0"/>
          </a:p>
        </p:txBody>
      </p:sp>
      <p:sp>
        <p:nvSpPr>
          <p:cNvPr id="199683" name="Rectangle 3"/>
          <p:cNvSpPr>
            <a:spLocks noGrp="1" noChangeArrowheads="1"/>
          </p:cNvSpPr>
          <p:nvPr>
            <p:ph idx="1"/>
          </p:nvPr>
        </p:nvSpPr>
        <p:spPr>
          <a:xfrm>
            <a:off x="457200" y="1417637"/>
            <a:ext cx="8229600" cy="4155997"/>
          </a:xfrm>
        </p:spPr>
        <p:txBody>
          <a:bodyPr>
            <a:normAutofit fontScale="85000" lnSpcReduction="20000"/>
          </a:bodyPr>
          <a:lstStyle/>
          <a:p>
            <a:pPr>
              <a:buNone/>
            </a:pPr>
            <a:r>
              <a:rPr lang="en-US" i="1" dirty="0" smtClean="0"/>
              <a:t>“…was </a:t>
            </a:r>
            <a:r>
              <a:rPr lang="en-US" b="1" i="1" dirty="0" smtClean="0">
                <a:solidFill>
                  <a:srgbClr val="FF0000"/>
                </a:solidFill>
              </a:rPr>
              <a:t>condemned</a:t>
            </a:r>
            <a:r>
              <a:rPr lang="en-US" i="1" dirty="0" smtClean="0"/>
              <a:t> by the silence of the Constitution;</a:t>
            </a:r>
          </a:p>
          <a:p>
            <a:pPr>
              <a:buNone/>
            </a:pPr>
            <a:r>
              <a:rPr lang="en-US" i="1" dirty="0" smtClean="0"/>
              <a:t>was </a:t>
            </a:r>
            <a:r>
              <a:rPr lang="en-US" b="1" i="1" dirty="0" smtClean="0">
                <a:solidFill>
                  <a:srgbClr val="FF0000"/>
                </a:solidFill>
              </a:rPr>
              <a:t>condemned</a:t>
            </a:r>
            <a:r>
              <a:rPr lang="en-US" i="1" dirty="0" smtClean="0"/>
              <a:t> by the rule of interpretation arising out of the Constitution; </a:t>
            </a:r>
          </a:p>
          <a:p>
            <a:pPr>
              <a:buNone/>
            </a:pPr>
            <a:r>
              <a:rPr lang="en-US" i="1" dirty="0" smtClean="0"/>
              <a:t>was </a:t>
            </a:r>
            <a:r>
              <a:rPr lang="en-US" b="1" i="1" dirty="0" smtClean="0">
                <a:solidFill>
                  <a:srgbClr val="FF0000"/>
                </a:solidFill>
              </a:rPr>
              <a:t>condemned</a:t>
            </a:r>
            <a:r>
              <a:rPr lang="en-US" i="1" dirty="0" smtClean="0"/>
              <a:t> by its tendency to destroy the main characteristic of the Constitution; </a:t>
            </a:r>
          </a:p>
          <a:p>
            <a:pPr>
              <a:buNone/>
            </a:pPr>
            <a:r>
              <a:rPr lang="en-US" i="1" dirty="0" smtClean="0"/>
              <a:t>was </a:t>
            </a:r>
            <a:r>
              <a:rPr lang="en-US" b="1" i="1" dirty="0" smtClean="0">
                <a:solidFill>
                  <a:srgbClr val="FF0000"/>
                </a:solidFill>
              </a:rPr>
              <a:t>condemned</a:t>
            </a:r>
            <a:r>
              <a:rPr lang="en-US" i="1" dirty="0" smtClean="0"/>
              <a:t> by the expositions of the friends of the Constitution whilst depending before the public; </a:t>
            </a:r>
          </a:p>
          <a:p>
            <a:pPr>
              <a:buNone/>
            </a:pPr>
            <a:r>
              <a:rPr lang="en-US" i="1" dirty="0" smtClean="0"/>
              <a:t>was </a:t>
            </a:r>
            <a:r>
              <a:rPr lang="en-US" b="1" i="1" dirty="0" smtClean="0">
                <a:solidFill>
                  <a:srgbClr val="FF0000"/>
                </a:solidFill>
              </a:rPr>
              <a:t>condemned</a:t>
            </a:r>
            <a:r>
              <a:rPr lang="en-US" i="1" dirty="0" smtClean="0"/>
              <a:t> by the apparent intentions of the parties which ratified the Constitution; </a:t>
            </a:r>
          </a:p>
          <a:p>
            <a:pPr>
              <a:buNone/>
            </a:pPr>
            <a:r>
              <a:rPr lang="en-US" i="1" dirty="0" smtClean="0"/>
              <a:t>was </a:t>
            </a:r>
            <a:r>
              <a:rPr lang="en-US" b="1" i="1" dirty="0" smtClean="0">
                <a:solidFill>
                  <a:srgbClr val="FF0000"/>
                </a:solidFill>
              </a:rPr>
              <a:t>condemned</a:t>
            </a:r>
            <a:r>
              <a:rPr lang="en-US" i="1" dirty="0" smtClean="0"/>
              <a:t> by the explanatory amendments proposed by Congress themselves to the Constitution.”</a:t>
            </a:r>
            <a:endParaRPr lang="en-US" i="1" dirty="0"/>
          </a:p>
        </p:txBody>
      </p:sp>
      <p:sp>
        <p:nvSpPr>
          <p:cNvPr id="4" name="TextBox 3"/>
          <p:cNvSpPr txBox="1"/>
          <p:nvPr/>
        </p:nvSpPr>
        <p:spPr>
          <a:xfrm>
            <a:off x="710159" y="5573635"/>
            <a:ext cx="8195733" cy="307777"/>
          </a:xfrm>
          <a:prstGeom prst="rect">
            <a:avLst/>
          </a:prstGeom>
          <a:noFill/>
        </p:spPr>
        <p:txBody>
          <a:bodyPr wrap="square" rtlCol="0">
            <a:spAutoFit/>
          </a:bodyPr>
          <a:lstStyle/>
          <a:p>
            <a:pPr algn="r"/>
            <a:r>
              <a:rPr lang="en-US" sz="1400" dirty="0" smtClean="0">
                <a:latin typeface="Arial" pitchFamily="34" charset="0"/>
                <a:cs typeface="Arial" pitchFamily="34" charset="0"/>
              </a:rPr>
              <a:t>Source:  </a:t>
            </a:r>
            <a:r>
              <a:rPr lang="en-US" sz="1400" i="1" dirty="0" smtClean="0">
                <a:latin typeface="Arial" pitchFamily="34" charset="0"/>
                <a:cs typeface="Arial" pitchFamily="34" charset="0"/>
              </a:rPr>
              <a:t>Banks and Politics in America</a:t>
            </a:r>
            <a:r>
              <a:rPr lang="en-US" sz="1400" dirty="0" smtClean="0">
                <a:latin typeface="Arial" pitchFamily="34" charset="0"/>
                <a:cs typeface="Arial" pitchFamily="34" charset="0"/>
              </a:rPr>
              <a:t>, Bray Hammond, 1957, pp. 115-116.</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First Bank of the United States</a:t>
            </a:r>
            <a:endParaRPr lang="en-US" dirty="0"/>
          </a:p>
        </p:txBody>
      </p:sp>
      <p:sp>
        <p:nvSpPr>
          <p:cNvPr id="6" name="Content Placeholder 5"/>
          <p:cNvSpPr>
            <a:spLocks noGrp="1"/>
          </p:cNvSpPr>
          <p:nvPr>
            <p:ph idx="1"/>
          </p:nvPr>
        </p:nvSpPr>
        <p:spPr>
          <a:xfrm>
            <a:off x="457200" y="1417638"/>
            <a:ext cx="4476750" cy="4440237"/>
          </a:xfrm>
        </p:spPr>
        <p:txBody>
          <a:bodyPr>
            <a:normAutofit/>
          </a:bodyPr>
          <a:lstStyle/>
          <a:p>
            <a:r>
              <a:rPr lang="en-US" dirty="0" smtClean="0"/>
              <a:t>Ownership</a:t>
            </a:r>
          </a:p>
          <a:p>
            <a:pPr lvl="1"/>
            <a:r>
              <a:rPr lang="en-US" dirty="0" smtClean="0"/>
              <a:t>20% government owned</a:t>
            </a:r>
          </a:p>
          <a:p>
            <a:pPr lvl="1"/>
            <a:r>
              <a:rPr lang="en-US" dirty="0" smtClean="0"/>
              <a:t>70% foreign owned</a:t>
            </a:r>
          </a:p>
          <a:p>
            <a:r>
              <a:rPr lang="en-US" dirty="0" smtClean="0"/>
              <a:t>Only national bank</a:t>
            </a:r>
          </a:p>
          <a:p>
            <a:r>
              <a:rPr lang="en-US" dirty="0" smtClean="0"/>
              <a:t>Located in Philadelphia</a:t>
            </a:r>
          </a:p>
          <a:p>
            <a:pPr lvl="1"/>
            <a:r>
              <a:rPr lang="en-US" dirty="0" smtClean="0"/>
              <a:t>8 branches</a:t>
            </a:r>
          </a:p>
          <a:p>
            <a:r>
              <a:rPr lang="en-US" dirty="0" smtClean="0"/>
              <a:t>20-year charter </a:t>
            </a:r>
          </a:p>
          <a:p>
            <a:pPr lvl="1"/>
            <a:r>
              <a:rPr lang="en-US" dirty="0" smtClean="0"/>
              <a:t>1791 to 1811</a:t>
            </a:r>
          </a:p>
          <a:p>
            <a:endParaRPr lang="en-US" dirty="0" smtClean="0"/>
          </a:p>
          <a:p>
            <a:endParaRPr lang="en-US" dirty="0"/>
          </a:p>
        </p:txBody>
      </p:sp>
      <p:pic>
        <p:nvPicPr>
          <p:cNvPr id="4" name="Picture 4" descr="First Bank of the United States"/>
          <p:cNvPicPr>
            <a:picLocks noChangeAspect="1" noChangeArrowheads="1"/>
          </p:cNvPicPr>
          <p:nvPr/>
        </p:nvPicPr>
        <p:blipFill>
          <a:blip r:embed="rId2" cstate="print"/>
          <a:stretch>
            <a:fillRect/>
          </a:stretch>
        </p:blipFill>
        <p:spPr>
          <a:xfrm>
            <a:off x="4933950" y="1417638"/>
            <a:ext cx="3962400" cy="3055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dirty="0" smtClean="0"/>
              <a:t>Branches of the First Bank of the U.S.</a:t>
            </a:r>
            <a:endParaRPr lang="en-US" dirty="0"/>
          </a:p>
        </p:txBody>
      </p:sp>
      <p:pic>
        <p:nvPicPr>
          <p:cNvPr id="201731" name="Picture 3" descr="8branches"/>
          <p:cNvPicPr>
            <a:picLocks noGrp="1" noChangeAspect="1" noChangeArrowheads="1"/>
          </p:cNvPicPr>
          <p:nvPr>
            <p:ph idx="1"/>
          </p:nvPr>
        </p:nvPicPr>
        <p:blipFill>
          <a:blip r:embed="rId3" cstate="print"/>
          <a:srcRect l="20647" t="22897" r="11868"/>
          <a:stretch>
            <a:fillRect/>
          </a:stretch>
        </p:blipFill>
        <p:spPr>
          <a:xfrm>
            <a:off x="2377440" y="1417638"/>
            <a:ext cx="4389120" cy="439639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Money</a:t>
            </a:r>
            <a:endParaRPr lang="en-US"/>
          </a:p>
        </p:txBody>
      </p:sp>
      <p:sp>
        <p:nvSpPr>
          <p:cNvPr id="3" name="Content Placeholder 2"/>
          <p:cNvSpPr>
            <a:spLocks noGrp="1"/>
          </p:cNvSpPr>
          <p:nvPr>
            <p:ph idx="1"/>
          </p:nvPr>
        </p:nvSpPr>
        <p:spPr>
          <a:xfrm>
            <a:off x="152400" y="1219200"/>
            <a:ext cx="8991600" cy="4474029"/>
          </a:xfrm>
        </p:spPr>
        <p:txBody>
          <a:bodyPr>
            <a:normAutofit fontScale="92500" lnSpcReduction="10000"/>
          </a:bodyPr>
          <a:lstStyle/>
          <a:p>
            <a:pPr>
              <a:buNone/>
            </a:pPr>
            <a:r>
              <a:rPr lang="en-US" sz="2800" dirty="0" smtClean="0"/>
              <a:t>	“Among the conventions of almost every human society of historical record has been the use of money, that is, particular commodities or tokens as measures of value and media of exchange in economic transactions. Somehow the members of a society agree on what will be acceptable tender in making payments and settling debts among themselves. General agreement to the convention, not the particular media agreed upon, is the source of money's immense value to the society. In this respect money is similar to language, standard time, or the convention designating the side of the road for passing.”</a:t>
            </a:r>
          </a:p>
          <a:p>
            <a:pPr>
              <a:buNone/>
            </a:pPr>
            <a:r>
              <a:rPr lang="en-US" sz="1800" dirty="0" smtClean="0"/>
              <a:t>James Tobin</a:t>
            </a:r>
          </a:p>
          <a:p>
            <a:pPr>
              <a:buNone/>
            </a:pPr>
            <a:r>
              <a:rPr lang="en-US" sz="1800" dirty="0" smtClean="0"/>
              <a:t>From The New Palgrave Dictionary of Economics, Second Edition, 2008</a:t>
            </a:r>
          </a:p>
        </p:txBody>
      </p:sp>
    </p:spTree>
    <p:extLst>
      <p:ext uri="{BB962C8B-B14F-4D97-AF65-F5344CB8AC3E}">
        <p14:creationId xmlns:p14="http://schemas.microsoft.com/office/powerpoint/2010/main" val="20164109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r>
              <a:rPr lang="en-US" dirty="0" smtClean="0"/>
              <a:t>First Bank of the United States</a:t>
            </a:r>
          </a:p>
        </p:txBody>
      </p:sp>
      <p:graphicFrame>
        <p:nvGraphicFramePr>
          <p:cNvPr id="4" name="Content Placeholder 3"/>
          <p:cNvGraphicFramePr>
            <a:graphicFrameLocks noGrp="1"/>
          </p:cNvGraphicFramePr>
          <p:nvPr>
            <p:ph idx="1"/>
          </p:nvPr>
        </p:nvGraphicFramePr>
        <p:xfrm>
          <a:off x="457200" y="1417638"/>
          <a:ext cx="8229600" cy="4495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smtClean="0"/>
              <a:t>First Bank of the United States</a:t>
            </a:r>
          </a:p>
        </p:txBody>
      </p:sp>
      <p:sp>
        <p:nvSpPr>
          <p:cNvPr id="466947" name="Rectangle 3"/>
          <p:cNvSpPr>
            <a:spLocks noGrp="1" noChangeArrowheads="1"/>
          </p:cNvSpPr>
          <p:nvPr>
            <p:ph idx="1"/>
          </p:nvPr>
        </p:nvSpPr>
        <p:spPr/>
        <p:txBody>
          <a:bodyPr>
            <a:normAutofit/>
          </a:bodyPr>
          <a:lstStyle/>
          <a:p>
            <a:r>
              <a:rPr lang="en-US" dirty="0" smtClean="0"/>
              <a:t>Not a central bank in the modern sense</a:t>
            </a:r>
          </a:p>
          <a:p>
            <a:r>
              <a:rPr lang="en-US" dirty="0" smtClean="0"/>
              <a:t>Rudimentary monetary policy through holdings of notes from state banks</a:t>
            </a:r>
          </a:p>
          <a:p>
            <a:pPr lvl="1"/>
            <a:r>
              <a:rPr lang="en-US" dirty="0" smtClean="0"/>
              <a:t>To constrain money growth → redeem notes and reduce reserves of specie</a:t>
            </a:r>
          </a:p>
          <a:p>
            <a:pPr lvl="1"/>
            <a:r>
              <a:rPr lang="en-US" dirty="0" smtClean="0"/>
              <a:t>To speed money growth → hold notes and allow reserves of specie to grow</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Bank of the United States</a:t>
            </a:r>
            <a:endParaRPr lang="en-US" dirty="0"/>
          </a:p>
        </p:txBody>
      </p:sp>
      <p:sp>
        <p:nvSpPr>
          <p:cNvPr id="3" name="Content Placeholder 2"/>
          <p:cNvSpPr>
            <a:spLocks noGrp="1"/>
          </p:cNvSpPr>
          <p:nvPr>
            <p:ph idx="1"/>
          </p:nvPr>
        </p:nvSpPr>
        <p:spPr/>
        <p:txBody>
          <a:bodyPr>
            <a:normAutofit/>
          </a:bodyPr>
          <a:lstStyle/>
          <a:p>
            <a:r>
              <a:rPr lang="en-GB" dirty="0" smtClean="0"/>
              <a:t>Charter renewal rejected by a single vote in both the House and the Senate in 1811</a:t>
            </a:r>
          </a:p>
          <a:p>
            <a:pPr lvl="1"/>
            <a:r>
              <a:rPr lang="en-GB" dirty="0" smtClean="0"/>
              <a:t>Federalists were out of power</a:t>
            </a:r>
          </a:p>
          <a:p>
            <a:pPr lvl="1"/>
            <a:r>
              <a:rPr lang="en-GB" dirty="0" smtClean="0"/>
              <a:t>Opposition of state banks</a:t>
            </a:r>
          </a:p>
          <a:p>
            <a:endParaRPr lang="en-GB" dirty="0" smtClean="0"/>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Banking from 1811 – 1816 </a:t>
            </a:r>
            <a:endParaRPr lang="en-US" dirty="0"/>
          </a:p>
        </p:txBody>
      </p:sp>
      <p:sp>
        <p:nvSpPr>
          <p:cNvPr id="3" name="Content Placeholder 2"/>
          <p:cNvSpPr>
            <a:spLocks noGrp="1"/>
          </p:cNvSpPr>
          <p:nvPr>
            <p:ph idx="1"/>
          </p:nvPr>
        </p:nvSpPr>
        <p:spPr/>
        <p:txBody>
          <a:bodyPr>
            <a:normAutofit/>
          </a:bodyPr>
          <a:lstStyle/>
          <a:p>
            <a:r>
              <a:rPr lang="en-US" dirty="0" smtClean="0"/>
              <a:t>War of 1812 reduced trade impacted custom duties</a:t>
            </a:r>
          </a:p>
          <a:p>
            <a:pPr lvl="1"/>
            <a:endParaRPr lang="en-US" dirty="0" smtClean="0"/>
          </a:p>
          <a:p>
            <a:endParaRPr lang="en-US" dirty="0" smtClean="0"/>
          </a:p>
          <a:p>
            <a:r>
              <a:rPr lang="en-US" dirty="0" smtClean="0"/>
              <a:t>Federal government forced to rely on state banks to finance war</a:t>
            </a:r>
          </a:p>
          <a:p>
            <a:r>
              <a:rPr lang="en-US" dirty="0" smtClean="0"/>
              <a:t>Inflation as state bank notes grew 150%</a:t>
            </a:r>
          </a:p>
          <a:p>
            <a:endParaRPr lang="en-GB" dirty="0" smtClean="0"/>
          </a:p>
          <a:p>
            <a:endParaRPr lang="en-US" dirty="0"/>
          </a:p>
        </p:txBody>
      </p:sp>
      <p:graphicFrame>
        <p:nvGraphicFramePr>
          <p:cNvPr id="4" name="Table 3"/>
          <p:cNvGraphicFramePr>
            <a:graphicFrameLocks noGrp="1"/>
          </p:cNvGraphicFramePr>
          <p:nvPr/>
        </p:nvGraphicFramePr>
        <p:xfrm>
          <a:off x="2542636" y="2208628"/>
          <a:ext cx="4160703" cy="1371600"/>
        </p:xfrm>
        <a:graphic>
          <a:graphicData uri="http://schemas.openxmlformats.org/drawingml/2006/table">
            <a:tbl>
              <a:tblPr firstRow="1" firstCol="1" bandRow="1">
                <a:tableStyleId>{5C22544A-7EE6-4342-B048-85BDC9FD1C3A}</a:tableStyleId>
              </a:tblPr>
              <a:tblGrid>
                <a:gridCol w="1386901"/>
                <a:gridCol w="1386901"/>
                <a:gridCol w="1386901"/>
              </a:tblGrid>
              <a:tr h="370840">
                <a:tc>
                  <a:txBody>
                    <a:bodyPr/>
                    <a:lstStyle/>
                    <a:p>
                      <a:pPr algn="ctr"/>
                      <a:endParaRPr lang="en-US" sz="2400" b="1" dirty="0"/>
                    </a:p>
                  </a:txBody>
                  <a:tcPr/>
                </a:tc>
                <a:tc>
                  <a:txBody>
                    <a:bodyPr/>
                    <a:lstStyle/>
                    <a:p>
                      <a:pPr algn="ctr"/>
                      <a:r>
                        <a:rPr lang="en-US" sz="2400" b="1" dirty="0" smtClean="0"/>
                        <a:t>Exports</a:t>
                      </a:r>
                      <a:endParaRPr lang="en-US" sz="2400" b="1" dirty="0"/>
                    </a:p>
                  </a:txBody>
                  <a:tcPr/>
                </a:tc>
                <a:tc>
                  <a:txBody>
                    <a:bodyPr/>
                    <a:lstStyle/>
                    <a:p>
                      <a:pPr algn="ctr"/>
                      <a:r>
                        <a:rPr lang="en-US" sz="2400" b="1" dirty="0" smtClean="0"/>
                        <a:t>Imports</a:t>
                      </a:r>
                      <a:endParaRPr lang="en-US" sz="2400" b="1" dirty="0"/>
                    </a:p>
                  </a:txBody>
                  <a:tcPr/>
                </a:tc>
              </a:tr>
              <a:tr h="370840">
                <a:tc>
                  <a:txBody>
                    <a:bodyPr/>
                    <a:lstStyle/>
                    <a:p>
                      <a:pPr algn="ctr"/>
                      <a:r>
                        <a:rPr lang="en-US" sz="2400" b="1" dirty="0" smtClean="0"/>
                        <a:t>1811</a:t>
                      </a:r>
                      <a:endParaRPr lang="en-US" sz="2400" b="1" dirty="0"/>
                    </a:p>
                  </a:txBody>
                  <a:tcPr/>
                </a:tc>
                <a:tc>
                  <a:txBody>
                    <a:bodyPr/>
                    <a:lstStyle/>
                    <a:p>
                      <a:pPr algn="ctr"/>
                      <a:r>
                        <a:rPr lang="en-US" sz="2400" b="1" dirty="0" smtClean="0"/>
                        <a:t>$61 M</a:t>
                      </a:r>
                      <a:endParaRPr lang="en-US" sz="2400" b="1" dirty="0"/>
                    </a:p>
                  </a:txBody>
                  <a:tcPr/>
                </a:tc>
                <a:tc>
                  <a:txBody>
                    <a:bodyPr/>
                    <a:lstStyle/>
                    <a:p>
                      <a:pPr algn="ctr"/>
                      <a:r>
                        <a:rPr lang="en-US" sz="2400" b="1" dirty="0" smtClean="0"/>
                        <a:t>$53 M</a:t>
                      </a:r>
                      <a:endParaRPr lang="en-US" sz="2400" b="1" dirty="0"/>
                    </a:p>
                  </a:txBody>
                  <a:tcPr/>
                </a:tc>
              </a:tr>
              <a:tr h="370840">
                <a:tc>
                  <a:txBody>
                    <a:bodyPr/>
                    <a:lstStyle/>
                    <a:p>
                      <a:pPr algn="ctr"/>
                      <a:r>
                        <a:rPr lang="en-US" sz="2400" b="1" dirty="0" smtClean="0"/>
                        <a:t>1816</a:t>
                      </a:r>
                      <a:endParaRPr lang="en-US" sz="2400" b="1" dirty="0"/>
                    </a:p>
                  </a:txBody>
                  <a:tcPr/>
                </a:tc>
                <a:tc>
                  <a:txBody>
                    <a:bodyPr/>
                    <a:lstStyle/>
                    <a:p>
                      <a:pPr algn="ctr"/>
                      <a:r>
                        <a:rPr lang="en-US" sz="2400" b="1" dirty="0" smtClean="0"/>
                        <a:t>$7 M</a:t>
                      </a:r>
                      <a:endParaRPr lang="en-US" sz="2400" b="1" dirty="0"/>
                    </a:p>
                  </a:txBody>
                  <a:tcPr/>
                </a:tc>
                <a:tc>
                  <a:txBody>
                    <a:bodyPr/>
                    <a:lstStyle/>
                    <a:p>
                      <a:pPr algn="ctr"/>
                      <a:r>
                        <a:rPr lang="en-US" sz="2400" b="1" dirty="0" smtClean="0"/>
                        <a:t>$13 M</a:t>
                      </a:r>
                      <a:endParaRPr lang="en-US" sz="2400" b="1" dirty="0"/>
                    </a:p>
                  </a:txBody>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dirty="0" smtClean="0"/>
              <a:t>Madison’s Shift</a:t>
            </a:r>
            <a:endParaRPr lang="en-US" dirty="0"/>
          </a:p>
        </p:txBody>
      </p:sp>
      <p:sp>
        <p:nvSpPr>
          <p:cNvPr id="204803" name="Rectangle 3"/>
          <p:cNvSpPr>
            <a:spLocks noGrp="1" noChangeArrowheads="1"/>
          </p:cNvSpPr>
          <p:nvPr>
            <p:ph idx="1"/>
          </p:nvPr>
        </p:nvSpPr>
        <p:spPr/>
        <p:txBody>
          <a:bodyPr/>
          <a:lstStyle/>
          <a:p>
            <a:pPr>
              <a:buNone/>
            </a:pPr>
            <a:r>
              <a:rPr lang="en-US" i="1" dirty="0" smtClean="0"/>
              <a:t>	“…as being precluded…by repeated recognitions, under varied circumstances, of the </a:t>
            </a:r>
            <a:r>
              <a:rPr lang="en-US" b="1" i="1" dirty="0" smtClean="0">
                <a:solidFill>
                  <a:srgbClr val="FF0000"/>
                </a:solidFill>
              </a:rPr>
              <a:t>validity of such an institution</a:t>
            </a:r>
            <a:r>
              <a:rPr lang="en-US" i="1" dirty="0" smtClean="0"/>
              <a:t>, in acts of the legislative, executive, and judicial branches of the government, accompanied by indications in different modes of a concurrence of the general will of the nation…”</a:t>
            </a:r>
            <a:endParaRPr lang="en-US" i="1" dirty="0"/>
          </a:p>
        </p:txBody>
      </p:sp>
      <p:sp>
        <p:nvSpPr>
          <p:cNvPr id="4" name="TextBox 3"/>
          <p:cNvSpPr txBox="1"/>
          <p:nvPr/>
        </p:nvSpPr>
        <p:spPr>
          <a:xfrm>
            <a:off x="2293034" y="4951828"/>
            <a:ext cx="6393766" cy="307777"/>
          </a:xfrm>
          <a:prstGeom prst="rect">
            <a:avLst/>
          </a:prstGeom>
          <a:noFill/>
        </p:spPr>
        <p:txBody>
          <a:bodyPr wrap="square" rtlCol="0">
            <a:spAutoFit/>
          </a:bodyPr>
          <a:lstStyle/>
          <a:p>
            <a:pPr algn="r"/>
            <a:r>
              <a:rPr lang="en-US" sz="1400" dirty="0" smtClean="0">
                <a:latin typeface="Arial" pitchFamily="34" charset="0"/>
                <a:cs typeface="Arial" pitchFamily="34" charset="0"/>
              </a:rPr>
              <a:t>Source:  </a:t>
            </a:r>
            <a:r>
              <a:rPr lang="en-US" sz="1400" i="1" dirty="0" smtClean="0">
                <a:latin typeface="Arial" pitchFamily="34" charset="0"/>
                <a:cs typeface="Arial" pitchFamily="34" charset="0"/>
              </a:rPr>
              <a:t>Banks and Politics in America</a:t>
            </a:r>
            <a:r>
              <a:rPr lang="en-US" sz="1400" dirty="0" smtClean="0">
                <a:latin typeface="Arial" pitchFamily="34" charset="0"/>
                <a:cs typeface="Arial" pitchFamily="34" charset="0"/>
              </a:rPr>
              <a:t>, Bray Hammond, 1957, pp.  233-234</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Second Bank of the United States</a:t>
            </a:r>
            <a:endParaRPr lang="en-US" dirty="0"/>
          </a:p>
        </p:txBody>
      </p:sp>
      <p:sp>
        <p:nvSpPr>
          <p:cNvPr id="5" name="Content Placeholder 4"/>
          <p:cNvSpPr>
            <a:spLocks noGrp="1"/>
          </p:cNvSpPr>
          <p:nvPr>
            <p:ph idx="1"/>
          </p:nvPr>
        </p:nvSpPr>
        <p:spPr/>
        <p:txBody>
          <a:bodyPr>
            <a:normAutofit/>
          </a:bodyPr>
          <a:lstStyle/>
          <a:p>
            <a:r>
              <a:rPr lang="en-US" dirty="0" smtClean="0"/>
              <a:t>Ownership</a:t>
            </a:r>
          </a:p>
          <a:p>
            <a:pPr lvl="1"/>
            <a:r>
              <a:rPr lang="en-US" dirty="0" smtClean="0"/>
              <a:t>80% privately held </a:t>
            </a:r>
          </a:p>
          <a:p>
            <a:pPr lvl="1"/>
            <a:r>
              <a:rPr lang="en-US" dirty="0" smtClean="0"/>
              <a:t>20% government</a:t>
            </a:r>
          </a:p>
          <a:p>
            <a:r>
              <a:rPr lang="en-US" dirty="0" smtClean="0"/>
              <a:t>Located in Philadelphia</a:t>
            </a:r>
          </a:p>
          <a:p>
            <a:pPr lvl="1"/>
            <a:r>
              <a:rPr lang="en-US" dirty="0" smtClean="0"/>
              <a:t>Grew to 25 branches</a:t>
            </a:r>
          </a:p>
          <a:p>
            <a:r>
              <a:rPr lang="en-US" dirty="0" smtClean="0"/>
              <a:t>25 directors (5 appointed by President)</a:t>
            </a:r>
          </a:p>
          <a:p>
            <a:r>
              <a:rPr lang="en-US" dirty="0" smtClean="0"/>
              <a:t>20-year charter</a:t>
            </a:r>
          </a:p>
          <a:p>
            <a:endParaRPr lang="en-US" dirty="0"/>
          </a:p>
        </p:txBody>
      </p:sp>
      <p:pic>
        <p:nvPicPr>
          <p:cNvPr id="6" name="Picture 4" descr="Second Bank of the United States"/>
          <p:cNvPicPr>
            <a:picLocks noChangeAspect="1" noChangeArrowheads="1"/>
          </p:cNvPicPr>
          <p:nvPr/>
        </p:nvPicPr>
        <p:blipFill>
          <a:blip r:embed="rId2" cstate="print"/>
          <a:srcRect l="5626" t="29274" r="11627"/>
          <a:stretch>
            <a:fillRect/>
          </a:stretch>
        </p:blipFill>
        <p:spPr>
          <a:xfrm>
            <a:off x="4857750" y="1541044"/>
            <a:ext cx="3981450" cy="264678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dirty="0" smtClean="0"/>
              <a:t>Second Bank of the United States</a:t>
            </a:r>
            <a:endParaRPr lang="en-US" dirty="0"/>
          </a:p>
        </p:txBody>
      </p:sp>
      <p:pic>
        <p:nvPicPr>
          <p:cNvPr id="206851" name="Picture 3" descr="25branches"/>
          <p:cNvPicPr>
            <a:picLocks noGrp="1" noChangeAspect="1" noChangeArrowheads="1"/>
          </p:cNvPicPr>
          <p:nvPr>
            <p:ph idx="1"/>
          </p:nvPr>
        </p:nvPicPr>
        <p:blipFill>
          <a:blip r:embed="rId3" cstate="print"/>
          <a:srcRect l="15709" t="14465" r="10771"/>
          <a:stretch>
            <a:fillRect/>
          </a:stretch>
        </p:blipFill>
        <p:spPr>
          <a:xfrm>
            <a:off x="2286000" y="1417638"/>
            <a:ext cx="4572000" cy="466337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smtClean="0"/>
              <a:t>Second Bank of the United States</a:t>
            </a:r>
          </a:p>
        </p:txBody>
      </p:sp>
      <p:sp>
        <p:nvSpPr>
          <p:cNvPr id="604163" name="Rectangle 3"/>
          <p:cNvSpPr>
            <a:spLocks noGrp="1" noChangeArrowheads="1"/>
          </p:cNvSpPr>
          <p:nvPr>
            <p:ph idx="1"/>
          </p:nvPr>
        </p:nvSpPr>
        <p:spPr/>
        <p:txBody>
          <a:bodyPr>
            <a:normAutofit/>
          </a:bodyPr>
          <a:lstStyle/>
          <a:p>
            <a:r>
              <a:rPr lang="en-US" dirty="0" smtClean="0"/>
              <a:t>Supported growing international trade</a:t>
            </a:r>
          </a:p>
          <a:p>
            <a:r>
              <a:rPr lang="en-US" dirty="0" smtClean="0"/>
              <a:t>Even larger relative to other banks and businesses than the First Bank</a:t>
            </a:r>
          </a:p>
          <a:p>
            <a:r>
              <a:rPr lang="en-US" dirty="0" smtClean="0"/>
              <a:t>Branches helped support westward expansion and the federal government’s land sales</a:t>
            </a:r>
          </a:p>
          <a:p>
            <a:r>
              <a:rPr lang="en-US" dirty="0" smtClean="0"/>
              <a:t>Exercised some control over money and credit through lending policies and state note holdings</a:t>
            </a:r>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163"/>
                                        </p:tgtEl>
                                        <p:attrNameLst>
                                          <p:attrName>style.visibility</p:attrName>
                                        </p:attrNameLst>
                                      </p:cBhvr>
                                      <p:to>
                                        <p:strVal val="visible"/>
                                      </p:to>
                                    </p:set>
                                    <p:anim calcmode="lin" valueType="num">
                                      <p:cBhvr additive="base">
                                        <p:cTn id="7" dur="500" fill="hold"/>
                                        <p:tgtEl>
                                          <p:spTgt spid="604163"/>
                                        </p:tgtEl>
                                        <p:attrNameLst>
                                          <p:attrName>ppt_x</p:attrName>
                                        </p:attrNameLst>
                                      </p:cBhvr>
                                      <p:tavLst>
                                        <p:tav tm="0">
                                          <p:val>
                                            <p:strVal val="#ppt_x"/>
                                          </p:val>
                                        </p:tav>
                                        <p:tav tm="100000">
                                          <p:val>
                                            <p:strVal val="#ppt_x"/>
                                          </p:val>
                                        </p:tav>
                                      </p:tavLst>
                                    </p:anim>
                                    <p:anim calcmode="lin" valueType="num">
                                      <p:cBhvr additive="base">
                                        <p:cTn id="8" dur="500" fill="hold"/>
                                        <p:tgtEl>
                                          <p:spTgt spid="604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63"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r>
              <a:rPr lang="en-US" strike="sngStrike" dirty="0" smtClean="0"/>
              <a:t>First</a:t>
            </a:r>
            <a:r>
              <a:rPr lang="en-US" dirty="0" smtClean="0"/>
              <a:t> Second Bank of the United States</a:t>
            </a:r>
          </a:p>
        </p:txBody>
      </p:sp>
      <p:graphicFrame>
        <p:nvGraphicFramePr>
          <p:cNvPr id="4" name="Content Placeholder 3"/>
          <p:cNvGraphicFramePr>
            <a:graphicFrameLocks noGrp="1"/>
          </p:cNvGraphicFramePr>
          <p:nvPr>
            <p:ph idx="1"/>
          </p:nvPr>
        </p:nvGraphicFramePr>
        <p:xfrm>
          <a:off x="457200" y="1417638"/>
          <a:ext cx="8229600" cy="4495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State-Chartered Banks in the U.S.</a:t>
            </a:r>
            <a:endParaRPr lang="en-US" dirty="0"/>
          </a:p>
        </p:txBody>
      </p:sp>
      <p:graphicFrame>
        <p:nvGraphicFramePr>
          <p:cNvPr id="7" name="Content Placeholder 6"/>
          <p:cNvGraphicFramePr>
            <a:graphicFrameLocks noGrp="1"/>
          </p:cNvGraphicFramePr>
          <p:nvPr>
            <p:ph idx="1"/>
          </p:nvPr>
        </p:nvGraphicFramePr>
        <p:xfrm>
          <a:off x="457200" y="1417638"/>
          <a:ext cx="8229600" cy="4495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Barter</a:t>
            </a:r>
            <a:endParaRPr lang="en-US" dirty="0"/>
          </a:p>
        </p:txBody>
      </p:sp>
      <p:sp>
        <p:nvSpPr>
          <p:cNvPr id="10" name="Content Placeholder 9"/>
          <p:cNvSpPr>
            <a:spLocks noGrp="1"/>
          </p:cNvSpPr>
          <p:nvPr>
            <p:ph idx="1"/>
          </p:nvPr>
        </p:nvSpPr>
        <p:spPr/>
        <p:txBody>
          <a:bodyPr>
            <a:normAutofit/>
          </a:bodyPr>
          <a:lstStyle/>
          <a:p>
            <a:r>
              <a:rPr lang="en-US" dirty="0" smtClean="0"/>
              <a:t>Money facilitates trade. </a:t>
            </a:r>
          </a:p>
          <a:p>
            <a:r>
              <a:rPr lang="en-US" dirty="0" smtClean="0"/>
              <a:t>Without it, we would barter.</a:t>
            </a:r>
          </a:p>
          <a:p>
            <a:r>
              <a:rPr lang="en-US" dirty="0" smtClean="0"/>
              <a:t>Problems</a:t>
            </a:r>
          </a:p>
          <a:p>
            <a:pPr lvl="1"/>
            <a:r>
              <a:rPr lang="en-US" dirty="0" smtClean="0"/>
              <a:t>Requires a double coincidence of wants</a:t>
            </a:r>
          </a:p>
          <a:p>
            <a:pPr lvl="1"/>
            <a:r>
              <a:rPr lang="en-US" dirty="0"/>
              <a:t>Inefficient</a:t>
            </a:r>
          </a:p>
          <a:p>
            <a:pPr lvl="1"/>
            <a:r>
              <a:rPr lang="en-US" dirty="0"/>
              <a:t>Time consuming</a:t>
            </a:r>
          </a:p>
          <a:p>
            <a:pPr lvl="1"/>
            <a:r>
              <a:rPr lang="en-US" dirty="0"/>
              <a:t>Difficult to satisfy wants and needs consistently</a:t>
            </a:r>
          </a:p>
          <a:p>
            <a:pPr lvl="1"/>
            <a:endParaRPr lang="en-US" dirty="0" smtClean="0"/>
          </a:p>
          <a:p>
            <a:endParaRPr lang="en-US" dirty="0"/>
          </a:p>
        </p:txBody>
      </p:sp>
    </p:spTree>
    <p:extLst>
      <p:ext uri="{BB962C8B-B14F-4D97-AF65-F5344CB8AC3E}">
        <p14:creationId xmlns:p14="http://schemas.microsoft.com/office/powerpoint/2010/main" val="18178258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Panics under the Second Bank</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03067089"/>
              </p:ext>
            </p:extLst>
          </p:nvPr>
        </p:nvGraphicFramePr>
        <p:xfrm>
          <a:off x="457200" y="1417638"/>
          <a:ext cx="8229600" cy="4134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24630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a:bodyPr>
          <a:lstStyle/>
          <a:p>
            <a:r>
              <a:rPr lang="en-US" dirty="0" smtClean="0"/>
              <a:t>Opposition from Andrew Jackson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8352846"/>
              </p:ext>
            </p:extLst>
          </p:nvPr>
        </p:nvGraphicFramePr>
        <p:xfrm>
          <a:off x="457199" y="1417638"/>
          <a:ext cx="8422395" cy="5346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smtClean="0"/>
              <a:t>State Banking Era: 1836-1863</a:t>
            </a:r>
          </a:p>
        </p:txBody>
      </p:sp>
      <p:sp>
        <p:nvSpPr>
          <p:cNvPr id="385027" name="Rectangle 3"/>
          <p:cNvSpPr>
            <a:spLocks noGrp="1" noChangeArrowheads="1"/>
          </p:cNvSpPr>
          <p:nvPr>
            <p:ph idx="1"/>
          </p:nvPr>
        </p:nvSpPr>
        <p:spPr/>
        <p:txBody>
          <a:bodyPr>
            <a:normAutofit/>
          </a:bodyPr>
          <a:lstStyle/>
          <a:p>
            <a:r>
              <a:rPr lang="en-US" dirty="0" smtClean="0"/>
              <a:t>Banks were chartered and regulated by states</a:t>
            </a:r>
          </a:p>
          <a:p>
            <a:r>
              <a:rPr lang="en-US" dirty="0" smtClean="0"/>
              <a:t>Several states banned banking</a:t>
            </a:r>
          </a:p>
          <a:p>
            <a:r>
              <a:rPr lang="en-US" dirty="0" smtClean="0"/>
              <a:t>Variety of notes exploded</a:t>
            </a:r>
          </a:p>
          <a:p>
            <a:pPr lvl="1"/>
            <a:r>
              <a:rPr lang="en-US" dirty="0" smtClean="0"/>
              <a:t>Notes were often not exchanged at face value</a:t>
            </a:r>
          </a:p>
          <a:p>
            <a:pPr lvl="1"/>
            <a:r>
              <a:rPr lang="en-US" dirty="0" smtClean="0"/>
              <a:t>In Philadelphia in 1842</a:t>
            </a:r>
          </a:p>
          <a:p>
            <a:pPr lvl="2"/>
            <a:r>
              <a:rPr lang="en-US" dirty="0" smtClean="0"/>
              <a:t>A $1 note from a Tennessee bank is worth 80₵</a:t>
            </a:r>
          </a:p>
          <a:p>
            <a:pPr lvl="2"/>
            <a:r>
              <a:rPr lang="en-US" dirty="0" smtClean="0"/>
              <a:t>A $1 note from an Illinois bank is worth 50₵</a:t>
            </a:r>
          </a:p>
          <a:p>
            <a:endParaRPr lang="en-US"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redwing1"/>
          <p:cNvPicPr>
            <a:picLocks noChangeAspect="1" noChangeArrowheads="1"/>
          </p:cNvPicPr>
          <p:nvPr/>
        </p:nvPicPr>
        <p:blipFill>
          <a:blip r:embed="rId3" cstate="print"/>
          <a:srcRect/>
          <a:stretch>
            <a:fillRect/>
          </a:stretch>
        </p:blipFill>
        <p:spPr bwMode="auto">
          <a:xfrm rot="316943">
            <a:off x="4702113" y="1855102"/>
            <a:ext cx="4470400" cy="2124075"/>
          </a:xfrm>
          <a:prstGeom prst="rect">
            <a:avLst/>
          </a:prstGeom>
          <a:noFill/>
        </p:spPr>
      </p:pic>
      <p:pic>
        <p:nvPicPr>
          <p:cNvPr id="197637" name="Picture 5" descr="wp581"/>
          <p:cNvPicPr>
            <a:picLocks noChangeAspect="1" noChangeArrowheads="1"/>
          </p:cNvPicPr>
          <p:nvPr/>
        </p:nvPicPr>
        <p:blipFill>
          <a:blip r:embed="rId4" cstate="print"/>
          <a:srcRect/>
          <a:stretch>
            <a:fillRect/>
          </a:stretch>
        </p:blipFill>
        <p:spPr bwMode="auto">
          <a:xfrm rot="20887355">
            <a:off x="291078" y="1671569"/>
            <a:ext cx="4188882" cy="2239420"/>
          </a:xfrm>
          <a:prstGeom prst="rect">
            <a:avLst/>
          </a:prstGeom>
          <a:noFill/>
        </p:spPr>
      </p:pic>
      <p:pic>
        <p:nvPicPr>
          <p:cNvPr id="197636" name="Picture 4" descr="USCBL100"/>
          <p:cNvPicPr>
            <a:picLocks noChangeAspect="1" noChangeArrowheads="1"/>
          </p:cNvPicPr>
          <p:nvPr/>
        </p:nvPicPr>
        <p:blipFill>
          <a:blip r:embed="rId5" cstate="print"/>
          <a:srcRect/>
          <a:stretch>
            <a:fillRect/>
          </a:stretch>
        </p:blipFill>
        <p:spPr bwMode="auto">
          <a:xfrm>
            <a:off x="347133" y="3233828"/>
            <a:ext cx="4529667" cy="2168525"/>
          </a:xfrm>
          <a:prstGeom prst="rect">
            <a:avLst/>
          </a:prstGeom>
          <a:noFill/>
        </p:spPr>
      </p:pic>
      <p:sp>
        <p:nvSpPr>
          <p:cNvPr id="6" name="Title 5"/>
          <p:cNvSpPr>
            <a:spLocks noGrp="1"/>
          </p:cNvSpPr>
          <p:nvPr>
            <p:ph type="title"/>
          </p:nvPr>
        </p:nvSpPr>
        <p:spPr/>
        <p:txBody>
          <a:bodyPr/>
          <a:lstStyle/>
          <a:p>
            <a:r>
              <a:rPr lang="en-US" dirty="0" smtClean="0"/>
              <a:t>State Bank Notes</a:t>
            </a:r>
            <a:endParaRPr lang="en-US" dirty="0"/>
          </a:p>
        </p:txBody>
      </p:sp>
      <p:pic>
        <p:nvPicPr>
          <p:cNvPr id="197635" name="Picture 3" descr="rochester10"/>
          <p:cNvPicPr>
            <a:picLocks noChangeAspect="1" noChangeArrowheads="1"/>
          </p:cNvPicPr>
          <p:nvPr/>
        </p:nvPicPr>
        <p:blipFill>
          <a:blip r:embed="rId6" cstate="print"/>
          <a:srcRect/>
          <a:stretch>
            <a:fillRect/>
          </a:stretch>
        </p:blipFill>
        <p:spPr bwMode="auto">
          <a:xfrm>
            <a:off x="1059017" y="4495913"/>
            <a:ext cx="4267200" cy="2082800"/>
          </a:xfrm>
          <a:prstGeom prst="rect">
            <a:avLst/>
          </a:prstGeom>
          <a:noFill/>
        </p:spPr>
      </p:pic>
      <p:pic>
        <p:nvPicPr>
          <p:cNvPr id="7" name="Picture 7" descr="Beverly Bank fr"/>
          <p:cNvPicPr>
            <a:picLocks noChangeAspect="1" noChangeArrowheads="1"/>
          </p:cNvPicPr>
          <p:nvPr/>
        </p:nvPicPr>
        <p:blipFill>
          <a:blip r:embed="rId7" cstate="print"/>
          <a:srcRect/>
          <a:stretch>
            <a:fillRect/>
          </a:stretch>
        </p:blipFill>
        <p:spPr>
          <a:xfrm>
            <a:off x="2397395" y="1417638"/>
            <a:ext cx="4536362" cy="1908807"/>
          </a:xfrm>
          <a:prstGeom prst="rect">
            <a:avLst/>
          </a:prstGeom>
        </p:spPr>
      </p:pic>
      <p:pic>
        <p:nvPicPr>
          <p:cNvPr id="8" name="Picture 8" descr="Central Bank PA"/>
          <p:cNvPicPr>
            <a:picLocks noChangeAspect="1" noChangeArrowheads="1"/>
          </p:cNvPicPr>
          <p:nvPr/>
        </p:nvPicPr>
        <p:blipFill>
          <a:blip r:embed="rId8" cstate="print"/>
          <a:srcRect/>
          <a:stretch>
            <a:fillRect/>
          </a:stretch>
        </p:blipFill>
        <p:spPr>
          <a:xfrm rot="586174">
            <a:off x="4033199" y="3865673"/>
            <a:ext cx="4981681" cy="2103377"/>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normAutofit/>
          </a:bodyPr>
          <a:lstStyle/>
          <a:p>
            <a:r>
              <a:rPr lang="en-US" dirty="0" smtClean="0"/>
              <a:t>Free Banking</a:t>
            </a:r>
            <a:endParaRPr lang="en-US" dirty="0"/>
          </a:p>
        </p:txBody>
      </p:sp>
      <p:sp>
        <p:nvSpPr>
          <p:cNvPr id="208899" name="Rectangle 3"/>
          <p:cNvSpPr>
            <a:spLocks noGrp="1" noChangeArrowheads="1"/>
          </p:cNvSpPr>
          <p:nvPr>
            <p:ph idx="1"/>
          </p:nvPr>
        </p:nvSpPr>
        <p:spPr/>
        <p:txBody>
          <a:bodyPr>
            <a:normAutofit/>
          </a:bodyPr>
          <a:lstStyle/>
          <a:p>
            <a:r>
              <a:rPr lang="en-US" dirty="0" smtClean="0"/>
              <a:t>First adopted in Michigan (1837)</a:t>
            </a:r>
          </a:p>
          <a:p>
            <a:r>
              <a:rPr lang="en-US" dirty="0" smtClean="0"/>
              <a:t>Charter by state legislature no longer necessary</a:t>
            </a:r>
          </a:p>
          <a:p>
            <a:r>
              <a:rPr lang="en-US" dirty="0" smtClean="0"/>
              <a:t>Anyone is free to engage in banking</a:t>
            </a:r>
          </a:p>
          <a:p>
            <a:pPr lvl="1"/>
            <a:r>
              <a:rPr lang="en-US" dirty="0" smtClean="0"/>
              <a:t>Intended as a reform to political nature of bank chartering</a:t>
            </a:r>
          </a:p>
          <a:p>
            <a:r>
              <a:rPr lang="en-US" dirty="0" smtClean="0"/>
              <a:t>States established their own regulations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3" name="Picture 5"/>
          <p:cNvPicPr>
            <a:picLocks noChangeAspect="1" noChangeArrowheads="1"/>
          </p:cNvPicPr>
          <p:nvPr/>
        </p:nvPicPr>
        <p:blipFill>
          <a:blip r:embed="rId3" cstate="print">
            <a:clrChange>
              <a:clrFrom>
                <a:srgbClr val="FFFFFF"/>
              </a:clrFrom>
              <a:clrTo>
                <a:srgbClr val="FFFFFF">
                  <a:alpha val="0"/>
                </a:srgbClr>
              </a:clrTo>
            </a:clrChange>
          </a:blip>
          <a:srcRect l="13690" t="5885" r="8064" b="8251"/>
          <a:stretch>
            <a:fillRect/>
          </a:stretch>
        </p:blipFill>
        <p:spPr bwMode="auto">
          <a:xfrm>
            <a:off x="1033715" y="1223889"/>
            <a:ext cx="7153682" cy="4515729"/>
          </a:xfrm>
          <a:prstGeom prst="rect">
            <a:avLst/>
          </a:prstGeom>
          <a:noFill/>
          <a:ln w="9525">
            <a:noFill/>
            <a:miter lim="800000"/>
            <a:headEnd/>
            <a:tailEnd/>
          </a:ln>
        </p:spPr>
      </p:pic>
      <p:sp>
        <p:nvSpPr>
          <p:cNvPr id="3" name="TextBox 2"/>
          <p:cNvSpPr txBox="1"/>
          <p:nvPr/>
        </p:nvSpPr>
        <p:spPr>
          <a:xfrm>
            <a:off x="175846" y="5093287"/>
            <a:ext cx="3896751" cy="646331"/>
          </a:xfrm>
          <a:prstGeom prst="rect">
            <a:avLst/>
          </a:prstGeom>
          <a:noFill/>
        </p:spPr>
        <p:txBody>
          <a:bodyPr wrap="square" rtlCol="0">
            <a:spAutoFit/>
          </a:bodyPr>
          <a:lstStyle/>
          <a:p>
            <a:r>
              <a:rPr lang="en-US" sz="1200" dirty="0" smtClean="0">
                <a:cs typeface="Arial" pitchFamily="34" charset="0"/>
              </a:rPr>
              <a:t>Source:  “Wildcat Banking, Banking Panics, and Free Banking in the United States, Gerald P. Dwyer Jr., FRB Atlanta </a:t>
            </a:r>
            <a:r>
              <a:rPr lang="en-US" sz="1200" i="1" dirty="0" smtClean="0">
                <a:cs typeface="Arial" pitchFamily="34" charset="0"/>
              </a:rPr>
              <a:t>Economic Review</a:t>
            </a:r>
            <a:r>
              <a:rPr lang="en-US" sz="1200" dirty="0" smtClean="0">
                <a:cs typeface="Arial" pitchFamily="34" charset="0"/>
              </a:rPr>
              <a:t>, December 1996.</a:t>
            </a:r>
            <a:endParaRPr lang="en-US" sz="1200" dirty="0">
              <a:cs typeface="Arial" pitchFamily="34" charset="0"/>
            </a:endParaRPr>
          </a:p>
        </p:txBody>
      </p:sp>
      <p:sp>
        <p:nvSpPr>
          <p:cNvPr id="9" name="Title 8"/>
          <p:cNvSpPr>
            <a:spLocks noGrp="1"/>
          </p:cNvSpPr>
          <p:nvPr>
            <p:ph type="title"/>
          </p:nvPr>
        </p:nvSpPr>
        <p:spPr/>
        <p:txBody>
          <a:bodyPr/>
          <a:lstStyle/>
          <a:p>
            <a:r>
              <a:rPr lang="en-US" dirty="0" smtClean="0"/>
              <a:t>Free Banking States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normAutofit fontScale="90000"/>
          </a:bodyPr>
          <a:lstStyle/>
          <a:p>
            <a:r>
              <a:rPr lang="en-US" dirty="0" smtClean="0"/>
              <a:t>Ratio of Specie to Deposits and Notes in 1859</a:t>
            </a:r>
            <a:endParaRPr lang="en-US" dirty="0"/>
          </a:p>
        </p:txBody>
      </p:sp>
      <p:graphicFrame>
        <p:nvGraphicFramePr>
          <p:cNvPr id="364547" name="Object 3"/>
          <p:cNvGraphicFramePr>
            <a:graphicFrameLocks noGrp="1" noChangeAspect="1"/>
          </p:cNvGraphicFramePr>
          <p:nvPr>
            <p:ph idx="1"/>
          </p:nvPr>
        </p:nvGraphicFramePr>
        <p:xfrm>
          <a:off x="172981" y="1023733"/>
          <a:ext cx="9126874" cy="4912825"/>
        </p:xfrm>
        <a:graphic>
          <a:graphicData uri="http://schemas.openxmlformats.org/presentationml/2006/ole">
            <mc:AlternateContent xmlns:mc="http://schemas.openxmlformats.org/markup-compatibility/2006">
              <mc:Choice xmlns:v="urn:schemas-microsoft-com:vml" Requires="v">
                <p:oleObj spid="_x0000_s1040" name="Chart" r:id="rId4" imgW="8734357" imgH="4095660" progId="MSGraph.Chart.8">
                  <p:embed followColorScheme="full"/>
                </p:oleObj>
              </mc:Choice>
              <mc:Fallback>
                <p:oleObj name="Chart" r:id="rId4" imgW="8734357" imgH="4095660" progId="MSGraph.Chart.8">
                  <p:embed followColorScheme="full"/>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981" y="1023733"/>
                        <a:ext cx="9126874" cy="4912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880533" y="5544385"/>
            <a:ext cx="8263467" cy="307777"/>
          </a:xfrm>
          <a:prstGeom prst="rect">
            <a:avLst/>
          </a:prstGeom>
          <a:noFill/>
        </p:spPr>
        <p:txBody>
          <a:bodyPr wrap="square" rtlCol="0">
            <a:spAutoFit/>
          </a:bodyPr>
          <a:lstStyle/>
          <a:p>
            <a:pPr algn="r"/>
            <a:r>
              <a:rPr lang="en-US" sz="1400" dirty="0" smtClean="0">
                <a:latin typeface="Arial" pitchFamily="34" charset="0"/>
                <a:cs typeface="Arial" pitchFamily="34" charset="0"/>
              </a:rPr>
              <a:t>Source:  </a:t>
            </a:r>
            <a:r>
              <a:rPr lang="en-US" sz="1400" i="1" dirty="0" smtClean="0">
                <a:latin typeface="Arial" pitchFamily="34" charset="0"/>
                <a:cs typeface="Arial" pitchFamily="34" charset="0"/>
              </a:rPr>
              <a:t>Banks and Politics in America</a:t>
            </a:r>
            <a:r>
              <a:rPr lang="en-US" sz="1400" dirty="0" smtClean="0">
                <a:latin typeface="Arial" pitchFamily="34" charset="0"/>
                <a:cs typeface="Arial" pitchFamily="34" charset="0"/>
              </a:rPr>
              <a:t>, Bray Hammond, 1957, p. 716.</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Banking in Texas</a:t>
            </a:r>
            <a:endParaRPr lang="en-US" dirty="0"/>
          </a:p>
        </p:txBody>
      </p:sp>
      <p:sp>
        <p:nvSpPr>
          <p:cNvPr id="3" name="Content Placeholder 2"/>
          <p:cNvSpPr>
            <a:spLocks noGrp="1"/>
          </p:cNvSpPr>
          <p:nvPr>
            <p:ph idx="1"/>
          </p:nvPr>
        </p:nvSpPr>
        <p:spPr/>
        <p:txBody>
          <a:bodyPr>
            <a:normAutofit fontScale="92500"/>
          </a:bodyPr>
          <a:lstStyle/>
          <a:p>
            <a:pPr>
              <a:buNone/>
            </a:pPr>
            <a:r>
              <a:rPr lang="en-US" sz="4800" b="1" i="1" dirty="0" smtClean="0"/>
              <a:t>No corporate body shall hereafter be created, renewed, or extended, with banking or discounting privileges. </a:t>
            </a:r>
          </a:p>
          <a:p>
            <a:pPr algn="r">
              <a:buNone/>
            </a:pPr>
            <a:r>
              <a:rPr lang="en-US" sz="3000" b="1" dirty="0" smtClean="0">
                <a:solidFill>
                  <a:srgbClr val="FF0000"/>
                </a:solidFill>
              </a:rPr>
              <a:t>Constitution of the State of Texas</a:t>
            </a:r>
          </a:p>
          <a:p>
            <a:pPr algn="r">
              <a:buNone/>
            </a:pPr>
            <a:r>
              <a:rPr lang="en-US" sz="3000" b="1" dirty="0" smtClean="0">
                <a:solidFill>
                  <a:srgbClr val="FF0000"/>
                </a:solidFill>
              </a:rPr>
              <a:t>Article VII, Sec. 30</a:t>
            </a:r>
          </a:p>
          <a:p>
            <a:pPr algn="r">
              <a:buNone/>
            </a:pPr>
            <a:r>
              <a:rPr lang="en-US" sz="3000" b="1" dirty="0" smtClean="0">
                <a:solidFill>
                  <a:srgbClr val="FF0000"/>
                </a:solidFill>
              </a:rPr>
              <a:t>1845</a:t>
            </a:r>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Banks Important?</a:t>
            </a:r>
            <a:endParaRPr lang="en-US" dirty="0"/>
          </a:p>
        </p:txBody>
      </p:sp>
      <p:sp>
        <p:nvSpPr>
          <p:cNvPr id="3" name="Content Placeholder 2"/>
          <p:cNvSpPr>
            <a:spLocks noGrp="1"/>
          </p:cNvSpPr>
          <p:nvPr>
            <p:ph idx="1"/>
          </p:nvPr>
        </p:nvSpPr>
        <p:spPr/>
        <p:txBody>
          <a:bodyPr/>
          <a:lstStyle/>
          <a:p>
            <a:r>
              <a:rPr lang="en-US" dirty="0" smtClean="0"/>
              <a:t>Critical to the ability of a region to realize its economic potential</a:t>
            </a:r>
          </a:p>
          <a:p>
            <a:r>
              <a:rPr lang="en-US" dirty="0" smtClean="0"/>
              <a:t>Two main functions</a:t>
            </a:r>
          </a:p>
          <a:p>
            <a:pPr lvl="1"/>
            <a:r>
              <a:rPr lang="en-US" dirty="0" smtClean="0"/>
              <a:t>Monetize the economy by providing a medium of exchange and a store of value</a:t>
            </a:r>
          </a:p>
          <a:p>
            <a:pPr lvl="1"/>
            <a:r>
              <a:rPr lang="en-US" dirty="0" smtClean="0"/>
              <a:t>Provide credit that supports entrepreneurs</a:t>
            </a:r>
          </a:p>
          <a:p>
            <a:r>
              <a:rPr lang="en-US" dirty="0" smtClean="0"/>
              <a:t>Provided social benefit (positive externalities) </a:t>
            </a:r>
          </a:p>
          <a:p>
            <a:pPr lvl="1"/>
            <a:endParaRPr lang="en-US" dirty="0"/>
          </a:p>
        </p:txBody>
      </p:sp>
    </p:spTree>
    <p:extLst>
      <p:ext uri="{BB962C8B-B14F-4D97-AF65-F5344CB8AC3E}">
        <p14:creationId xmlns:p14="http://schemas.microsoft.com/office/powerpoint/2010/main" val="25598796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American Approach to Banks</a:t>
            </a:r>
            <a:endParaRPr lang="en-US" dirty="0"/>
          </a:p>
        </p:txBody>
      </p:sp>
      <p:sp>
        <p:nvSpPr>
          <p:cNvPr id="3" name="Content Placeholder 2"/>
          <p:cNvSpPr>
            <a:spLocks noGrp="1"/>
          </p:cNvSpPr>
          <p:nvPr>
            <p:ph idx="1"/>
          </p:nvPr>
        </p:nvSpPr>
        <p:spPr>
          <a:xfrm>
            <a:off x="457200" y="1417638"/>
            <a:ext cx="8229600" cy="5225533"/>
          </a:xfrm>
        </p:spPr>
        <p:txBody>
          <a:bodyPr>
            <a:normAutofit fontScale="92500" lnSpcReduction="10000"/>
          </a:bodyPr>
          <a:lstStyle/>
          <a:p>
            <a:r>
              <a:rPr lang="en-US" dirty="0" smtClean="0"/>
              <a:t>Federalist U.S. political system</a:t>
            </a:r>
          </a:p>
          <a:p>
            <a:r>
              <a:rPr lang="en-US" dirty="0" smtClean="0"/>
              <a:t>States established banking systems reflecting local needs and preferences</a:t>
            </a:r>
          </a:p>
          <a:p>
            <a:r>
              <a:rPr lang="en-US" dirty="0" smtClean="0"/>
              <a:t>Many regional differences were reflected in different state banking systems</a:t>
            </a:r>
          </a:p>
          <a:p>
            <a:pPr lvl="1"/>
            <a:r>
              <a:rPr lang="en-US" dirty="0" smtClean="0"/>
              <a:t>Geography</a:t>
            </a:r>
          </a:p>
          <a:p>
            <a:pPr lvl="1"/>
            <a:r>
              <a:rPr lang="en-US" dirty="0" smtClean="0"/>
              <a:t>Climate</a:t>
            </a:r>
          </a:p>
          <a:p>
            <a:pPr lvl="1"/>
            <a:r>
              <a:rPr lang="en-US" dirty="0" smtClean="0"/>
              <a:t>Crop mix</a:t>
            </a:r>
          </a:p>
          <a:p>
            <a:pPr lvl="1"/>
            <a:r>
              <a:rPr lang="en-US" dirty="0" smtClean="0"/>
              <a:t>Manufacturing activity</a:t>
            </a:r>
          </a:p>
          <a:p>
            <a:pPr lvl="1"/>
            <a:r>
              <a:rPr lang="en-US" dirty="0" smtClean="0"/>
              <a:t>Population density</a:t>
            </a:r>
          </a:p>
          <a:p>
            <a:pPr lvl="1"/>
            <a:r>
              <a:rPr lang="en-US" dirty="0" smtClean="0"/>
              <a:t>Other variables?</a:t>
            </a:r>
            <a:endParaRPr lang="en-US" dirty="0"/>
          </a:p>
        </p:txBody>
      </p:sp>
    </p:spTree>
    <p:extLst>
      <p:ext uri="{BB962C8B-B14F-4D97-AF65-F5344CB8AC3E}">
        <p14:creationId xmlns:p14="http://schemas.microsoft.com/office/powerpoint/2010/main" val="1559251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mtClean="0"/>
              <a:t>Functions of Money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95923444"/>
              </p:ext>
            </p:extLst>
          </p:nvPr>
        </p:nvGraphicFramePr>
        <p:xfrm>
          <a:off x="457200" y="1508761"/>
          <a:ext cx="8229600" cy="4157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52279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Regions</a:t>
            </a:r>
            <a:endParaRPr lang="en-US" dirty="0"/>
          </a:p>
        </p:txBody>
      </p:sp>
      <p:sp>
        <p:nvSpPr>
          <p:cNvPr id="3" name="Content Placeholder 2"/>
          <p:cNvSpPr>
            <a:spLocks noGrp="1"/>
          </p:cNvSpPr>
          <p:nvPr>
            <p:ph idx="1"/>
          </p:nvPr>
        </p:nvSpPr>
        <p:spPr/>
        <p:txBody>
          <a:bodyPr/>
          <a:lstStyle/>
          <a:p>
            <a:r>
              <a:rPr lang="en-US" dirty="0" smtClean="0"/>
              <a:t>New England</a:t>
            </a:r>
          </a:p>
          <a:p>
            <a:r>
              <a:rPr lang="en-US" dirty="0" smtClean="0"/>
              <a:t>Mid-Atlantic</a:t>
            </a:r>
          </a:p>
          <a:p>
            <a:r>
              <a:rPr lang="en-US" dirty="0" smtClean="0"/>
              <a:t>South and West</a:t>
            </a:r>
            <a:endParaRPr lang="en-US" dirty="0"/>
          </a:p>
        </p:txBody>
      </p:sp>
    </p:spTree>
    <p:extLst>
      <p:ext uri="{BB962C8B-B14F-4D97-AF65-F5344CB8AC3E}">
        <p14:creationId xmlns:p14="http://schemas.microsoft.com/office/powerpoint/2010/main" val="34020401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Banks in New England</a:t>
            </a:r>
            <a:endParaRPr lang="en-US" dirty="0"/>
          </a:p>
        </p:txBody>
      </p:sp>
      <p:sp>
        <p:nvSpPr>
          <p:cNvPr id="3" name="Content Placeholder 2"/>
          <p:cNvSpPr>
            <a:spLocks noGrp="1"/>
          </p:cNvSpPr>
          <p:nvPr>
            <p:ph idx="1"/>
          </p:nvPr>
        </p:nvSpPr>
        <p:spPr/>
        <p:txBody>
          <a:bodyPr>
            <a:normAutofit/>
          </a:bodyPr>
          <a:lstStyle/>
          <a:p>
            <a:r>
              <a:rPr lang="en-US" dirty="0" smtClean="0"/>
              <a:t>Relatively small, unit banks</a:t>
            </a:r>
          </a:p>
          <a:p>
            <a:r>
              <a:rPr lang="en-US" dirty="0" smtClean="0"/>
              <a:t>Closely-held stock</a:t>
            </a:r>
          </a:p>
          <a:p>
            <a:r>
              <a:rPr lang="en-US" dirty="0" smtClean="0"/>
              <a:t>Granted loans to local farmers, merchants and artisans with whom the bank's managers had close relationships</a:t>
            </a:r>
          </a:p>
          <a:p>
            <a:r>
              <a:rPr lang="en-US" dirty="0" smtClean="0"/>
              <a:t>Minimal involvement of the state in operations or supervision</a:t>
            </a:r>
          </a:p>
        </p:txBody>
      </p:sp>
    </p:spTree>
    <p:extLst>
      <p:ext uri="{BB962C8B-B14F-4D97-AF65-F5344CB8AC3E}">
        <p14:creationId xmlns:p14="http://schemas.microsoft.com/office/powerpoint/2010/main" val="25073027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Bank Size (in $ thousands)</a:t>
            </a:r>
            <a:endParaRPr lang="en-US" dirty="0"/>
          </a:p>
        </p:txBody>
      </p:sp>
      <p:graphicFrame>
        <p:nvGraphicFramePr>
          <p:cNvPr id="4" name="Content Placeholder 3"/>
          <p:cNvGraphicFramePr>
            <a:graphicFrameLocks noGrp="1"/>
          </p:cNvGraphicFramePr>
          <p:nvPr>
            <p:ph idx="1"/>
          </p:nvPr>
        </p:nvGraphicFramePr>
        <p:xfrm>
          <a:off x="250167" y="1233577"/>
          <a:ext cx="8704052" cy="53483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95925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England Banks in 1860</a:t>
            </a:r>
            <a:endParaRPr lang="en-US" dirty="0"/>
          </a:p>
        </p:txBody>
      </p:sp>
      <p:graphicFrame>
        <p:nvGraphicFramePr>
          <p:cNvPr id="4" name="Content Placeholder 3"/>
          <p:cNvGraphicFramePr>
            <a:graphicFrameLocks noGrp="1"/>
          </p:cNvGraphicFramePr>
          <p:nvPr>
            <p:ph idx="1"/>
          </p:nvPr>
        </p:nvGraphicFramePr>
        <p:xfrm>
          <a:off x="457200" y="1417638"/>
          <a:ext cx="8229600" cy="45545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48329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Banknote Redemption and Clearing</a:t>
            </a:r>
            <a:endParaRPr lang="en-US" dirty="0"/>
          </a:p>
        </p:txBody>
      </p:sp>
      <p:sp>
        <p:nvSpPr>
          <p:cNvPr id="3" name="Content Placeholder 2"/>
          <p:cNvSpPr>
            <a:spLocks noGrp="1"/>
          </p:cNvSpPr>
          <p:nvPr>
            <p:ph idx="1"/>
          </p:nvPr>
        </p:nvSpPr>
        <p:spPr/>
        <p:txBody>
          <a:bodyPr/>
          <a:lstStyle/>
          <a:p>
            <a:r>
              <a:rPr lang="en-US" dirty="0" smtClean="0"/>
              <a:t>Rural banknotes tended to flow toward cities (especially ports)</a:t>
            </a:r>
          </a:p>
          <a:p>
            <a:r>
              <a:rPr lang="en-US" dirty="0" smtClean="0"/>
              <a:t>Every bank issued its own notes</a:t>
            </a:r>
          </a:p>
          <a:p>
            <a:r>
              <a:rPr lang="en-US" dirty="0" smtClean="0"/>
              <a:t>Significant costs to redeem notes from distant banks</a:t>
            </a:r>
          </a:p>
          <a:p>
            <a:r>
              <a:rPr lang="en-US" dirty="0" smtClean="0"/>
              <a:t>The Suffolk System</a:t>
            </a:r>
          </a:p>
          <a:p>
            <a:endParaRPr lang="en-US" dirty="0"/>
          </a:p>
        </p:txBody>
      </p:sp>
    </p:spTree>
    <p:extLst>
      <p:ext uri="{BB962C8B-B14F-4D97-AF65-F5344CB8AC3E}">
        <p14:creationId xmlns:p14="http://schemas.microsoft.com/office/powerpoint/2010/main" val="38421080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Very Different Systems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47985382"/>
              </p:ext>
            </p:extLst>
          </p:nvPr>
        </p:nvGraphicFramePr>
        <p:xfrm>
          <a:off x="457200" y="1417638"/>
          <a:ext cx="8229600" cy="4554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98694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Pennsylvania Banks</a:t>
            </a:r>
            <a:endParaRPr lang="en-US" dirty="0"/>
          </a:p>
        </p:txBody>
      </p:sp>
      <p:sp>
        <p:nvSpPr>
          <p:cNvPr id="3" name="Content Placeholder 2"/>
          <p:cNvSpPr>
            <a:spLocks noGrp="1"/>
          </p:cNvSpPr>
          <p:nvPr>
            <p:ph idx="1"/>
          </p:nvPr>
        </p:nvSpPr>
        <p:spPr/>
        <p:txBody>
          <a:bodyPr>
            <a:normAutofit lnSpcReduction="10000"/>
          </a:bodyPr>
          <a:lstStyle/>
          <a:p>
            <a:r>
              <a:rPr lang="en-US" dirty="0" smtClean="0"/>
              <a:t>Bank of North America (1781)</a:t>
            </a:r>
          </a:p>
          <a:p>
            <a:pPr lvl="1"/>
            <a:r>
              <a:rPr lang="en-US" dirty="0" smtClean="0"/>
              <a:t>Supported revolution </a:t>
            </a:r>
          </a:p>
          <a:p>
            <a:r>
              <a:rPr lang="en-US" dirty="0" smtClean="0"/>
              <a:t>Bank of Pennsylvania (1793)</a:t>
            </a:r>
          </a:p>
          <a:p>
            <a:pPr lvl="1"/>
            <a:r>
              <a:rPr lang="en-US" dirty="0" smtClean="0"/>
              <a:t>State’s fiscal agent</a:t>
            </a:r>
          </a:p>
          <a:p>
            <a:pPr lvl="1"/>
            <a:r>
              <a:rPr lang="en-US" dirty="0" smtClean="0"/>
              <a:t>State subscribed $1 million in capital to gain line of credit and right to appoint directors</a:t>
            </a:r>
          </a:p>
          <a:p>
            <a:r>
              <a:rPr lang="en-US" dirty="0" smtClean="0"/>
              <a:t>Philadelphia Bank (1803)</a:t>
            </a:r>
          </a:p>
          <a:p>
            <a:pPr lvl="1"/>
            <a:r>
              <a:rPr lang="en-US" dirty="0" smtClean="0"/>
              <a:t>$135,000 bribe to legislature for a charter</a:t>
            </a:r>
          </a:p>
          <a:p>
            <a:pPr lvl="1"/>
            <a:r>
              <a:rPr lang="en-US" dirty="0" smtClean="0"/>
              <a:t>Line of credit and appointments given to state</a:t>
            </a:r>
          </a:p>
          <a:p>
            <a:pPr>
              <a:buNone/>
            </a:pPr>
            <a:endParaRPr lang="en-US" dirty="0"/>
          </a:p>
        </p:txBody>
      </p:sp>
    </p:spTree>
    <p:extLst>
      <p:ext uri="{BB962C8B-B14F-4D97-AF65-F5344CB8AC3E}">
        <p14:creationId xmlns:p14="http://schemas.microsoft.com/office/powerpoint/2010/main" val="21404988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Bills</a:t>
            </a:r>
            <a:endParaRPr lang="en-US" dirty="0"/>
          </a:p>
        </p:txBody>
      </p:sp>
      <p:sp>
        <p:nvSpPr>
          <p:cNvPr id="3" name="Content Placeholder 2"/>
          <p:cNvSpPr>
            <a:spLocks noGrp="1"/>
          </p:cNvSpPr>
          <p:nvPr>
            <p:ph idx="1"/>
          </p:nvPr>
        </p:nvSpPr>
        <p:spPr/>
        <p:txBody>
          <a:bodyPr/>
          <a:lstStyle/>
          <a:p>
            <a:r>
              <a:rPr lang="en-US" dirty="0" smtClean="0"/>
              <a:t>Most banks followed a “real-bills” lending policy</a:t>
            </a:r>
          </a:p>
          <a:p>
            <a:pPr lvl="1"/>
            <a:r>
              <a:rPr lang="en-US" dirty="0" smtClean="0"/>
              <a:t>30 to 90 day credit to merchants</a:t>
            </a:r>
          </a:p>
          <a:p>
            <a:pPr lvl="1"/>
            <a:r>
              <a:rPr lang="en-US" dirty="0" smtClean="0"/>
              <a:t>Credit extended for already existing goods</a:t>
            </a:r>
          </a:p>
          <a:p>
            <a:r>
              <a:rPr lang="en-US" dirty="0" smtClean="0"/>
              <a:t>Excluded many types of lending secured by</a:t>
            </a:r>
          </a:p>
          <a:p>
            <a:pPr lvl="1"/>
            <a:r>
              <a:rPr lang="en-US" dirty="0" smtClean="0"/>
              <a:t>Property (mortgages)</a:t>
            </a:r>
          </a:p>
          <a:p>
            <a:pPr lvl="1"/>
            <a:r>
              <a:rPr lang="en-US" dirty="0" smtClean="0"/>
              <a:t>Goods in process (trade credit)</a:t>
            </a:r>
          </a:p>
          <a:p>
            <a:pPr lvl="1"/>
            <a:r>
              <a:rPr lang="en-US" dirty="0" smtClean="0"/>
              <a:t>Start-up loans (venture capital)</a:t>
            </a:r>
          </a:p>
          <a:p>
            <a:pPr lvl="1"/>
            <a:endParaRPr lang="en-US" dirty="0" smtClean="0"/>
          </a:p>
          <a:p>
            <a:endParaRPr lang="en-US" dirty="0"/>
          </a:p>
        </p:txBody>
      </p:sp>
    </p:spTree>
    <p:extLst>
      <p:ext uri="{BB962C8B-B14F-4D97-AF65-F5344CB8AC3E}">
        <p14:creationId xmlns:p14="http://schemas.microsoft.com/office/powerpoint/2010/main" val="2944916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Type of Banks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Farmers and Mechanics Bank of Philadelphia (1809)</a:t>
            </a:r>
          </a:p>
          <a:p>
            <a:pPr lvl="1"/>
            <a:r>
              <a:rPr lang="en-US" dirty="0" smtClean="0"/>
              <a:t>Served artisans, manufacturers and farmers excluded by real-bills doctrine</a:t>
            </a:r>
          </a:p>
          <a:p>
            <a:pPr lvl="1"/>
            <a:r>
              <a:rPr lang="en-US" dirty="0" smtClean="0"/>
              <a:t>Seven of 13 directors from these groups</a:t>
            </a:r>
          </a:p>
          <a:p>
            <a:pPr lvl="1"/>
            <a:r>
              <a:rPr lang="en-US" dirty="0" smtClean="0"/>
              <a:t>Required to lend 10% of capital to farmers for mortgages of at least one year</a:t>
            </a:r>
          </a:p>
          <a:p>
            <a:r>
              <a:rPr lang="en-US" dirty="0" smtClean="0"/>
              <a:t>Other similar institutions followed</a:t>
            </a:r>
          </a:p>
          <a:p>
            <a:pPr lvl="1"/>
            <a:r>
              <a:rPr lang="en-US" dirty="0" smtClean="0"/>
              <a:t>Merchants Bank, Planters Bank, Farmers Bank, Mechanics Bank, Grocers Bank, Importers Bank, etc.</a:t>
            </a:r>
            <a:endParaRPr lang="en-US" dirty="0"/>
          </a:p>
        </p:txBody>
      </p:sp>
    </p:spTree>
    <p:extLst>
      <p:ext uri="{BB962C8B-B14F-4D97-AF65-F5344CB8AC3E}">
        <p14:creationId xmlns:p14="http://schemas.microsoft.com/office/powerpoint/2010/main" val="38460857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Bank of New York</a:t>
            </a:r>
            <a:endParaRPr lang="en-US" dirty="0"/>
          </a:p>
        </p:txBody>
      </p:sp>
      <p:sp>
        <p:nvSpPr>
          <p:cNvPr id="3" name="Content Placeholder 2"/>
          <p:cNvSpPr>
            <a:spLocks noGrp="1"/>
          </p:cNvSpPr>
          <p:nvPr>
            <p:ph idx="1"/>
          </p:nvPr>
        </p:nvSpPr>
        <p:spPr>
          <a:xfrm>
            <a:off x="457200" y="1288974"/>
            <a:ext cx="8229600" cy="5199962"/>
          </a:xfrm>
        </p:spPr>
        <p:txBody>
          <a:bodyPr>
            <a:normAutofit lnSpcReduction="10000"/>
          </a:bodyPr>
          <a:lstStyle/>
          <a:p>
            <a:r>
              <a:rPr lang="en-US" dirty="0" smtClean="0"/>
              <a:t>Founded </a:t>
            </a:r>
            <a:r>
              <a:rPr lang="en-US" dirty="0"/>
              <a:t>by Alexander Hamilton</a:t>
            </a:r>
          </a:p>
          <a:p>
            <a:r>
              <a:rPr lang="en-US" dirty="0" smtClean="0"/>
              <a:t>Opened in 1784 and </a:t>
            </a:r>
            <a:r>
              <a:rPr lang="en-US" dirty="0"/>
              <a:t>o</a:t>
            </a:r>
            <a:r>
              <a:rPr lang="en-US" dirty="0" smtClean="0"/>
              <a:t>perated without a charter until 1791</a:t>
            </a:r>
          </a:p>
          <a:p>
            <a:r>
              <a:rPr lang="en-US" dirty="0" smtClean="0"/>
              <a:t>Federalist legislature prevented Aaron Burr from chartering a competing bank</a:t>
            </a:r>
          </a:p>
          <a:p>
            <a:pPr lvl="1"/>
            <a:r>
              <a:rPr lang="en-US" dirty="0" smtClean="0"/>
              <a:t>Manhattan Company chartered in 1799 to supply fresh water to lower Manhattan, but Burr inserted language that allowed the company to use excess capital in any activity</a:t>
            </a:r>
          </a:p>
          <a:p>
            <a:pPr lvl="1"/>
            <a:r>
              <a:rPr lang="en-US" dirty="0" smtClean="0"/>
              <a:t>$500,000 of capital immediately invested in banking</a:t>
            </a:r>
            <a:endParaRPr lang="en-US" dirty="0"/>
          </a:p>
        </p:txBody>
      </p:sp>
    </p:spTree>
    <p:extLst>
      <p:ext uri="{BB962C8B-B14F-4D97-AF65-F5344CB8AC3E}">
        <p14:creationId xmlns:p14="http://schemas.microsoft.com/office/powerpoint/2010/main" val="3437389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mtClean="0"/>
              <a:t>Characteristics of Money</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355953653"/>
              </p:ext>
            </p:extLst>
          </p:nvPr>
        </p:nvGraphicFramePr>
        <p:xfrm>
          <a:off x="457200" y="1417638"/>
          <a:ext cx="8229600" cy="4440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86800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Deposit Insurance </a:t>
            </a:r>
            <a:endParaRPr lang="en-US" dirty="0"/>
          </a:p>
        </p:txBody>
      </p:sp>
      <p:sp>
        <p:nvSpPr>
          <p:cNvPr id="3" name="Content Placeholder 2"/>
          <p:cNvSpPr>
            <a:spLocks noGrp="1"/>
          </p:cNvSpPr>
          <p:nvPr>
            <p:ph idx="1"/>
          </p:nvPr>
        </p:nvSpPr>
        <p:spPr/>
        <p:txBody>
          <a:bodyPr>
            <a:normAutofit/>
          </a:bodyPr>
          <a:lstStyle/>
          <a:p>
            <a:r>
              <a:rPr lang="en-US" dirty="0" smtClean="0"/>
              <a:t>New York passed the Safety Fund Act in 1829</a:t>
            </a:r>
          </a:p>
          <a:p>
            <a:pPr lvl="1"/>
            <a:r>
              <a:rPr lang="en-US" dirty="0" smtClean="0"/>
              <a:t>Authorized bank regulators</a:t>
            </a:r>
          </a:p>
          <a:p>
            <a:pPr lvl="1"/>
            <a:r>
              <a:rPr lang="en-US" dirty="0" smtClean="0"/>
              <a:t>Established an insurance fund </a:t>
            </a:r>
          </a:p>
          <a:p>
            <a:r>
              <a:rPr lang="en-US" dirty="0" smtClean="0"/>
              <a:t>Lasted until 1860s, but nearly bankrupted during the panic of 1837</a:t>
            </a:r>
          </a:p>
          <a:p>
            <a:r>
              <a:rPr lang="en-US" dirty="0" smtClean="0"/>
              <a:t>Model for later deposit insurance programs</a:t>
            </a:r>
          </a:p>
          <a:p>
            <a:pPr lvl="1"/>
            <a:r>
              <a:rPr lang="en-US" dirty="0" smtClean="0"/>
              <a:t>Midwestern states in the early twentieth century</a:t>
            </a:r>
          </a:p>
          <a:p>
            <a:pPr lvl="1"/>
            <a:r>
              <a:rPr lang="en-US" dirty="0" smtClean="0"/>
              <a:t>FDIC created in the 1930s</a:t>
            </a:r>
          </a:p>
        </p:txBody>
      </p:sp>
    </p:spTree>
    <p:extLst>
      <p:ext uri="{BB962C8B-B14F-4D97-AF65-F5344CB8AC3E}">
        <p14:creationId xmlns:p14="http://schemas.microsoft.com/office/powerpoint/2010/main" val="20919582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 and West</a:t>
            </a:r>
            <a:endParaRPr lang="en-US" dirty="0"/>
          </a:p>
        </p:txBody>
      </p:sp>
      <p:sp>
        <p:nvSpPr>
          <p:cNvPr id="3" name="Content Placeholder 2"/>
          <p:cNvSpPr>
            <a:spLocks noGrp="1"/>
          </p:cNvSpPr>
          <p:nvPr>
            <p:ph idx="1"/>
          </p:nvPr>
        </p:nvSpPr>
        <p:spPr/>
        <p:txBody>
          <a:bodyPr/>
          <a:lstStyle/>
          <a:p>
            <a:r>
              <a:rPr lang="en-US" dirty="0" smtClean="0"/>
              <a:t>Branch banking model</a:t>
            </a:r>
          </a:p>
          <a:p>
            <a:pPr lvl="1"/>
            <a:r>
              <a:rPr lang="en-US" dirty="0" smtClean="0"/>
              <a:t>Extending banking </a:t>
            </a:r>
            <a:r>
              <a:rPr lang="en-US" dirty="0"/>
              <a:t>into areas that did not have enough capital to charter a </a:t>
            </a:r>
            <a:r>
              <a:rPr lang="en-US" dirty="0" smtClean="0"/>
              <a:t>bank</a:t>
            </a:r>
          </a:p>
          <a:p>
            <a:r>
              <a:rPr lang="en-US" dirty="0" smtClean="0"/>
              <a:t>Extensive state involvement</a:t>
            </a:r>
          </a:p>
          <a:p>
            <a:pPr lvl="1"/>
            <a:r>
              <a:rPr lang="en-US" dirty="0" smtClean="0"/>
              <a:t>Branches </a:t>
            </a:r>
            <a:r>
              <a:rPr lang="en-US" dirty="0"/>
              <a:t>were required by some states as a condition of charter</a:t>
            </a:r>
          </a:p>
          <a:p>
            <a:endParaRPr lang="en-US" dirty="0"/>
          </a:p>
        </p:txBody>
      </p:sp>
    </p:spTree>
    <p:extLst>
      <p:ext uri="{BB962C8B-B14F-4D97-AF65-F5344CB8AC3E}">
        <p14:creationId xmlns:p14="http://schemas.microsoft.com/office/powerpoint/2010/main" val="32536071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Banks and Branches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37494237"/>
              </p:ext>
            </p:extLst>
          </p:nvPr>
        </p:nvGraphicFramePr>
        <p:xfrm>
          <a:off x="661701" y="1550803"/>
          <a:ext cx="7886700" cy="4044315"/>
        </p:xfrm>
        <a:graphic>
          <a:graphicData uri="http://schemas.openxmlformats.org/drawingml/2006/table">
            <a:tbl>
              <a:tblPr>
                <a:tableStyleId>{69CF1AB2-1976-4502-BF36-3FF5EA218861}</a:tableStyleId>
              </a:tblPr>
              <a:tblGrid>
                <a:gridCol w="1638300"/>
                <a:gridCol w="1041400"/>
                <a:gridCol w="1041400"/>
                <a:gridCol w="1041400"/>
                <a:gridCol w="1041400"/>
                <a:gridCol w="1041400"/>
                <a:gridCol w="1041400"/>
              </a:tblGrid>
              <a:tr h="333375">
                <a:tc>
                  <a:txBody>
                    <a:bodyPr/>
                    <a:lstStyle/>
                    <a:p>
                      <a:pPr algn="ctr" rtl="0" fontAlgn="b"/>
                      <a:r>
                        <a:rPr lang="en-US" sz="2000" u="none" strike="noStrike" dirty="0">
                          <a:effectLst/>
                        </a:rPr>
                        <a:t> </a:t>
                      </a:r>
                      <a:endParaRPr lang="en-US" sz="2000" b="1" i="0" u="none" strike="noStrike" dirty="0">
                        <a:solidFill>
                          <a:srgbClr val="000000"/>
                        </a:solidFill>
                        <a:effectLst/>
                        <a:latin typeface="Calibri"/>
                      </a:endParaRPr>
                    </a:p>
                  </a:txBody>
                  <a:tcPr marL="9525" marR="9525" marT="9525" marB="0" anchor="b"/>
                </a:tc>
                <a:tc gridSpan="2">
                  <a:txBody>
                    <a:bodyPr/>
                    <a:lstStyle/>
                    <a:p>
                      <a:pPr algn="ctr" rtl="0" fontAlgn="b"/>
                      <a:r>
                        <a:rPr lang="en-US" sz="2000" u="none" strike="noStrike">
                          <a:effectLst/>
                        </a:rPr>
                        <a:t>1848</a:t>
                      </a:r>
                      <a:endParaRPr lang="en-US" sz="2000" b="1" i="0" u="none" strike="noStrike">
                        <a:solidFill>
                          <a:srgbClr val="000000"/>
                        </a:solidFill>
                        <a:effectLst/>
                        <a:latin typeface="Calibri"/>
                      </a:endParaRPr>
                    </a:p>
                  </a:txBody>
                  <a:tcPr marL="9525" marR="9525" marT="9525" marB="0" anchor="b"/>
                </a:tc>
                <a:tc hMerge="1">
                  <a:txBody>
                    <a:bodyPr/>
                    <a:lstStyle/>
                    <a:p>
                      <a:endParaRPr lang="en-US"/>
                    </a:p>
                  </a:txBody>
                  <a:tcPr/>
                </a:tc>
                <a:tc gridSpan="2">
                  <a:txBody>
                    <a:bodyPr/>
                    <a:lstStyle/>
                    <a:p>
                      <a:pPr algn="ctr" rtl="0" fontAlgn="b"/>
                      <a:r>
                        <a:rPr lang="en-US" sz="2000" u="none" strike="noStrike">
                          <a:effectLst/>
                        </a:rPr>
                        <a:t>1856</a:t>
                      </a:r>
                      <a:endParaRPr lang="en-US" sz="2000" b="1" i="0" u="none" strike="noStrike">
                        <a:solidFill>
                          <a:srgbClr val="000000"/>
                        </a:solidFill>
                        <a:effectLst/>
                        <a:latin typeface="Calibri"/>
                      </a:endParaRPr>
                    </a:p>
                  </a:txBody>
                  <a:tcPr marL="9525" marR="9525" marT="9525" marB="0" anchor="b"/>
                </a:tc>
                <a:tc hMerge="1">
                  <a:txBody>
                    <a:bodyPr/>
                    <a:lstStyle/>
                    <a:p>
                      <a:endParaRPr lang="en-US"/>
                    </a:p>
                  </a:txBody>
                  <a:tcPr/>
                </a:tc>
                <a:tc gridSpan="2">
                  <a:txBody>
                    <a:bodyPr/>
                    <a:lstStyle/>
                    <a:p>
                      <a:pPr algn="ctr" rtl="0" fontAlgn="b"/>
                      <a:r>
                        <a:rPr lang="en-US" sz="2000" u="none" strike="noStrike" dirty="0">
                          <a:effectLst/>
                        </a:rPr>
                        <a:t>1860</a:t>
                      </a:r>
                      <a:endParaRPr lang="en-US" sz="2000" b="1" i="0" u="none" strike="noStrike" dirty="0">
                        <a:solidFill>
                          <a:srgbClr val="000000"/>
                        </a:solidFill>
                        <a:effectLst/>
                        <a:latin typeface="Calibri"/>
                      </a:endParaRPr>
                    </a:p>
                  </a:txBody>
                  <a:tcPr marL="9525" marR="9525" marT="9525" marB="0" anchor="b"/>
                </a:tc>
                <a:tc hMerge="1">
                  <a:txBody>
                    <a:bodyPr/>
                    <a:lstStyle/>
                    <a:p>
                      <a:endParaRPr lang="en-US"/>
                    </a:p>
                  </a:txBody>
                  <a:tcPr/>
                </a:tc>
              </a:tr>
              <a:tr h="333375">
                <a:tc>
                  <a:txBody>
                    <a:bodyPr/>
                    <a:lstStyle/>
                    <a:p>
                      <a:pPr algn="l" fontAlgn="b"/>
                      <a:r>
                        <a:rPr lang="en-US" sz="1800" u="none" strike="noStrike">
                          <a:effectLst/>
                        </a:rPr>
                        <a:t> </a:t>
                      </a:r>
                      <a:endParaRPr lang="en-US" sz="1800" b="0" i="0" u="none" strike="noStrike">
                        <a:solidFill>
                          <a:srgbClr val="000000"/>
                        </a:solidFill>
                        <a:effectLst/>
                        <a:latin typeface="Arial"/>
                      </a:endParaRPr>
                    </a:p>
                  </a:txBody>
                  <a:tcPr marL="9525" marR="9525" marT="9525" marB="0" anchor="b"/>
                </a:tc>
                <a:tc>
                  <a:txBody>
                    <a:bodyPr/>
                    <a:lstStyle/>
                    <a:p>
                      <a:pPr algn="ctr" rtl="0" fontAlgn="b"/>
                      <a:r>
                        <a:rPr lang="en-US" sz="2000" u="none" strike="noStrike">
                          <a:effectLst/>
                        </a:rPr>
                        <a:t>Banks</a:t>
                      </a:r>
                      <a:endParaRPr lang="en-US" sz="2000" b="0" i="0" u="none" strike="noStrike">
                        <a:solidFill>
                          <a:srgbClr val="000000"/>
                        </a:solidFill>
                        <a:effectLst/>
                        <a:latin typeface="Calibri"/>
                      </a:endParaRPr>
                    </a:p>
                  </a:txBody>
                  <a:tcPr marL="9525" marR="9525" marT="9525" marB="0" anchor="b"/>
                </a:tc>
                <a:tc>
                  <a:txBody>
                    <a:bodyPr/>
                    <a:lstStyle/>
                    <a:p>
                      <a:pPr algn="ctr" rtl="0" fontAlgn="b"/>
                      <a:r>
                        <a:rPr lang="en-US" sz="2000" u="none" strike="noStrike" dirty="0">
                          <a:effectLst/>
                        </a:rPr>
                        <a:t>Branches</a:t>
                      </a:r>
                      <a:endParaRPr lang="en-US" sz="2000" b="0" i="0" u="none" strike="noStrike" dirty="0">
                        <a:solidFill>
                          <a:srgbClr val="000000"/>
                        </a:solidFill>
                        <a:effectLst/>
                        <a:latin typeface="Calibri"/>
                      </a:endParaRPr>
                    </a:p>
                  </a:txBody>
                  <a:tcPr marL="9525" marR="9525" marT="9525" marB="0" anchor="b"/>
                </a:tc>
                <a:tc>
                  <a:txBody>
                    <a:bodyPr/>
                    <a:lstStyle/>
                    <a:p>
                      <a:pPr algn="ctr" rtl="0" fontAlgn="b"/>
                      <a:r>
                        <a:rPr lang="en-US" sz="2000" u="none" strike="noStrike">
                          <a:effectLst/>
                        </a:rPr>
                        <a:t>Banks</a:t>
                      </a:r>
                      <a:endParaRPr lang="en-US" sz="2000" b="0" i="0" u="none" strike="noStrike">
                        <a:solidFill>
                          <a:srgbClr val="000000"/>
                        </a:solidFill>
                        <a:effectLst/>
                        <a:latin typeface="Calibri"/>
                      </a:endParaRPr>
                    </a:p>
                  </a:txBody>
                  <a:tcPr marL="9525" marR="9525" marT="9525" marB="0" anchor="b"/>
                </a:tc>
                <a:tc>
                  <a:txBody>
                    <a:bodyPr/>
                    <a:lstStyle/>
                    <a:p>
                      <a:pPr algn="ctr" rtl="0" fontAlgn="b"/>
                      <a:r>
                        <a:rPr lang="en-US" sz="2000" u="none" strike="noStrike">
                          <a:effectLst/>
                        </a:rPr>
                        <a:t>Branches</a:t>
                      </a:r>
                      <a:endParaRPr lang="en-US" sz="2000" b="0" i="0" u="none" strike="noStrike">
                        <a:solidFill>
                          <a:srgbClr val="000000"/>
                        </a:solidFill>
                        <a:effectLst/>
                        <a:latin typeface="Calibri"/>
                      </a:endParaRPr>
                    </a:p>
                  </a:txBody>
                  <a:tcPr marL="9525" marR="9525" marT="9525" marB="0" anchor="b"/>
                </a:tc>
                <a:tc>
                  <a:txBody>
                    <a:bodyPr/>
                    <a:lstStyle/>
                    <a:p>
                      <a:pPr algn="ctr" rtl="0" fontAlgn="b"/>
                      <a:r>
                        <a:rPr lang="en-US" sz="2000" u="none" strike="noStrike">
                          <a:effectLst/>
                        </a:rPr>
                        <a:t>Banks</a:t>
                      </a:r>
                      <a:endParaRPr lang="en-US" sz="2000" b="0" i="0" u="none" strike="noStrike">
                        <a:solidFill>
                          <a:srgbClr val="000000"/>
                        </a:solidFill>
                        <a:effectLst/>
                        <a:latin typeface="Calibri"/>
                      </a:endParaRPr>
                    </a:p>
                  </a:txBody>
                  <a:tcPr marL="9525" marR="9525" marT="9525" marB="0" anchor="b"/>
                </a:tc>
                <a:tc>
                  <a:txBody>
                    <a:bodyPr/>
                    <a:lstStyle/>
                    <a:p>
                      <a:pPr algn="ctr" rtl="0" fontAlgn="b"/>
                      <a:r>
                        <a:rPr lang="en-US" sz="2000" u="none" strike="noStrike">
                          <a:effectLst/>
                        </a:rPr>
                        <a:t>Branches</a:t>
                      </a:r>
                      <a:endParaRPr lang="en-US" sz="2000" b="0" i="0" u="none" strike="noStrike">
                        <a:solidFill>
                          <a:srgbClr val="000000"/>
                        </a:solidFill>
                        <a:effectLst/>
                        <a:latin typeface="Calibri"/>
                      </a:endParaRPr>
                    </a:p>
                  </a:txBody>
                  <a:tcPr marL="9525" marR="9525" marT="9525" marB="0" anchor="b"/>
                </a:tc>
              </a:tr>
              <a:tr h="333375">
                <a:tc>
                  <a:txBody>
                    <a:bodyPr/>
                    <a:lstStyle/>
                    <a:p>
                      <a:pPr algn="l" rtl="0" fontAlgn="b"/>
                      <a:r>
                        <a:rPr lang="en-US" sz="2000" u="none" strike="noStrike">
                          <a:effectLst/>
                        </a:rPr>
                        <a:t>Georgia</a:t>
                      </a:r>
                      <a:endParaRPr lang="en-US" sz="20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3</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7</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6</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20</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2</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5</a:t>
                      </a:r>
                      <a:endParaRPr lang="en-US" sz="2400" b="0" i="0" u="none" strike="noStrike">
                        <a:solidFill>
                          <a:srgbClr val="000000"/>
                        </a:solidFill>
                        <a:effectLst/>
                        <a:latin typeface="Calibri"/>
                      </a:endParaRPr>
                    </a:p>
                  </a:txBody>
                  <a:tcPr marL="9525" marR="9525" marT="9525" marB="0" anchor="b"/>
                </a:tc>
              </a:tr>
              <a:tr h="333375">
                <a:tc>
                  <a:txBody>
                    <a:bodyPr/>
                    <a:lstStyle/>
                    <a:p>
                      <a:pPr algn="l" rtl="0" fontAlgn="b"/>
                      <a:r>
                        <a:rPr lang="en-US" sz="2000" u="none" strike="noStrike">
                          <a:effectLst/>
                        </a:rPr>
                        <a:t>Indiana</a:t>
                      </a:r>
                      <a:endParaRPr lang="en-US" sz="20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13</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a:t>
                      </a:r>
                      <a:endParaRPr lang="en-US" sz="24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a:effectLst/>
                        </a:rPr>
                        <a:t> </a:t>
                      </a:r>
                      <a:endParaRPr lang="en-US" sz="2000" b="0" i="0" u="none" strike="noStrike">
                        <a:solidFill>
                          <a:srgbClr val="000000"/>
                        </a:solidFill>
                        <a:effectLst/>
                        <a:latin typeface="Arial"/>
                      </a:endParaRPr>
                    </a:p>
                  </a:txBody>
                  <a:tcPr marL="9525" marR="9525" marT="9525" marB="0" anchor="b"/>
                </a:tc>
                <a:tc>
                  <a:txBody>
                    <a:bodyPr/>
                    <a:lstStyle/>
                    <a:p>
                      <a:pPr algn="ctr" rtl="0" fontAlgn="b"/>
                      <a:r>
                        <a:rPr lang="en-US" sz="2400" u="none" strike="noStrike">
                          <a:effectLst/>
                        </a:rPr>
                        <a:t>1</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20</a:t>
                      </a:r>
                      <a:endParaRPr lang="en-US" sz="2400" b="0" i="0" u="none" strike="noStrike">
                        <a:solidFill>
                          <a:srgbClr val="000000"/>
                        </a:solidFill>
                        <a:effectLst/>
                        <a:latin typeface="Calibri"/>
                      </a:endParaRPr>
                    </a:p>
                  </a:txBody>
                  <a:tcPr marL="9525" marR="9525" marT="9525" marB="0" anchor="b"/>
                </a:tc>
              </a:tr>
              <a:tr h="333375">
                <a:tc>
                  <a:txBody>
                    <a:bodyPr/>
                    <a:lstStyle/>
                    <a:p>
                      <a:pPr algn="l" rtl="0" fontAlgn="b"/>
                      <a:r>
                        <a:rPr lang="en-US" sz="2000" u="none" strike="noStrike">
                          <a:effectLst/>
                        </a:rPr>
                        <a:t>Kentucky</a:t>
                      </a:r>
                      <a:endParaRPr lang="en-US" sz="20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3</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13</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6</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26</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7</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31</a:t>
                      </a:r>
                      <a:endParaRPr lang="en-US" sz="2400" b="0" i="0" u="none" strike="noStrike">
                        <a:solidFill>
                          <a:srgbClr val="000000"/>
                        </a:solidFill>
                        <a:effectLst/>
                        <a:latin typeface="Calibri"/>
                      </a:endParaRPr>
                    </a:p>
                  </a:txBody>
                  <a:tcPr marL="9525" marR="9525" marT="9525" marB="0" anchor="b"/>
                </a:tc>
              </a:tr>
              <a:tr h="333375">
                <a:tc>
                  <a:txBody>
                    <a:bodyPr/>
                    <a:lstStyle/>
                    <a:p>
                      <a:pPr algn="l" rtl="0" fontAlgn="b"/>
                      <a:r>
                        <a:rPr lang="en-US" sz="2000" u="none" strike="noStrike">
                          <a:effectLst/>
                        </a:rPr>
                        <a:t>Missouri</a:t>
                      </a:r>
                      <a:endParaRPr lang="en-US" sz="20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5</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5</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9</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33</a:t>
                      </a:r>
                      <a:endParaRPr lang="en-US" sz="2400" b="0" i="0" u="none" strike="noStrike">
                        <a:solidFill>
                          <a:srgbClr val="000000"/>
                        </a:solidFill>
                        <a:effectLst/>
                        <a:latin typeface="Calibri"/>
                      </a:endParaRPr>
                    </a:p>
                  </a:txBody>
                  <a:tcPr marL="9525" marR="9525" marT="9525" marB="0" anchor="b"/>
                </a:tc>
              </a:tr>
              <a:tr h="333375">
                <a:tc>
                  <a:txBody>
                    <a:bodyPr/>
                    <a:lstStyle/>
                    <a:p>
                      <a:pPr algn="l" rtl="0" fontAlgn="b"/>
                      <a:r>
                        <a:rPr lang="en-US" sz="2000" u="none" strike="noStrike">
                          <a:effectLst/>
                        </a:rPr>
                        <a:t>North Carolina</a:t>
                      </a:r>
                      <a:endParaRPr lang="en-US" sz="20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2</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14</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3</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17</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3</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19</a:t>
                      </a:r>
                      <a:endParaRPr lang="en-US" sz="2400" b="0" i="0" u="none" strike="noStrike">
                        <a:solidFill>
                          <a:srgbClr val="000000"/>
                        </a:solidFill>
                        <a:effectLst/>
                        <a:latin typeface="Calibri"/>
                      </a:endParaRPr>
                    </a:p>
                  </a:txBody>
                  <a:tcPr marL="9525" marR="9525" marT="9525" marB="0" anchor="b"/>
                </a:tc>
              </a:tr>
              <a:tr h="333375">
                <a:tc>
                  <a:txBody>
                    <a:bodyPr/>
                    <a:lstStyle/>
                    <a:p>
                      <a:pPr algn="l" rtl="0" fontAlgn="b"/>
                      <a:r>
                        <a:rPr lang="en-US" sz="2000" u="none" strike="noStrike">
                          <a:effectLst/>
                        </a:rPr>
                        <a:t>Ohio</a:t>
                      </a:r>
                      <a:endParaRPr lang="en-US" sz="20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29</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36</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36</a:t>
                      </a:r>
                      <a:endParaRPr lang="en-US" sz="2400" b="0" i="0" u="none" strike="noStrike">
                        <a:solidFill>
                          <a:srgbClr val="000000"/>
                        </a:solidFill>
                        <a:effectLst/>
                        <a:latin typeface="Calibri"/>
                      </a:endParaRPr>
                    </a:p>
                  </a:txBody>
                  <a:tcPr marL="9525" marR="9525" marT="9525" marB="0" anchor="b"/>
                </a:tc>
              </a:tr>
              <a:tr h="333375">
                <a:tc>
                  <a:txBody>
                    <a:bodyPr/>
                    <a:lstStyle/>
                    <a:p>
                      <a:pPr algn="l" rtl="0" fontAlgn="b"/>
                      <a:r>
                        <a:rPr lang="en-US" sz="2000" u="none" strike="noStrike">
                          <a:effectLst/>
                        </a:rPr>
                        <a:t>South Carolina</a:t>
                      </a:r>
                      <a:endParaRPr lang="en-US" sz="20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2</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2</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a:t>
                      </a:r>
                      <a:endParaRPr lang="en-US" sz="2400" b="0" i="0" u="none" strike="noStrike">
                        <a:solidFill>
                          <a:srgbClr val="000000"/>
                        </a:solidFill>
                        <a:effectLst/>
                        <a:latin typeface="Calibri"/>
                      </a:endParaRPr>
                    </a:p>
                  </a:txBody>
                  <a:tcPr marL="9525" marR="9525" marT="9525" marB="0" anchor="b"/>
                </a:tc>
              </a:tr>
              <a:tr h="333375">
                <a:tc>
                  <a:txBody>
                    <a:bodyPr/>
                    <a:lstStyle/>
                    <a:p>
                      <a:pPr algn="l" rtl="0" fontAlgn="b"/>
                      <a:r>
                        <a:rPr lang="en-US" sz="2000" u="none" strike="noStrike">
                          <a:effectLst/>
                        </a:rPr>
                        <a:t>Tennessee</a:t>
                      </a:r>
                      <a:endParaRPr lang="en-US" sz="20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3</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17</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3</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15</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3</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17</a:t>
                      </a:r>
                      <a:endParaRPr lang="en-US" sz="2400" b="0" i="0" u="none" strike="noStrike">
                        <a:solidFill>
                          <a:srgbClr val="000000"/>
                        </a:solidFill>
                        <a:effectLst/>
                        <a:latin typeface="Calibri"/>
                      </a:endParaRPr>
                    </a:p>
                  </a:txBody>
                  <a:tcPr marL="9525" marR="9525" marT="9525" marB="0" anchor="b"/>
                </a:tc>
              </a:tr>
              <a:tr h="333375">
                <a:tc>
                  <a:txBody>
                    <a:bodyPr/>
                    <a:lstStyle/>
                    <a:p>
                      <a:pPr algn="l" rtl="0" fontAlgn="b"/>
                      <a:r>
                        <a:rPr lang="en-US" sz="2000" u="none" strike="noStrike">
                          <a:effectLst/>
                        </a:rPr>
                        <a:t>Virginia</a:t>
                      </a:r>
                      <a:endParaRPr lang="en-US" sz="20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6</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30</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7</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39</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a:effectLst/>
                        </a:rPr>
                        <a:t>7</a:t>
                      </a:r>
                      <a:endParaRPr lang="en-US" sz="2400" b="0" i="0" u="none" strike="noStrike">
                        <a:solidFill>
                          <a:srgbClr val="000000"/>
                        </a:solidFill>
                        <a:effectLst/>
                        <a:latin typeface="Calibri"/>
                      </a:endParaRPr>
                    </a:p>
                  </a:txBody>
                  <a:tcPr marL="9525" marR="9525" marT="9525" marB="0" anchor="b"/>
                </a:tc>
                <a:tc>
                  <a:txBody>
                    <a:bodyPr/>
                    <a:lstStyle/>
                    <a:p>
                      <a:pPr algn="ctr" rtl="0" fontAlgn="b"/>
                      <a:r>
                        <a:rPr lang="en-US" sz="2400" u="none" strike="noStrike" dirty="0">
                          <a:effectLst/>
                        </a:rPr>
                        <a:t>39</a:t>
                      </a:r>
                      <a:endParaRPr lang="en-US" sz="24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3327834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Involvement in Banking</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Virginia </a:t>
            </a:r>
            <a:r>
              <a:rPr lang="en-US" dirty="0" smtClean="0"/>
              <a:t>held a significant stake in earliest chartered banks and required that banks subsidize state projects</a:t>
            </a:r>
          </a:p>
          <a:p>
            <a:pPr lvl="1"/>
            <a:r>
              <a:rPr lang="en-US" dirty="0" smtClean="0"/>
              <a:t>Bank of Virginia</a:t>
            </a:r>
          </a:p>
          <a:p>
            <a:pPr lvl="1"/>
            <a:r>
              <a:rPr lang="en-US" dirty="0" smtClean="0"/>
              <a:t>Farmers Bank of Virginia</a:t>
            </a:r>
          </a:p>
          <a:p>
            <a:r>
              <a:rPr lang="en-US" b="1" dirty="0" smtClean="0"/>
              <a:t>South Carolina</a:t>
            </a:r>
            <a:r>
              <a:rPr lang="en-US" dirty="0" smtClean="0"/>
              <a:t> chartered several banks in which it took no financial interest, but also wholly owned the Bank of the State of South Carolina</a:t>
            </a:r>
          </a:p>
          <a:p>
            <a:pPr lvl="2"/>
            <a:r>
              <a:rPr lang="en-US" dirty="0" smtClean="0"/>
              <a:t>Designed to lend to planters and farmers</a:t>
            </a:r>
          </a:p>
          <a:p>
            <a:pPr lvl="2"/>
            <a:r>
              <a:rPr lang="en-US" dirty="0" smtClean="0"/>
              <a:t>Dominated South Carolina's financial sector.</a:t>
            </a:r>
          </a:p>
        </p:txBody>
      </p:sp>
    </p:spTree>
    <p:extLst>
      <p:ext uri="{BB962C8B-B14F-4D97-AF65-F5344CB8AC3E}">
        <p14:creationId xmlns:p14="http://schemas.microsoft.com/office/powerpoint/2010/main" val="4099568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Types of Louisiana Banks (1830’s)</a:t>
            </a:r>
            <a:endParaRPr lang="en-US" dirty="0"/>
          </a:p>
        </p:txBody>
      </p:sp>
      <p:sp>
        <p:nvSpPr>
          <p:cNvPr id="3" name="Content Placeholder 2"/>
          <p:cNvSpPr>
            <a:spLocks noGrp="1"/>
          </p:cNvSpPr>
          <p:nvPr>
            <p:ph idx="1"/>
          </p:nvPr>
        </p:nvSpPr>
        <p:spPr/>
        <p:txBody>
          <a:bodyPr>
            <a:normAutofit/>
          </a:bodyPr>
          <a:lstStyle/>
          <a:p>
            <a:r>
              <a:rPr lang="en-US" b="1" dirty="0" smtClean="0"/>
              <a:t>Commercial banks </a:t>
            </a:r>
          </a:p>
          <a:p>
            <a:pPr lvl="1"/>
            <a:r>
              <a:rPr lang="en-US" dirty="0"/>
              <a:t>M</a:t>
            </a:r>
            <a:r>
              <a:rPr lang="en-US" dirty="0" smtClean="0"/>
              <a:t>erchants and manufacturers</a:t>
            </a:r>
          </a:p>
          <a:p>
            <a:r>
              <a:rPr lang="en-US" b="1" dirty="0" smtClean="0"/>
              <a:t>Property banks</a:t>
            </a:r>
          </a:p>
          <a:p>
            <a:pPr lvl="1"/>
            <a:r>
              <a:rPr lang="en-US" dirty="0" smtClean="0"/>
              <a:t>Long-term mortgage credit to planters and other property holders</a:t>
            </a:r>
          </a:p>
          <a:p>
            <a:r>
              <a:rPr lang="en-US" b="1" dirty="0"/>
              <a:t>Improvement </a:t>
            </a:r>
            <a:r>
              <a:rPr lang="en-US" b="1" dirty="0" smtClean="0"/>
              <a:t>banks</a:t>
            </a:r>
          </a:p>
          <a:p>
            <a:pPr lvl="1"/>
            <a:r>
              <a:rPr lang="en-US" dirty="0" smtClean="0"/>
              <a:t>Financed </a:t>
            </a:r>
            <a:r>
              <a:rPr lang="en-US" dirty="0"/>
              <a:t>various </a:t>
            </a:r>
            <a:r>
              <a:rPr lang="en-US" dirty="0" smtClean="0"/>
              <a:t>projects including canals, hotels, streetlights and railroads</a:t>
            </a:r>
            <a:endParaRPr lang="en-US" dirty="0"/>
          </a:p>
        </p:txBody>
      </p:sp>
    </p:spTree>
    <p:extLst>
      <p:ext uri="{BB962C8B-B14F-4D97-AF65-F5344CB8AC3E}">
        <p14:creationId xmlns:p14="http://schemas.microsoft.com/office/powerpoint/2010/main" val="6798677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“Commonwealth” Ideal</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Banks should promote general welfare and economic growth</a:t>
            </a:r>
          </a:p>
          <a:p>
            <a:r>
              <a:rPr lang="en-US" dirty="0" smtClean="0"/>
              <a:t>Bank of the Commonwealth of Kentucky (1821)</a:t>
            </a:r>
          </a:p>
          <a:p>
            <a:pPr lvl="1"/>
            <a:r>
              <a:rPr lang="en-US" dirty="0" smtClean="0"/>
              <a:t>Longer mortgage loans</a:t>
            </a:r>
          </a:p>
          <a:p>
            <a:pPr lvl="1"/>
            <a:r>
              <a:rPr lang="en-US" dirty="0" smtClean="0"/>
              <a:t>Landowners eligible for $1,000 loans</a:t>
            </a:r>
          </a:p>
          <a:p>
            <a:pPr lvl="1"/>
            <a:r>
              <a:rPr lang="en-US" dirty="0" smtClean="0"/>
              <a:t>Notes not redeemable into specie but were accepted at the state treasury</a:t>
            </a:r>
          </a:p>
          <a:p>
            <a:pPr lvl="1"/>
            <a:r>
              <a:rPr lang="en-US" dirty="0" smtClean="0"/>
              <a:t>Law forced creditors to accept notes in payment (legal tender)</a:t>
            </a:r>
          </a:p>
          <a:p>
            <a:r>
              <a:rPr lang="en-US" dirty="0" smtClean="0"/>
              <a:t>Similar banks chartered in Tennessee, Illinois and Louisiana</a:t>
            </a:r>
          </a:p>
        </p:txBody>
      </p:sp>
    </p:spTree>
    <p:extLst>
      <p:ext uri="{BB962C8B-B14F-4D97-AF65-F5344CB8AC3E}">
        <p14:creationId xmlns:p14="http://schemas.microsoft.com/office/powerpoint/2010/main" val="14196914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Questions?</a:t>
            </a:r>
            <a:endParaRPr lang="en-US" dirty="0"/>
          </a:p>
        </p:txBody>
      </p:sp>
      <p:sp>
        <p:nvSpPr>
          <p:cNvPr id="5" name="Subtitle 4"/>
          <p:cNvSpPr>
            <a:spLocks noGrp="1"/>
          </p:cNvSpPr>
          <p:nvPr>
            <p:ph type="subTitle" idx="1"/>
          </p:nvPr>
        </p:nvSpPr>
        <p:spPr/>
        <p:txBody>
          <a:bodyPr>
            <a:normAutofit/>
          </a:bodyPr>
          <a:lstStyle/>
          <a:p>
            <a:r>
              <a:rPr lang="en-US" sz="1200" b="1" dirty="0">
                <a:solidFill>
                  <a:schemeClr val="tx1"/>
                </a:solidFill>
              </a:rPr>
              <a:t>Disclaimer: The views expressed are those of the presenters and do not necessarily reflect those of the Federal Reserve Bank of Dallas or the Federal Reserve System.</a:t>
            </a:r>
          </a:p>
          <a:p>
            <a:endParaRPr lang="en-US"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r>
              <a:rPr lang="en-US" dirty="0" smtClean="0"/>
              <a:t>Sources of Money’s Value</a:t>
            </a:r>
            <a:endParaRPr 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427499749"/>
              </p:ext>
            </p:extLst>
          </p:nvPr>
        </p:nvGraphicFramePr>
        <p:xfrm>
          <a:off x="457200" y="1417638"/>
          <a:ext cx="8229600" cy="4440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8441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Banks</a:t>
            </a:r>
            <a:endParaRPr lang="en-US" dirty="0"/>
          </a:p>
        </p:txBody>
      </p:sp>
      <p:sp>
        <p:nvSpPr>
          <p:cNvPr id="3" name="Content Placeholder 2"/>
          <p:cNvSpPr>
            <a:spLocks noGrp="1"/>
          </p:cNvSpPr>
          <p:nvPr>
            <p:ph idx="1"/>
          </p:nvPr>
        </p:nvSpPr>
        <p:spPr/>
        <p:txBody>
          <a:bodyPr>
            <a:normAutofit/>
          </a:bodyPr>
          <a:lstStyle/>
          <a:p>
            <a:r>
              <a:rPr lang="en-US" dirty="0" smtClean="0"/>
              <a:t>Banks are institutions that bring together borrowers and savers.</a:t>
            </a:r>
          </a:p>
          <a:p>
            <a:r>
              <a:rPr lang="en-US" dirty="0" smtClean="0"/>
              <a:t>Banks use short-term deposits to create longer-term loans.</a:t>
            </a:r>
          </a:p>
          <a:p>
            <a:r>
              <a:rPr lang="en-US" dirty="0" smtClean="0"/>
              <a:t>Banks help savers avoid the cost of researching the risk of lending or investing.</a:t>
            </a:r>
          </a:p>
        </p:txBody>
      </p:sp>
    </p:spTree>
    <p:extLst>
      <p:ext uri="{BB962C8B-B14F-4D97-AF65-F5344CB8AC3E}">
        <p14:creationId xmlns:p14="http://schemas.microsoft.com/office/powerpoint/2010/main" val="2304323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Reasons Banks Fail</a:t>
            </a:r>
            <a:endParaRPr lang="en-US" dirty="0"/>
          </a:p>
        </p:txBody>
      </p:sp>
      <p:sp>
        <p:nvSpPr>
          <p:cNvPr id="3" name="Content Placeholder 2"/>
          <p:cNvSpPr>
            <a:spLocks noGrp="1"/>
          </p:cNvSpPr>
          <p:nvPr>
            <p:ph idx="1"/>
          </p:nvPr>
        </p:nvSpPr>
        <p:spPr/>
        <p:txBody>
          <a:bodyPr>
            <a:normAutofit/>
          </a:bodyPr>
          <a:lstStyle/>
          <a:p>
            <a:r>
              <a:rPr lang="en-US" dirty="0" smtClean="0"/>
              <a:t>Borrowers fail to repay the loan</a:t>
            </a:r>
          </a:p>
          <a:p>
            <a:r>
              <a:rPr lang="en-US" dirty="0" smtClean="0"/>
              <a:t>Depositors withdraw their assets (a bank run)</a:t>
            </a:r>
          </a:p>
        </p:txBody>
      </p:sp>
    </p:spTree>
    <p:extLst>
      <p:ext uri="{BB962C8B-B14F-4D97-AF65-F5344CB8AC3E}">
        <p14:creationId xmlns:p14="http://schemas.microsoft.com/office/powerpoint/2010/main" val="39153769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Colonial Period</a:t>
            </a:r>
            <a:endParaRPr lang="en-US" dirty="0"/>
          </a:p>
        </p:txBody>
      </p:sp>
      <p:sp>
        <p:nvSpPr>
          <p:cNvPr id="6" name="Content Placeholder 5"/>
          <p:cNvSpPr>
            <a:spLocks noGrp="1"/>
          </p:cNvSpPr>
          <p:nvPr>
            <p:ph sz="half" idx="1"/>
          </p:nvPr>
        </p:nvSpPr>
        <p:spPr>
          <a:xfrm>
            <a:off x="457200" y="1600200"/>
            <a:ext cx="5206206" cy="4525963"/>
          </a:xfrm>
        </p:spPr>
        <p:txBody>
          <a:bodyPr>
            <a:normAutofit fontScale="92500"/>
          </a:bodyPr>
          <a:lstStyle/>
          <a:p>
            <a:r>
              <a:rPr lang="en-US" dirty="0" smtClean="0"/>
              <a:t>Used a mix of currency and coins</a:t>
            </a:r>
          </a:p>
          <a:p>
            <a:pPr lvl="1"/>
            <a:r>
              <a:rPr lang="en-US" dirty="0" smtClean="0"/>
              <a:t>British pounds</a:t>
            </a:r>
          </a:p>
          <a:p>
            <a:pPr lvl="1"/>
            <a:r>
              <a:rPr lang="en-US" dirty="0" smtClean="0"/>
              <a:t>French francs</a:t>
            </a:r>
          </a:p>
          <a:p>
            <a:pPr lvl="1"/>
            <a:r>
              <a:rPr lang="en-US" dirty="0" smtClean="0"/>
              <a:t>Spanish milled dollars</a:t>
            </a:r>
          </a:p>
          <a:p>
            <a:r>
              <a:rPr lang="en-US" dirty="0" smtClean="0"/>
              <a:t>Shortage of money → barter</a:t>
            </a:r>
          </a:p>
          <a:p>
            <a:r>
              <a:rPr lang="en-US" dirty="0" smtClean="0"/>
              <a:t>Paid for imports with gold or silver</a:t>
            </a:r>
          </a:p>
          <a:p>
            <a:r>
              <a:rPr lang="en-US" dirty="0" smtClean="0"/>
              <a:t>Issuing paper currency was illegal, but colonists often ignored prohibition</a:t>
            </a:r>
          </a:p>
          <a:p>
            <a:endParaRPr lang="en-US" dirty="0"/>
          </a:p>
        </p:txBody>
      </p:sp>
      <p:pic>
        <p:nvPicPr>
          <p:cNvPr id="9" name="Picture 4" descr="Peices of Eight obv"/>
          <p:cNvPicPr>
            <a:picLocks noGrp="1" noChangeAspect="1" noChangeArrowheads="1"/>
          </p:cNvPicPr>
          <p:nvPr>
            <p:ph sz="half" idx="2"/>
          </p:nvPr>
        </p:nvPicPr>
        <p:blipFill>
          <a:blip r:embed="rId2" cstate="print"/>
          <a:stretch>
            <a:fillRect/>
          </a:stretch>
        </p:blipFill>
        <p:spPr>
          <a:xfrm>
            <a:off x="5663406" y="1643856"/>
            <a:ext cx="3232944" cy="323294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Event_x0020_Name xmlns="d317b4b6-dbfb-4f62-934c-f4c14135e094">
      <Value>Economic Summit</Value>
    </Event_x0020_Name>
    <_dlc_DocId xmlns="d18b261a-0edf-433c-ade6-b4c5a8c9ad88">UZD6JJ247QYQ-1904-37</_dlc_DocId>
    <_dlc_DocIdUrl xmlns="d18b261a-0edf-433c-ade6-b4c5a8c9ad88">
      <Url>https://fedsharesites.frb.org/dist/11K/SYSInitiatives/DFEE/_layouts/DocIdRedir.aspx?ID=UZD6JJ247QYQ-1904-37</Url>
      <Description>UZD6JJ247QYQ-1904-37</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72CB29FC1E8547B8AB26081D52B8D3" ma:contentTypeVersion="18" ma:contentTypeDescription="Create a new document." ma:contentTypeScope="" ma:versionID="d0c4450448abf643cb1753819c4915f6">
  <xsd:schema xmlns:xsd="http://www.w3.org/2001/XMLSchema" xmlns:xs="http://www.w3.org/2001/XMLSchema" xmlns:p="http://schemas.microsoft.com/office/2006/metadata/properties" xmlns:ns2="d18b261a-0edf-433c-ade6-b4c5a8c9ad88" xmlns:ns3="d317b4b6-dbfb-4f62-934c-f4c14135e094" targetNamespace="http://schemas.microsoft.com/office/2006/metadata/properties" ma:root="true" ma:fieldsID="7379d1110d48d41125c48bbdfeadc647" ns2:_="" ns3:_="">
    <xsd:import namespace="d18b261a-0edf-433c-ade6-b4c5a8c9ad88"/>
    <xsd:import namespace="d317b4b6-dbfb-4f62-934c-f4c14135e094"/>
    <xsd:element name="properties">
      <xsd:complexType>
        <xsd:sequence>
          <xsd:element name="documentManagement">
            <xsd:complexType>
              <xsd:all>
                <xsd:element ref="ns2:_dlc_DocId" minOccurs="0"/>
                <xsd:element ref="ns2:_dlc_DocIdUrl" minOccurs="0"/>
                <xsd:element ref="ns2:_dlc_DocIdPersistId" minOccurs="0"/>
                <xsd:element ref="ns3:Event_x0020_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8b261a-0edf-433c-ade6-b4c5a8c9ad8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317b4b6-dbfb-4f62-934c-f4c14135e094" elementFormDefault="qualified">
    <xsd:import namespace="http://schemas.microsoft.com/office/2006/documentManagement/types"/>
    <xsd:import namespace="http://schemas.microsoft.com/office/infopath/2007/PartnerControls"/>
    <xsd:element name="Event_x0020_Name" ma:index="11" nillable="true" ma:displayName="Event Name" ma:default="Economic Summit" ma:description="Specify what event, if any, this file is related to." ma:internalName="Event_x0020_Name">
      <xsd:complexType>
        <xsd:complexContent>
          <xsd:extension base="dms:MultiChoiceFillIn">
            <xsd:sequence>
              <xsd:element name="Value" maxOccurs="unbounded" minOccurs="0" nillable="true">
                <xsd:simpleType>
                  <xsd:union memberTypes="dms:Text">
                    <xsd:simpleType>
                      <xsd:restriction base="dms:Choice">
                        <xsd:enumeration value="Economic Summit"/>
                        <xsd:enumeration value="Boot Camp"/>
                        <xsd:enumeration value="U.S. History"/>
                        <xsd:enumeration value="Global Economic Forum"/>
                        <xsd:enumeration value="Interactive Whiteboard"/>
                        <xsd:enumeration value="Teens Behind the Scenes"/>
                      </xsd:restriction>
                    </xsd:simpleType>
                  </xsd:un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Receiver>
    <Name>Nintex conditional workflow start</Name>
    <Synchronization>Synchronous</Synchronization>
    <Type>10001</Type>
    <SequenceNumber>50000</SequenceNumber>
    <Assembly>Nintex.Workflow, Version=1.0.0.0, Culture=neutral, PublicKeyToken=913f6bae0ca5ae12</Assembly>
    <Class>Nintex.Workflow.ConditionalWorkflowStartReceiver</Class>
    <Data>12/31/2012 4:38:51 PM</Data>
    <Filter/>
  </Receiver>
  <Receiver>
    <Name>Nintex conditional workflow start</Name>
    <Synchronization>Synchronous</Synchronization>
    <Type>10002</Type>
    <SequenceNumber>50000</SequenceNumber>
    <Assembly>Nintex.Workflow, Version=1.0.0.0, Culture=neutral, PublicKeyToken=913f6bae0ca5ae12</Assembly>
    <Class>Nintex.Workflow.ConditionalWorkflowStartReceiver</Class>
    <Data>12/31/2012 4:38:51 PM</Data>
    <Filter/>
  </Receiver>
  <Receiver>
    <Name>Nintex conditional workflow start</Name>
    <Synchronization>Synchronous</Synchronization>
    <Type>2</Type>
    <SequenceNumber>50000</SequenceNumber>
    <Assembly>Nintex.Workflow, Version=1.0.0.0, Culture=neutral, PublicKeyToken=913f6bae0ca5ae12</Assembly>
    <Class>Nintex.Workflow.ConditionalWorkflowStartReceiver</Class>
    <Data>12/31/2012 4:38:51 PM</Data>
    <Filter/>
  </Receiver>
</spe:Receivers>
</file>

<file path=customXml/itemProps1.xml><?xml version="1.0" encoding="utf-8"?>
<ds:datastoreItem xmlns:ds="http://schemas.openxmlformats.org/officeDocument/2006/customXml" ds:itemID="{4CEAC01E-2E19-429D-9396-CA914881E97C}">
  <ds:schemaRefs>
    <ds:schemaRef ds:uri="http://schemas.openxmlformats.org/package/2006/metadata/core-properties"/>
    <ds:schemaRef ds:uri="http://purl.org/dc/elements/1.1/"/>
    <ds:schemaRef ds:uri="http://purl.org/dc/dcmitype/"/>
    <ds:schemaRef ds:uri="d18b261a-0edf-433c-ade6-b4c5a8c9ad88"/>
    <ds:schemaRef ds:uri="http://schemas.microsoft.com/office/2006/documentManagement/types"/>
    <ds:schemaRef ds:uri="http://schemas.microsoft.com/office/infopath/2007/PartnerControls"/>
    <ds:schemaRef ds:uri="http://purl.org/dc/terms/"/>
    <ds:schemaRef ds:uri="d317b4b6-dbfb-4f62-934c-f4c14135e094"/>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9B16C02-E02E-4DC8-9F59-3708D3CBBA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8b261a-0edf-433c-ade6-b4c5a8c9ad88"/>
    <ds:schemaRef ds:uri="d317b4b6-dbfb-4f62-934c-f4c14135e0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F3EABE-3F6C-45BB-91B4-DC7C218DCB4D}">
  <ds:schemaRefs>
    <ds:schemaRef ds:uri="http://schemas.microsoft.com/sharepoint/v3/contenttype/forms"/>
  </ds:schemaRefs>
</ds:datastoreItem>
</file>

<file path=customXml/itemProps4.xml><?xml version="1.0" encoding="utf-8"?>
<ds:datastoreItem xmlns:ds="http://schemas.openxmlformats.org/officeDocument/2006/customXml" ds:itemID="{5BAD358D-E349-48DC-B81E-1C03DC10584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899</TotalTime>
  <Words>2294</Words>
  <Application>Microsoft Office PowerPoint</Application>
  <PresentationFormat>On-screen Show (4:3)</PresentationFormat>
  <Paragraphs>421</Paragraphs>
  <Slides>56</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Office Theme</vt:lpstr>
      <vt:lpstr>Chart</vt:lpstr>
      <vt:lpstr>American Banking Colonial Period to the Civil War</vt:lpstr>
      <vt:lpstr>Money</vt:lpstr>
      <vt:lpstr>Barter</vt:lpstr>
      <vt:lpstr>Functions of Money</vt:lpstr>
      <vt:lpstr>Characteristics of Money</vt:lpstr>
      <vt:lpstr>Sources of Money’s Value</vt:lpstr>
      <vt:lpstr>Banks</vt:lpstr>
      <vt:lpstr>Two Reasons Banks Fail</vt:lpstr>
      <vt:lpstr>Colonial Period</vt:lpstr>
      <vt:lpstr>Colonial Period</vt:lpstr>
      <vt:lpstr>Colonial Period</vt:lpstr>
      <vt:lpstr>Domestic Exchange Rate?</vt:lpstr>
      <vt:lpstr>“Not worth a Continental” </vt:lpstr>
      <vt:lpstr>Financial Challenges after Revolution</vt:lpstr>
      <vt:lpstr>Alexander Hamilton</vt:lpstr>
      <vt:lpstr>Debating a National Bank</vt:lpstr>
      <vt:lpstr>James Madison Objects</vt:lpstr>
      <vt:lpstr>First Bank of the United States</vt:lpstr>
      <vt:lpstr>Branches of the First Bank of the U.S.</vt:lpstr>
      <vt:lpstr>First Bank of the United States</vt:lpstr>
      <vt:lpstr>First Bank of the United States</vt:lpstr>
      <vt:lpstr>First Bank of the United States</vt:lpstr>
      <vt:lpstr>State Banking from 1811 – 1816 </vt:lpstr>
      <vt:lpstr>Madison’s Shift</vt:lpstr>
      <vt:lpstr>Second Bank of the United States</vt:lpstr>
      <vt:lpstr>Second Bank of the United States</vt:lpstr>
      <vt:lpstr>Second Bank of the United States</vt:lpstr>
      <vt:lpstr>First Second Bank of the United States</vt:lpstr>
      <vt:lpstr>State-Chartered Banks in the U.S.</vt:lpstr>
      <vt:lpstr>Panics under the Second Bank</vt:lpstr>
      <vt:lpstr>Opposition from Andrew Jackson</vt:lpstr>
      <vt:lpstr>State Banking Era: 1836-1863</vt:lpstr>
      <vt:lpstr>State Bank Notes</vt:lpstr>
      <vt:lpstr>Free Banking</vt:lpstr>
      <vt:lpstr>Free Banking States</vt:lpstr>
      <vt:lpstr>Ratio of Specie to Deposits and Notes in 1859</vt:lpstr>
      <vt:lpstr>Banking in Texas</vt:lpstr>
      <vt:lpstr>Why Are Banks Important?</vt:lpstr>
      <vt:lpstr>An American Approach to Banks</vt:lpstr>
      <vt:lpstr>Three Regions</vt:lpstr>
      <vt:lpstr>State Banks in New England</vt:lpstr>
      <vt:lpstr>Average Bank Size (in $ thousands)</vt:lpstr>
      <vt:lpstr>New England Banks in 1860</vt:lpstr>
      <vt:lpstr>Banknote Redemption and Clearing</vt:lpstr>
      <vt:lpstr>Two Very Different Systems</vt:lpstr>
      <vt:lpstr>Pennsylvania Banks</vt:lpstr>
      <vt:lpstr>Real Bills</vt:lpstr>
      <vt:lpstr>New Type of Banks</vt:lpstr>
      <vt:lpstr>Bank of New York</vt:lpstr>
      <vt:lpstr>Deposit Insurance </vt:lpstr>
      <vt:lpstr>South and West</vt:lpstr>
      <vt:lpstr>Banks and Branches</vt:lpstr>
      <vt:lpstr>State Involvement in Banking</vt:lpstr>
      <vt:lpstr>Three Types of Louisiana Banks (1830’s)</vt:lpstr>
      <vt:lpstr>“Commonwealth” Ideal</vt:lpstr>
      <vt:lpstr>Questions?</vt:lpstr>
    </vt:vector>
  </TitlesOfParts>
  <Company>Federal Reserve Bank of Dallas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Coplen</dc:creator>
  <cp:lastModifiedBy>Wallace, Sharon</cp:lastModifiedBy>
  <cp:revision>39</cp:revision>
  <dcterms:created xsi:type="dcterms:W3CDTF">2012-04-20T19:52:48Z</dcterms:created>
  <dcterms:modified xsi:type="dcterms:W3CDTF">2014-05-02T19:56:52Z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0x010100B072CB29FC1E8547B8AB26081D52B8D3</vt:lpwstr>
  </property>
  <property fmtid="{D5CDD505-2E9C-101B-9397-08002B2CF9AE}" pid="3" name="_dlc_DocIdItemGuid">
    <vt:lpwstr>9b243d1f-ad38-499c-a503-9395e79b413f</vt:lpwstr>
  </property>
  <property fmtid="{D5CDD505-2E9C-101B-9397-08002B2CF9AE}" pid="4" name="Order">
    <vt:r8>2200</vt:r8>
  </property>
</Properties>
</file>