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40"/>
  </p:notesMasterIdLst>
  <p:handoutMasterIdLst>
    <p:handoutMasterId r:id="rId41"/>
  </p:handoutMasterIdLst>
  <p:sldIdLst>
    <p:sldId id="258" r:id="rId6"/>
    <p:sldId id="268" r:id="rId7"/>
    <p:sldId id="269" r:id="rId8"/>
    <p:sldId id="272" r:id="rId9"/>
    <p:sldId id="267" r:id="rId10"/>
    <p:sldId id="273" r:id="rId11"/>
    <p:sldId id="274" r:id="rId12"/>
    <p:sldId id="277" r:id="rId13"/>
    <p:sldId id="278" r:id="rId14"/>
    <p:sldId id="279" r:id="rId15"/>
    <p:sldId id="280" r:id="rId16"/>
    <p:sldId id="281" r:id="rId17"/>
    <p:sldId id="283" r:id="rId18"/>
    <p:sldId id="284" r:id="rId19"/>
    <p:sldId id="285" r:id="rId20"/>
    <p:sldId id="287" r:id="rId21"/>
    <p:sldId id="289" r:id="rId22"/>
    <p:sldId id="290" r:id="rId23"/>
    <p:sldId id="292" r:id="rId24"/>
    <p:sldId id="293" r:id="rId25"/>
    <p:sldId id="294" r:id="rId26"/>
    <p:sldId id="295" r:id="rId27"/>
    <p:sldId id="296" r:id="rId28"/>
    <p:sldId id="297" r:id="rId29"/>
    <p:sldId id="298" r:id="rId30"/>
    <p:sldId id="299" r:id="rId31"/>
    <p:sldId id="300" r:id="rId32"/>
    <p:sldId id="301" r:id="rId33"/>
    <p:sldId id="302" r:id="rId34"/>
    <p:sldId id="303" r:id="rId35"/>
    <p:sldId id="306" r:id="rId36"/>
    <p:sldId id="310" r:id="rId37"/>
    <p:sldId id="311" r:id="rId38"/>
    <p:sldId id="312" r:id="rId39"/>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33" autoAdjust="0"/>
    <p:restoredTop sz="94637" autoAdjust="0"/>
  </p:normalViewPr>
  <p:slideViewPr>
    <p:cSldViewPr snapToGrid="0" snapToObjects="1">
      <p:cViewPr>
        <p:scale>
          <a:sx n="90" d="100"/>
          <a:sy n="90" d="100"/>
        </p:scale>
        <p:origin x="-1272" y="-72"/>
      </p:cViewPr>
      <p:guideLst>
        <p:guide orient="horz" pos="37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19284"/>
    </p:cViewPr>
  </p:sorterViewPr>
  <p:notesViewPr>
    <p:cSldViewPr snapToGrid="0" snapToObjects="1">
      <p:cViewPr varScale="1">
        <p:scale>
          <a:sx n="84" d="100"/>
          <a:sy n="84" d="100"/>
        </p:scale>
        <p:origin x="-376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K3SLK01\Local%20Settings\Temp\notesFFF692\unemployment1890-19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k1pew01\Local%20Settings\Temp\notesFFF692\CPIAUCNS(1).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k1pew01\Local%20Settings\Temp\notesFFF692\CPIAUCNS(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5"/>
    </mc:Choice>
    <mc:Fallback>
      <c:style val="25"/>
    </mc:Fallback>
  </mc:AlternateContent>
  <c:chart>
    <c:autoTitleDeleted val="0"/>
    <c:plotArea>
      <c:layout/>
      <c:lineChart>
        <c:grouping val="standard"/>
        <c:varyColors val="0"/>
        <c:ser>
          <c:idx val="0"/>
          <c:order val="0"/>
          <c:marker>
            <c:symbol val="none"/>
          </c:marker>
          <c:cat>
            <c:numRef>
              <c:f>Sheet1!$A$3:$A$28</c:f>
              <c:numCache>
                <c:formatCode>General</c:formatCode>
                <c:ptCount val="26"/>
                <c:pt idx="0">
                  <c:v>1890</c:v>
                </c:pt>
                <c:pt idx="1">
                  <c:v>1891</c:v>
                </c:pt>
                <c:pt idx="2">
                  <c:v>1892</c:v>
                </c:pt>
                <c:pt idx="3">
                  <c:v>1893</c:v>
                </c:pt>
                <c:pt idx="4">
                  <c:v>1894</c:v>
                </c:pt>
                <c:pt idx="5">
                  <c:v>1895</c:v>
                </c:pt>
                <c:pt idx="6">
                  <c:v>1896</c:v>
                </c:pt>
                <c:pt idx="7">
                  <c:v>1897</c:v>
                </c:pt>
                <c:pt idx="8">
                  <c:v>1898</c:v>
                </c:pt>
                <c:pt idx="9">
                  <c:v>1899</c:v>
                </c:pt>
                <c:pt idx="10">
                  <c:v>1900</c:v>
                </c:pt>
                <c:pt idx="11">
                  <c:v>1901</c:v>
                </c:pt>
                <c:pt idx="12">
                  <c:v>1902</c:v>
                </c:pt>
                <c:pt idx="13">
                  <c:v>1903</c:v>
                </c:pt>
                <c:pt idx="14">
                  <c:v>1904</c:v>
                </c:pt>
                <c:pt idx="15">
                  <c:v>1904</c:v>
                </c:pt>
                <c:pt idx="16">
                  <c:v>1906</c:v>
                </c:pt>
                <c:pt idx="17">
                  <c:v>1907</c:v>
                </c:pt>
                <c:pt idx="18">
                  <c:v>1908</c:v>
                </c:pt>
                <c:pt idx="19">
                  <c:v>1909</c:v>
                </c:pt>
                <c:pt idx="20">
                  <c:v>1910</c:v>
                </c:pt>
                <c:pt idx="21">
                  <c:v>1911</c:v>
                </c:pt>
                <c:pt idx="22">
                  <c:v>1912</c:v>
                </c:pt>
                <c:pt idx="23">
                  <c:v>1913</c:v>
                </c:pt>
                <c:pt idx="24">
                  <c:v>1914</c:v>
                </c:pt>
                <c:pt idx="25">
                  <c:v>1915</c:v>
                </c:pt>
              </c:numCache>
            </c:numRef>
          </c:cat>
          <c:val>
            <c:numRef>
              <c:f>Sheet1!$C$3:$C$28</c:f>
              <c:numCache>
                <c:formatCode>General</c:formatCode>
                <c:ptCount val="26"/>
                <c:pt idx="0">
                  <c:v>3.9699999999999998</c:v>
                </c:pt>
                <c:pt idx="1">
                  <c:v>4.49</c:v>
                </c:pt>
                <c:pt idx="2">
                  <c:v>4.34</c:v>
                </c:pt>
                <c:pt idx="3">
                  <c:v>6.7700000000000014</c:v>
                </c:pt>
                <c:pt idx="4">
                  <c:v>9.2800000000000011</c:v>
                </c:pt>
                <c:pt idx="5">
                  <c:v>8.48</c:v>
                </c:pt>
                <c:pt idx="6">
                  <c:v>9.27</c:v>
                </c:pt>
                <c:pt idx="7">
                  <c:v>8.51</c:v>
                </c:pt>
                <c:pt idx="8">
                  <c:v>7.79</c:v>
                </c:pt>
                <c:pt idx="9">
                  <c:v>5.85</c:v>
                </c:pt>
                <c:pt idx="10">
                  <c:v>5.01</c:v>
                </c:pt>
                <c:pt idx="11">
                  <c:v>4.1399999999999997</c:v>
                </c:pt>
                <c:pt idx="12">
                  <c:v>3.4499999999999997</c:v>
                </c:pt>
                <c:pt idx="13">
                  <c:v>3.53</c:v>
                </c:pt>
                <c:pt idx="14">
                  <c:v>4.92</c:v>
                </c:pt>
                <c:pt idx="15">
                  <c:v>3.8899999999999997</c:v>
                </c:pt>
                <c:pt idx="16">
                  <c:v>2.4499999999999997</c:v>
                </c:pt>
                <c:pt idx="17">
                  <c:v>3.07</c:v>
                </c:pt>
                <c:pt idx="18">
                  <c:v>7.46</c:v>
                </c:pt>
                <c:pt idx="19">
                  <c:v>5.6499999999999995</c:v>
                </c:pt>
                <c:pt idx="20">
                  <c:v>5.8599999999999985</c:v>
                </c:pt>
                <c:pt idx="21">
                  <c:v>7.02</c:v>
                </c:pt>
                <c:pt idx="22">
                  <c:v>5.8599999999999985</c:v>
                </c:pt>
                <c:pt idx="23">
                  <c:v>5.74</c:v>
                </c:pt>
                <c:pt idx="24">
                  <c:v>8.49</c:v>
                </c:pt>
                <c:pt idx="25">
                  <c:v>9.0400000000000009</c:v>
                </c:pt>
              </c:numCache>
            </c:numRef>
          </c:val>
          <c:smooth val="0"/>
        </c:ser>
        <c:dLbls>
          <c:showLegendKey val="0"/>
          <c:showVal val="0"/>
          <c:showCatName val="0"/>
          <c:showSerName val="0"/>
          <c:showPercent val="0"/>
          <c:showBubbleSize val="0"/>
        </c:dLbls>
        <c:marker val="1"/>
        <c:smooth val="0"/>
        <c:axId val="177706880"/>
        <c:axId val="177708416"/>
      </c:lineChart>
      <c:dateAx>
        <c:axId val="177706880"/>
        <c:scaling>
          <c:orientation val="minMax"/>
        </c:scaling>
        <c:delete val="0"/>
        <c:axPos val="b"/>
        <c:numFmt formatCode="General" sourceLinked="1"/>
        <c:majorTickMark val="none"/>
        <c:minorTickMark val="none"/>
        <c:tickLblPos val="nextTo"/>
        <c:crossAx val="177708416"/>
        <c:crosses val="autoZero"/>
        <c:auto val="0"/>
        <c:lblOffset val="100"/>
        <c:baseTimeUnit val="days"/>
        <c:majorUnit val="2"/>
        <c:majorTimeUnit val="days"/>
      </c:dateAx>
      <c:valAx>
        <c:axId val="177708416"/>
        <c:scaling>
          <c:orientation val="minMax"/>
        </c:scaling>
        <c:delete val="0"/>
        <c:axPos val="l"/>
        <c:numFmt formatCode="General" sourceLinked="1"/>
        <c:majorTickMark val="none"/>
        <c:minorTickMark val="none"/>
        <c:tickLblPos val="nextTo"/>
        <c:crossAx val="177706880"/>
        <c:crosses val="autoZero"/>
        <c:crossBetween val="between"/>
      </c:valAx>
      <c:spPr>
        <a:no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5"/>
    </mc:Choice>
    <mc:Fallback>
      <c:style val="25"/>
    </mc:Fallback>
  </mc:AlternateContent>
  <c:chart>
    <c:autoTitleDeleted val="1"/>
    <c:plotArea>
      <c:layout/>
      <c:lineChart>
        <c:grouping val="standard"/>
        <c:varyColors val="0"/>
        <c:ser>
          <c:idx val="0"/>
          <c:order val="0"/>
          <c:marker>
            <c:symbol val="none"/>
          </c:marker>
          <c:cat>
            <c:numRef>
              <c:f>Sheet1!$A$1:$A$49</c:f>
              <c:numCache>
                <c:formatCode>General</c:formatCode>
                <c:ptCount val="49"/>
                <c:pt idx="0">
                  <c:v>1865</c:v>
                </c:pt>
                <c:pt idx="1">
                  <c:v>1866</c:v>
                </c:pt>
                <c:pt idx="2">
                  <c:v>1867</c:v>
                </c:pt>
                <c:pt idx="3">
                  <c:v>1868</c:v>
                </c:pt>
                <c:pt idx="4">
                  <c:v>1869</c:v>
                </c:pt>
                <c:pt idx="5">
                  <c:v>1870</c:v>
                </c:pt>
                <c:pt idx="6">
                  <c:v>1871</c:v>
                </c:pt>
                <c:pt idx="7">
                  <c:v>1872</c:v>
                </c:pt>
                <c:pt idx="8">
                  <c:v>1873</c:v>
                </c:pt>
                <c:pt idx="9">
                  <c:v>1874</c:v>
                </c:pt>
                <c:pt idx="10">
                  <c:v>1875</c:v>
                </c:pt>
                <c:pt idx="11">
                  <c:v>1876</c:v>
                </c:pt>
                <c:pt idx="12">
                  <c:v>1877</c:v>
                </c:pt>
                <c:pt idx="13">
                  <c:v>1878</c:v>
                </c:pt>
                <c:pt idx="14">
                  <c:v>1879</c:v>
                </c:pt>
                <c:pt idx="15">
                  <c:v>1880</c:v>
                </c:pt>
                <c:pt idx="16">
                  <c:v>1881</c:v>
                </c:pt>
                <c:pt idx="17">
                  <c:v>1882</c:v>
                </c:pt>
                <c:pt idx="18">
                  <c:v>1883</c:v>
                </c:pt>
                <c:pt idx="19">
                  <c:v>1884</c:v>
                </c:pt>
                <c:pt idx="20">
                  <c:v>1885</c:v>
                </c:pt>
                <c:pt idx="21">
                  <c:v>1886</c:v>
                </c:pt>
                <c:pt idx="22">
                  <c:v>1887</c:v>
                </c:pt>
                <c:pt idx="23">
                  <c:v>1888</c:v>
                </c:pt>
                <c:pt idx="24">
                  <c:v>1889</c:v>
                </c:pt>
                <c:pt idx="25">
                  <c:v>1890</c:v>
                </c:pt>
                <c:pt idx="26">
                  <c:v>1891</c:v>
                </c:pt>
                <c:pt idx="27">
                  <c:v>1892</c:v>
                </c:pt>
                <c:pt idx="28">
                  <c:v>1893</c:v>
                </c:pt>
                <c:pt idx="29">
                  <c:v>1894</c:v>
                </c:pt>
                <c:pt idx="30">
                  <c:v>1895</c:v>
                </c:pt>
                <c:pt idx="31">
                  <c:v>1896</c:v>
                </c:pt>
                <c:pt idx="32">
                  <c:v>1897</c:v>
                </c:pt>
                <c:pt idx="33">
                  <c:v>1898</c:v>
                </c:pt>
                <c:pt idx="34">
                  <c:v>1899</c:v>
                </c:pt>
                <c:pt idx="35">
                  <c:v>1900</c:v>
                </c:pt>
                <c:pt idx="36">
                  <c:v>1901</c:v>
                </c:pt>
                <c:pt idx="37">
                  <c:v>1902</c:v>
                </c:pt>
                <c:pt idx="38">
                  <c:v>1903</c:v>
                </c:pt>
                <c:pt idx="39">
                  <c:v>1904</c:v>
                </c:pt>
                <c:pt idx="40">
                  <c:v>1905</c:v>
                </c:pt>
                <c:pt idx="41">
                  <c:v>1906</c:v>
                </c:pt>
                <c:pt idx="42">
                  <c:v>1907</c:v>
                </c:pt>
                <c:pt idx="43">
                  <c:v>1908</c:v>
                </c:pt>
                <c:pt idx="44">
                  <c:v>1909</c:v>
                </c:pt>
                <c:pt idx="45">
                  <c:v>1910</c:v>
                </c:pt>
                <c:pt idx="46">
                  <c:v>1911</c:v>
                </c:pt>
                <c:pt idx="47">
                  <c:v>1912</c:v>
                </c:pt>
                <c:pt idx="48">
                  <c:v>1913</c:v>
                </c:pt>
              </c:numCache>
            </c:numRef>
          </c:cat>
          <c:val>
            <c:numRef>
              <c:f>Sheet1!$C$1:$C$49</c:f>
              <c:numCache>
                <c:formatCode>0.00%</c:formatCode>
                <c:ptCount val="49"/>
                <c:pt idx="0">
                  <c:v>-2.1000000000000012E-2</c:v>
                </c:pt>
                <c:pt idx="1">
                  <c:v>-4.3000000000000003E-2</c:v>
                </c:pt>
                <c:pt idx="2">
                  <c:v>-4.5000000000000012E-2</c:v>
                </c:pt>
                <c:pt idx="3">
                  <c:v>-4.8000000000000001E-2</c:v>
                </c:pt>
                <c:pt idx="4">
                  <c:v>0</c:v>
                </c:pt>
                <c:pt idx="5">
                  <c:v>-0.05</c:v>
                </c:pt>
                <c:pt idx="6">
                  <c:v>-5.3000000000000012E-2</c:v>
                </c:pt>
                <c:pt idx="7">
                  <c:v>0</c:v>
                </c:pt>
                <c:pt idx="8">
                  <c:v>0</c:v>
                </c:pt>
                <c:pt idx="9">
                  <c:v>-5.6000000000000001E-2</c:v>
                </c:pt>
                <c:pt idx="10">
                  <c:v>-2.9000000000000001E-2</c:v>
                </c:pt>
                <c:pt idx="11">
                  <c:v>-3.0000000000000002E-2</c:v>
                </c:pt>
                <c:pt idx="12">
                  <c:v>0</c:v>
                </c:pt>
                <c:pt idx="13">
                  <c:v>-9.4000000000000028E-2</c:v>
                </c:pt>
                <c:pt idx="14">
                  <c:v>-3.4000000000000002E-2</c:v>
                </c:pt>
                <c:pt idx="15">
                  <c:v>3.5999999999999997E-2</c:v>
                </c:pt>
                <c:pt idx="16">
                  <c:v>0</c:v>
                </c:pt>
                <c:pt idx="17">
                  <c:v>0</c:v>
                </c:pt>
                <c:pt idx="18">
                  <c:v>-3.4000000000000002E-2</c:v>
                </c:pt>
                <c:pt idx="19">
                  <c:v>-3.5999999999999997E-2</c:v>
                </c:pt>
                <c:pt idx="20">
                  <c:v>0</c:v>
                </c:pt>
                <c:pt idx="21">
                  <c:v>0</c:v>
                </c:pt>
                <c:pt idx="22">
                  <c:v>0</c:v>
                </c:pt>
                <c:pt idx="23">
                  <c:v>0</c:v>
                </c:pt>
                <c:pt idx="24">
                  <c:v>0</c:v>
                </c:pt>
                <c:pt idx="25">
                  <c:v>0</c:v>
                </c:pt>
                <c:pt idx="26">
                  <c:v>0</c:v>
                </c:pt>
                <c:pt idx="27">
                  <c:v>0</c:v>
                </c:pt>
                <c:pt idx="28">
                  <c:v>0</c:v>
                </c:pt>
                <c:pt idx="29">
                  <c:v>-3.6999999999999998E-2</c:v>
                </c:pt>
                <c:pt idx="30">
                  <c:v>-3.7999999999999999E-2</c:v>
                </c:pt>
                <c:pt idx="31">
                  <c:v>0</c:v>
                </c:pt>
                <c:pt idx="32">
                  <c:v>0</c:v>
                </c:pt>
                <c:pt idx="33">
                  <c:v>0</c:v>
                </c:pt>
                <c:pt idx="34">
                  <c:v>0</c:v>
                </c:pt>
                <c:pt idx="35">
                  <c:v>0</c:v>
                </c:pt>
                <c:pt idx="36">
                  <c:v>0</c:v>
                </c:pt>
                <c:pt idx="37">
                  <c:v>4.0000000000000022E-2</c:v>
                </c:pt>
                <c:pt idx="38">
                  <c:v>3.7999999999999999E-2</c:v>
                </c:pt>
                <c:pt idx="39">
                  <c:v>0</c:v>
                </c:pt>
                <c:pt idx="40">
                  <c:v>0</c:v>
                </c:pt>
                <c:pt idx="41">
                  <c:v>0</c:v>
                </c:pt>
                <c:pt idx="42">
                  <c:v>3.6999999999999998E-2</c:v>
                </c:pt>
                <c:pt idx="43">
                  <c:v>-3.5999999999999997E-2</c:v>
                </c:pt>
                <c:pt idx="44">
                  <c:v>0</c:v>
                </c:pt>
                <c:pt idx="45">
                  <c:v>3.6999999999999998E-2</c:v>
                </c:pt>
                <c:pt idx="46">
                  <c:v>0</c:v>
                </c:pt>
                <c:pt idx="47">
                  <c:v>3.5999999999999997E-2</c:v>
                </c:pt>
                <c:pt idx="48">
                  <c:v>2.4E-2</c:v>
                </c:pt>
              </c:numCache>
            </c:numRef>
          </c:val>
          <c:smooth val="0"/>
        </c:ser>
        <c:dLbls>
          <c:showLegendKey val="0"/>
          <c:showVal val="0"/>
          <c:showCatName val="0"/>
          <c:showSerName val="0"/>
          <c:showPercent val="0"/>
          <c:showBubbleSize val="0"/>
        </c:dLbls>
        <c:marker val="1"/>
        <c:smooth val="0"/>
        <c:axId val="177820800"/>
        <c:axId val="177822336"/>
      </c:lineChart>
      <c:dateAx>
        <c:axId val="177820800"/>
        <c:scaling>
          <c:orientation val="minMax"/>
        </c:scaling>
        <c:delete val="0"/>
        <c:axPos val="b"/>
        <c:numFmt formatCode="General" sourceLinked="0"/>
        <c:majorTickMark val="none"/>
        <c:minorTickMark val="none"/>
        <c:tickLblPos val="low"/>
        <c:crossAx val="177822336"/>
        <c:crosses val="autoZero"/>
        <c:auto val="0"/>
        <c:lblOffset val="100"/>
        <c:baseTimeUnit val="days"/>
        <c:majorUnit val="3"/>
        <c:majorTimeUnit val="days"/>
      </c:dateAx>
      <c:valAx>
        <c:axId val="177822336"/>
        <c:scaling>
          <c:orientation val="minMax"/>
        </c:scaling>
        <c:delete val="0"/>
        <c:axPos val="l"/>
        <c:numFmt formatCode="0.00%" sourceLinked="1"/>
        <c:majorTickMark val="none"/>
        <c:minorTickMark val="none"/>
        <c:tickLblPos val="nextTo"/>
        <c:crossAx val="17782080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5"/>
    </mc:Choice>
    <mc:Fallback>
      <c:style val="25"/>
    </mc:Fallback>
  </mc:AlternateContent>
  <c:chart>
    <c:autoTitleDeleted val="1"/>
    <c:plotArea>
      <c:layout/>
      <c:lineChart>
        <c:grouping val="standard"/>
        <c:varyColors val="0"/>
        <c:ser>
          <c:idx val="0"/>
          <c:order val="0"/>
          <c:tx>
            <c:strRef>
              <c:f>CPIAUCNS!$H$15</c:f>
              <c:strCache>
                <c:ptCount val="1"/>
                <c:pt idx="0">
                  <c:v>Inflation</c:v>
                </c:pt>
              </c:strCache>
            </c:strRef>
          </c:tx>
          <c:marker>
            <c:symbol val="none"/>
          </c:marker>
          <c:cat>
            <c:numRef>
              <c:f>CPIAUCNS!$G$16:$G$43</c:f>
              <c:numCache>
                <c:formatCode>General</c:formatCode>
                <c:ptCount val="28"/>
                <c:pt idx="0">
                  <c:v>1917</c:v>
                </c:pt>
                <c:pt idx="1">
                  <c:v>1918</c:v>
                </c:pt>
                <c:pt idx="2">
                  <c:v>1919</c:v>
                </c:pt>
                <c:pt idx="3">
                  <c:v>1920</c:v>
                </c:pt>
                <c:pt idx="4">
                  <c:v>1921</c:v>
                </c:pt>
                <c:pt idx="5">
                  <c:v>1922</c:v>
                </c:pt>
                <c:pt idx="6">
                  <c:v>1923</c:v>
                </c:pt>
                <c:pt idx="7">
                  <c:v>1924</c:v>
                </c:pt>
                <c:pt idx="8">
                  <c:v>1925</c:v>
                </c:pt>
                <c:pt idx="9">
                  <c:v>1926</c:v>
                </c:pt>
                <c:pt idx="10">
                  <c:v>1927</c:v>
                </c:pt>
                <c:pt idx="11">
                  <c:v>1928</c:v>
                </c:pt>
                <c:pt idx="12">
                  <c:v>1929</c:v>
                </c:pt>
                <c:pt idx="13">
                  <c:v>1930</c:v>
                </c:pt>
                <c:pt idx="14">
                  <c:v>1931</c:v>
                </c:pt>
                <c:pt idx="15">
                  <c:v>1932</c:v>
                </c:pt>
                <c:pt idx="16">
                  <c:v>1933</c:v>
                </c:pt>
                <c:pt idx="17">
                  <c:v>1934</c:v>
                </c:pt>
                <c:pt idx="18">
                  <c:v>1935</c:v>
                </c:pt>
                <c:pt idx="19">
                  <c:v>1936</c:v>
                </c:pt>
                <c:pt idx="20">
                  <c:v>1937</c:v>
                </c:pt>
                <c:pt idx="21">
                  <c:v>1938</c:v>
                </c:pt>
                <c:pt idx="22">
                  <c:v>1939</c:v>
                </c:pt>
                <c:pt idx="23">
                  <c:v>1940</c:v>
                </c:pt>
                <c:pt idx="24">
                  <c:v>1941</c:v>
                </c:pt>
                <c:pt idx="25">
                  <c:v>1942</c:v>
                </c:pt>
                <c:pt idx="26">
                  <c:v>1943</c:v>
                </c:pt>
                <c:pt idx="27">
                  <c:v>1944</c:v>
                </c:pt>
              </c:numCache>
            </c:numRef>
          </c:cat>
          <c:val>
            <c:numRef>
              <c:f>CPIAUCNS!$H$16:$H$43</c:f>
              <c:numCache>
                <c:formatCode>0.00%</c:formatCode>
                <c:ptCount val="28"/>
                <c:pt idx="0">
                  <c:v>0.17840000000000067</c:v>
                </c:pt>
                <c:pt idx="1">
                  <c:v>0.17286549707602469</c:v>
                </c:pt>
                <c:pt idx="2">
                  <c:v>0.15230687408589291</c:v>
                </c:pt>
                <c:pt idx="3">
                  <c:v>0.15629146714360001</c:v>
                </c:pt>
                <c:pt idx="4">
                  <c:v>-0.10937032232312149</c:v>
                </c:pt>
                <c:pt idx="5">
                  <c:v>-6.1624649859944092E-2</c:v>
                </c:pt>
                <c:pt idx="6">
                  <c:v>1.7910447761194073E-2</c:v>
                </c:pt>
                <c:pt idx="7">
                  <c:v>4.3988269794720987E-3</c:v>
                </c:pt>
                <c:pt idx="8">
                  <c:v>2.4350364963503741E-2</c:v>
                </c:pt>
                <c:pt idx="9">
                  <c:v>9.0069547372020713E-3</c:v>
                </c:pt>
                <c:pt idx="10">
                  <c:v>-1.9322033898305124E-2</c:v>
                </c:pt>
                <c:pt idx="11">
                  <c:v>-1.1522064754003887E-2</c:v>
                </c:pt>
                <c:pt idx="12">
                  <c:v>0</c:v>
                </c:pt>
                <c:pt idx="13">
                  <c:v>-2.6693087772467913E-2</c:v>
                </c:pt>
                <c:pt idx="14">
                  <c:v>-8.9341317365269526E-2</c:v>
                </c:pt>
                <c:pt idx="15">
                  <c:v>-0.10297211993687549</c:v>
                </c:pt>
                <c:pt idx="16">
                  <c:v>-5.1971851634657645E-2</c:v>
                </c:pt>
                <c:pt idx="17">
                  <c:v>3.4794711203896954E-2</c:v>
                </c:pt>
                <c:pt idx="18">
                  <c:v>2.5554808338937467E-2</c:v>
                </c:pt>
                <c:pt idx="19">
                  <c:v>1.0346083788706831E-2</c:v>
                </c:pt>
                <c:pt idx="20">
                  <c:v>3.7210643974904499E-2</c:v>
                </c:pt>
                <c:pt idx="21">
                  <c:v>-2.0232218591392612E-2</c:v>
                </c:pt>
                <c:pt idx="22">
                  <c:v>-1.3057053647459647E-2</c:v>
                </c:pt>
                <c:pt idx="23">
                  <c:v>7.1901064135749034E-3</c:v>
                </c:pt>
                <c:pt idx="24">
                  <c:v>5.1185037121644822E-2</c:v>
                </c:pt>
                <c:pt idx="25">
                  <c:v>0.10920203735144322</c:v>
                </c:pt>
                <c:pt idx="26">
                  <c:v>5.9695095818282112E-2</c:v>
                </c:pt>
                <c:pt idx="27">
                  <c:v>1.6408597180494505E-2</c:v>
                </c:pt>
              </c:numCache>
            </c:numRef>
          </c:val>
          <c:smooth val="0"/>
        </c:ser>
        <c:dLbls>
          <c:showLegendKey val="0"/>
          <c:showVal val="0"/>
          <c:showCatName val="0"/>
          <c:showSerName val="0"/>
          <c:showPercent val="0"/>
          <c:showBubbleSize val="0"/>
        </c:dLbls>
        <c:marker val="1"/>
        <c:smooth val="0"/>
        <c:axId val="178208768"/>
        <c:axId val="178210304"/>
      </c:lineChart>
      <c:dateAx>
        <c:axId val="178208768"/>
        <c:scaling>
          <c:orientation val="minMax"/>
        </c:scaling>
        <c:delete val="0"/>
        <c:axPos val="b"/>
        <c:numFmt formatCode="General" sourceLinked="1"/>
        <c:majorTickMark val="none"/>
        <c:minorTickMark val="none"/>
        <c:tickLblPos val="low"/>
        <c:crossAx val="178210304"/>
        <c:crosses val="autoZero"/>
        <c:auto val="0"/>
        <c:lblOffset val="100"/>
        <c:baseTimeUnit val="days"/>
      </c:dateAx>
      <c:valAx>
        <c:axId val="178210304"/>
        <c:scaling>
          <c:orientation val="minMax"/>
        </c:scaling>
        <c:delete val="0"/>
        <c:axPos val="l"/>
        <c:numFmt formatCode="0.00%" sourceLinked="1"/>
        <c:majorTickMark val="none"/>
        <c:minorTickMark val="none"/>
        <c:tickLblPos val="nextTo"/>
        <c:crossAx val="17820876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6CD9FDFF-331E-4D2C-8103-281F6EE08110}" type="slidenum">
              <a:rPr lang="en-US" smtClean="0"/>
              <a:t>‹#›</a:t>
            </a:fld>
            <a:endParaRPr lang="en-US"/>
          </a:p>
        </p:txBody>
      </p:sp>
    </p:spTree>
    <p:extLst>
      <p:ext uri="{BB962C8B-B14F-4D97-AF65-F5344CB8AC3E}">
        <p14:creationId xmlns:p14="http://schemas.microsoft.com/office/powerpoint/2010/main" val="1735899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52C8F6B7-A269-442F-9B28-B41092208B7C}" type="datetimeFigureOut">
              <a:rPr lang="en-US" smtClean="0"/>
              <a:pPr/>
              <a:t>3/6/2014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725A65A0-510C-48E4-8B2B-9B734B0CC5EA}" type="slidenum">
              <a:rPr lang="en-US" smtClean="0"/>
              <a:pPr/>
              <a:t>‹#›</a:t>
            </a:fld>
            <a:endParaRPr lang="en-US"/>
          </a:p>
        </p:txBody>
      </p:sp>
    </p:spTree>
    <p:extLst>
      <p:ext uri="{BB962C8B-B14F-4D97-AF65-F5344CB8AC3E}">
        <p14:creationId xmlns:p14="http://schemas.microsoft.com/office/powerpoint/2010/main" val="3775187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Multiple</a:t>
            </a:r>
            <a:r>
              <a:rPr lang="en-US" baseline="0" dirty="0" smtClean="0"/>
              <a:t> stages of adoption and leaving accompanied by inflation/deflation</a:t>
            </a:r>
            <a:endParaRPr lang="en-US" dirty="0"/>
          </a:p>
        </p:txBody>
      </p:sp>
      <p:sp>
        <p:nvSpPr>
          <p:cNvPr id="4" name="Slide Number Placeholder 3"/>
          <p:cNvSpPr>
            <a:spLocks noGrp="1"/>
          </p:cNvSpPr>
          <p:nvPr>
            <p:ph type="sldNum" sz="quarter" idx="10"/>
          </p:nvPr>
        </p:nvSpPr>
        <p:spPr/>
        <p:txBody>
          <a:bodyPr/>
          <a:lstStyle/>
          <a:p>
            <a:fld id="{CA3F7C5D-552C-47EC-8567-74DB9160C942}"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3F7C5D-552C-47EC-8567-74DB9160C942}" type="slidenum">
              <a:rPr lang="en-US" smtClean="0"/>
              <a:pPr/>
              <a:t>13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“over 1% decline per year from 1879 to 1897” due to lack of gold </a:t>
            </a:r>
          </a:p>
          <a:p>
            <a:r>
              <a:rPr lang="en-US" dirty="0" smtClean="0"/>
              <a:t>“ Price levels rose over 2% a year from 1897 to 1914” due to new gold discoveries</a:t>
            </a:r>
          </a:p>
          <a:p>
            <a:r>
              <a:rPr lang="en-US" dirty="0" smtClean="0"/>
              <a:t>	J. Alfred Broaddus Jr. FRB Richmond 1993</a:t>
            </a:r>
          </a:p>
          <a:p>
            <a:endParaRPr lang="en-US" dirty="0"/>
          </a:p>
        </p:txBody>
      </p:sp>
      <p:sp>
        <p:nvSpPr>
          <p:cNvPr id="4" name="Slide Number Placeholder 3"/>
          <p:cNvSpPr>
            <a:spLocks noGrp="1"/>
          </p:cNvSpPr>
          <p:nvPr>
            <p:ph type="sldNum" sz="quarter" idx="10"/>
          </p:nvPr>
        </p:nvSpPr>
        <p:spPr/>
        <p:txBody>
          <a:bodyPr/>
          <a:lstStyle/>
          <a:p>
            <a:fld id="{CA3F7C5D-552C-47EC-8567-74DB9160C942}" type="slidenum">
              <a:rPr lang="en-US" smtClean="0"/>
              <a:pPr/>
              <a:t>14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http://www.minneapolisfed.org/publications_papers/pub_display.cfm?id=3723</a:t>
            </a:r>
          </a:p>
          <a:p>
            <a:r>
              <a:rPr lang="en-US" b="1" dirty="0" smtClean="0"/>
              <a:t>The</a:t>
            </a:r>
            <a:r>
              <a:rPr lang="en-US" b="1" baseline="0" dirty="0" smtClean="0"/>
              <a:t> Region</a:t>
            </a:r>
            <a:endParaRPr lang="en-US" b="1" dirty="0" smtClean="0"/>
          </a:p>
          <a:p>
            <a:r>
              <a:rPr lang="en-US" b="1" dirty="0" smtClean="0"/>
              <a:t>Central Banking--Then and Now</a:t>
            </a:r>
          </a:p>
          <a:p>
            <a:r>
              <a:rPr lang="en-US" dirty="0" smtClean="0"/>
              <a:t>J. Alfred Broaddus Jr. - President, Federal Reserve Bank of Richmond</a:t>
            </a:r>
            <a:br>
              <a:rPr lang="en-US" dirty="0" smtClean="0"/>
            </a:br>
            <a:endParaRPr lang="en-US" dirty="0" smtClean="0"/>
          </a:p>
          <a:p>
            <a:r>
              <a:rPr lang="en-US" dirty="0" smtClean="0"/>
              <a:t>Published September 1, 1993</a:t>
            </a:r>
          </a:p>
          <a:p>
            <a:endParaRPr lang="en-US" dirty="0"/>
          </a:p>
        </p:txBody>
      </p:sp>
      <p:sp>
        <p:nvSpPr>
          <p:cNvPr id="4" name="Slide Number Placeholder 3"/>
          <p:cNvSpPr>
            <a:spLocks noGrp="1"/>
          </p:cNvSpPr>
          <p:nvPr>
            <p:ph type="sldNum" sz="quarter" idx="10"/>
          </p:nvPr>
        </p:nvSpPr>
        <p:spPr/>
        <p:txBody>
          <a:bodyPr/>
          <a:lstStyle/>
          <a:p>
            <a:fld id="{CA3F7C5D-552C-47EC-8567-74DB9160C942}" type="slidenum">
              <a:rPr lang="en-US" smtClean="0"/>
              <a:pPr/>
              <a:t>16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Spring of 28 Fed raises</a:t>
            </a:r>
            <a:r>
              <a:rPr lang="en-US" baseline="0" dirty="0" smtClean="0"/>
              <a:t> rates.</a:t>
            </a:r>
            <a:endParaRPr lang="en-US" dirty="0"/>
          </a:p>
        </p:txBody>
      </p:sp>
      <p:sp>
        <p:nvSpPr>
          <p:cNvPr id="4" name="Slide Number Placeholder 3"/>
          <p:cNvSpPr>
            <a:spLocks noGrp="1"/>
          </p:cNvSpPr>
          <p:nvPr>
            <p:ph type="sldNum" sz="quarter" idx="10"/>
          </p:nvPr>
        </p:nvSpPr>
        <p:spPr/>
        <p:txBody>
          <a:bodyPr/>
          <a:lstStyle/>
          <a:p>
            <a:fld id="{CA3F7C5D-552C-47EC-8567-74DB9160C942}" type="slidenum">
              <a:rPr lang="en-US" smtClean="0"/>
              <a:pPr/>
              <a:t>21</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Expresses the choices faced by an economy that wants to commit to a gold standard. </a:t>
            </a:r>
          </a:p>
          <a:p>
            <a:r>
              <a:rPr lang="en-US" dirty="0" smtClean="0"/>
              <a:t>Countries can only choose two points on the triangle. </a:t>
            </a:r>
          </a:p>
          <a:p>
            <a:r>
              <a:rPr lang="en-US" dirty="0" smtClean="0"/>
              <a:t>When a nation adheres to a gold standard and fixes the exchange rates for its currency, it must limit the flow of capital in and out of its economy (eliminating free trade and international investment) or give up independent monetary policy (forgoing the ability to respond to shocks—financial crises, recessions, depressions). </a:t>
            </a:r>
          </a:p>
          <a:p>
            <a:r>
              <a:rPr lang="en-US" dirty="0" smtClean="0"/>
              <a:t>Alternatively, if a country allows free capital flows and conducts independent monetary policy, it cannot fix its exchange rate and would be unable to maintain a gold standard.</a:t>
            </a:r>
          </a:p>
          <a:p>
            <a:endParaRPr lang="en-US" dirty="0"/>
          </a:p>
        </p:txBody>
      </p:sp>
      <p:sp>
        <p:nvSpPr>
          <p:cNvPr id="4" name="Slide Number Placeholder 3"/>
          <p:cNvSpPr>
            <a:spLocks noGrp="1"/>
          </p:cNvSpPr>
          <p:nvPr>
            <p:ph type="sldNum" sz="quarter" idx="10"/>
          </p:nvPr>
        </p:nvSpPr>
        <p:spPr/>
        <p:txBody>
          <a:bodyPr/>
          <a:lstStyle/>
          <a:p>
            <a:fld id="{CA3F7C5D-552C-47EC-8567-74DB9160C942}" type="slidenum">
              <a:rPr lang="en-US" smtClean="0"/>
              <a:pPr/>
              <a:t>31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3/6/2014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1114" y="5764382"/>
            <a:ext cx="1023339" cy="969768"/>
          </a:xfrm>
          <a:prstGeom prst="rect">
            <a:avLst/>
          </a:prstGeom>
        </p:spPr>
      </p:pic>
    </p:spTree>
    <p:extLst>
      <p:ext uri="{BB962C8B-B14F-4D97-AF65-F5344CB8AC3E}">
        <p14:creationId xmlns:p14="http://schemas.microsoft.com/office/powerpoint/2010/main" val="182776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3/6/2014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4190025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3/6/2014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794605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lvl1pPr>
          </a:lstStyle>
          <a:p>
            <a:r>
              <a:rPr lang="en-US" dirty="0" smtClean="0"/>
              <a:t>Click to edit Master title style</a:t>
            </a:r>
            <a:endParaRPr lang="en-US" dirty="0"/>
          </a:p>
        </p:txBody>
      </p:sp>
      <p:sp>
        <p:nvSpPr>
          <p:cNvPr id="3" name="Content Placeholder 2"/>
          <p:cNvSpPr>
            <a:spLocks noGrp="1"/>
          </p:cNvSpPr>
          <p:nvPr>
            <p:ph idx="1"/>
          </p:nvPr>
        </p:nvSpPr>
        <p:spPr>
          <a:xfrm>
            <a:off x="457200" y="1417638"/>
            <a:ext cx="8229600" cy="444023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3/6/2014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282528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3/6/2014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2412674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3/6/2014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73833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3/6/2014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411994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3/6/2014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899527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3/6/2014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1960016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3/6/2014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63231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3/6/2014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859192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457200" y="1600201"/>
            <a:ext cx="8229600" cy="3505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7" name="Straight Connector 6"/>
          <p:cNvCxnSpPr/>
          <p:nvPr userDrawn="1"/>
        </p:nvCxnSpPr>
        <p:spPr>
          <a:xfrm>
            <a:off x="457200" y="1181100"/>
            <a:ext cx="8229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9" name="Picture 8"/>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011114" y="5764382"/>
            <a:ext cx="1023339" cy="969768"/>
          </a:xfrm>
          <a:prstGeom prst="rect">
            <a:avLst/>
          </a:prstGeom>
        </p:spPr>
      </p:pic>
    </p:spTree>
    <p:extLst>
      <p:ext uri="{BB962C8B-B14F-4D97-AF65-F5344CB8AC3E}">
        <p14:creationId xmlns:p14="http://schemas.microsoft.com/office/powerpoint/2010/main" val="3740594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Gold Standard in the U.S.</a:t>
            </a:r>
            <a:endParaRPr lang="en-US" dirty="0"/>
          </a:p>
        </p:txBody>
      </p:sp>
      <p:sp>
        <p:nvSpPr>
          <p:cNvPr id="3" name="Subtitle 2"/>
          <p:cNvSpPr>
            <a:spLocks noGrp="1"/>
          </p:cNvSpPr>
          <p:nvPr>
            <p:ph type="subTitle" idx="1"/>
          </p:nvPr>
        </p:nvSpPr>
        <p:spPr>
          <a:xfrm>
            <a:off x="818707" y="3886200"/>
            <a:ext cx="6953693" cy="1004777"/>
          </a:xfrm>
        </p:spPr>
        <p:txBody>
          <a:bodyPr>
            <a:noAutofit/>
          </a:bodyPr>
          <a:lstStyle/>
          <a:p>
            <a:pPr algn="l"/>
            <a:r>
              <a:rPr lang="en-US" sz="1800" dirty="0" smtClean="0"/>
              <a:t>The opinions expressed are solely those of the presenters and do not reflect the opinions of the Federal Reserve Bank of Dallas or the Federal Reserve System. </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Theoretical Principles of Gold Standard</a:t>
            </a:r>
            <a:endParaRPr lang="en-US" dirty="0"/>
          </a:p>
        </p:txBody>
      </p:sp>
      <p:sp>
        <p:nvSpPr>
          <p:cNvPr id="3" name="Content Placeholder 2"/>
          <p:cNvSpPr>
            <a:spLocks noGrp="1"/>
          </p:cNvSpPr>
          <p:nvPr>
            <p:ph idx="1"/>
          </p:nvPr>
        </p:nvSpPr>
        <p:spPr/>
        <p:txBody>
          <a:bodyPr/>
          <a:lstStyle/>
          <a:p>
            <a:r>
              <a:rPr lang="en-US" dirty="0" smtClean="0"/>
              <a:t>Fixed exchange rates based on the price of gold</a:t>
            </a:r>
          </a:p>
          <a:p>
            <a:r>
              <a:rPr lang="en-US" dirty="0" smtClean="0"/>
              <a:t>Free movement of gold between countries</a:t>
            </a:r>
          </a:p>
          <a:p>
            <a:r>
              <a:rPr lang="en-US" dirty="0" smtClean="0"/>
              <a:t>National policies that encouraged the international flow of gold to follow levels of economic activity</a:t>
            </a:r>
          </a:p>
          <a:p>
            <a:r>
              <a:rPr lang="en-US" dirty="0"/>
              <a:t>Gold standard was priority over domestic economic concerns</a:t>
            </a:r>
          </a:p>
          <a:p>
            <a:endParaRPr lang="en-US" dirty="0" smtClean="0"/>
          </a:p>
          <a:p>
            <a:pPr lvl="1"/>
            <a:endParaRPr lang="en-US" dirty="0" smtClean="0"/>
          </a:p>
          <a:p>
            <a:pPr lvl="1"/>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Classical Gold Standard</a:t>
            </a:r>
            <a:endParaRPr lang="en-US" dirty="0"/>
          </a:p>
        </p:txBody>
      </p:sp>
      <p:sp>
        <p:nvSpPr>
          <p:cNvPr id="3" name="Content Placeholder 2"/>
          <p:cNvSpPr>
            <a:spLocks noGrp="1"/>
          </p:cNvSpPr>
          <p:nvPr>
            <p:ph idx="1"/>
          </p:nvPr>
        </p:nvSpPr>
        <p:spPr/>
        <p:txBody>
          <a:bodyPr>
            <a:normAutofit/>
          </a:bodyPr>
          <a:lstStyle/>
          <a:p>
            <a:r>
              <a:rPr lang="en-US" dirty="0" smtClean="0"/>
              <a:t>Classical economic thought</a:t>
            </a:r>
          </a:p>
          <a:p>
            <a:pPr lvl="1"/>
            <a:r>
              <a:rPr lang="en-US" dirty="0" smtClean="0"/>
              <a:t>Economies tended toward full employment</a:t>
            </a:r>
          </a:p>
          <a:p>
            <a:pPr lvl="1"/>
            <a:r>
              <a:rPr lang="en-US" dirty="0" smtClean="0"/>
              <a:t>Government intervention was unnecessary or irrelevant</a:t>
            </a:r>
          </a:p>
          <a:p>
            <a:pPr lvl="1"/>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Classical Gold Standard in U.S.</a:t>
            </a:r>
            <a:endParaRPr lang="en-US" dirty="0"/>
          </a:p>
        </p:txBody>
      </p:sp>
      <p:sp>
        <p:nvSpPr>
          <p:cNvPr id="3" name="Content Placeholder 2"/>
          <p:cNvSpPr>
            <a:spLocks noGrp="1"/>
          </p:cNvSpPr>
          <p:nvPr>
            <p:ph idx="1"/>
          </p:nvPr>
        </p:nvSpPr>
        <p:spPr/>
        <p:txBody>
          <a:bodyPr>
            <a:normAutofit lnSpcReduction="10000"/>
          </a:bodyPr>
          <a:lstStyle/>
          <a:p>
            <a:r>
              <a:rPr lang="en-US" dirty="0" smtClean="0"/>
              <a:t>Substantial deflation following Civil War was required to return to gold.</a:t>
            </a:r>
          </a:p>
          <a:p>
            <a:r>
              <a:rPr lang="en-US" dirty="0" smtClean="0"/>
              <a:t>Industrial Revolution concentrates wealth in urban areas. </a:t>
            </a:r>
          </a:p>
          <a:p>
            <a:r>
              <a:rPr lang="en-US" dirty="0" smtClean="0"/>
              <a:t>Discord between eastern capitalists and western farmers gave rise to populism.</a:t>
            </a:r>
          </a:p>
          <a:p>
            <a:pPr lvl="1"/>
            <a:r>
              <a:rPr lang="en-US" dirty="0" smtClean="0"/>
              <a:t>William Jennings Bryan and the Cross of Gold speech</a:t>
            </a:r>
          </a:p>
          <a:p>
            <a:pPr lvl="1"/>
            <a:r>
              <a:rPr lang="en-US" dirty="0" smtClean="0"/>
              <a:t>Bimetallic standard would allow inflation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Unemployment in U.S.</a:t>
            </a:r>
            <a:endParaRPr lang="en-US" dirty="0"/>
          </a:p>
        </p:txBody>
      </p:sp>
      <p:graphicFrame>
        <p:nvGraphicFramePr>
          <p:cNvPr id="4" name="Content Placeholder 3"/>
          <p:cNvGraphicFramePr>
            <a:graphicFrameLocks noGrp="1"/>
          </p:cNvGraphicFramePr>
          <p:nvPr>
            <p:ph idx="1"/>
          </p:nvPr>
        </p:nvGraphicFramePr>
        <p:xfrm>
          <a:off x="304800" y="1600200"/>
          <a:ext cx="8686800"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381000" y="5486400"/>
            <a:ext cx="7315200" cy="646331"/>
          </a:xfrm>
          <a:prstGeom prst="rect">
            <a:avLst/>
          </a:prstGeom>
          <a:noFill/>
        </p:spPr>
        <p:txBody>
          <a:bodyPr wrap="square" rtlCol="0">
            <a:spAutoFit/>
          </a:bodyPr>
          <a:lstStyle/>
          <a:p>
            <a:r>
              <a:rPr lang="en-US" sz="1200" dirty="0" smtClean="0"/>
              <a:t>Historical Statistics of the United States Millennial Edition Online</a:t>
            </a:r>
          </a:p>
          <a:p>
            <a:r>
              <a:rPr lang="en-US" sz="1200" dirty="0" smtClean="0"/>
              <a:t>Table Ba470-477 – Labor force, employment, and unemployment: 1890—1990 </a:t>
            </a:r>
          </a:p>
          <a:p>
            <a:r>
              <a:rPr lang="en-US" sz="1200" dirty="0" smtClean="0"/>
              <a:t>http://hsus.cambridge.org/HSUSWeb/toc/tableToc.do?id=Ba470-477</a:t>
            </a:r>
            <a:endParaRPr lang="en-US"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16152"/>
          </a:xfrm>
        </p:spPr>
        <p:txBody>
          <a:bodyPr>
            <a:normAutofit/>
          </a:bodyPr>
          <a:lstStyle/>
          <a:p>
            <a:r>
              <a:rPr lang="en-US" dirty="0" smtClean="0"/>
              <a:t>Change in Price Level in U.S.</a:t>
            </a:r>
            <a:endParaRPr lang="en-US" i="1" dirty="0"/>
          </a:p>
        </p:txBody>
      </p:sp>
      <p:graphicFrame>
        <p:nvGraphicFramePr>
          <p:cNvPr id="4" name="Content Placeholder 3"/>
          <p:cNvGraphicFramePr>
            <a:graphicFrameLocks noGrp="1"/>
          </p:cNvGraphicFramePr>
          <p:nvPr>
            <p:ph idx="1"/>
          </p:nvPr>
        </p:nvGraphicFramePr>
        <p:xfrm>
          <a:off x="190500" y="1600200"/>
          <a:ext cx="8763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76200" y="5710535"/>
            <a:ext cx="6934200" cy="461665"/>
          </a:xfrm>
          <a:prstGeom prst="rect">
            <a:avLst/>
          </a:prstGeom>
          <a:noFill/>
        </p:spPr>
        <p:txBody>
          <a:bodyPr wrap="square" rtlCol="0">
            <a:spAutoFit/>
          </a:bodyPr>
          <a:lstStyle/>
          <a:p>
            <a:r>
              <a:rPr lang="en-US" sz="1200" dirty="0" smtClean="0"/>
              <a:t>FRB Minneapolis CPI (Estimate) </a:t>
            </a:r>
          </a:p>
          <a:p>
            <a:r>
              <a:rPr lang="en-US" sz="1200" dirty="0" smtClean="0"/>
              <a:t>http://www.minneapolisfed.org/community_education/teacher/calc/hist1800.cfm</a:t>
            </a:r>
            <a:endParaRPr lang="en-US" sz="1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Sector Instability</a:t>
            </a:r>
            <a:endParaRPr lang="en-US" dirty="0"/>
          </a:p>
        </p:txBody>
      </p:sp>
      <p:sp>
        <p:nvSpPr>
          <p:cNvPr id="3" name="Content Placeholder 2"/>
          <p:cNvSpPr>
            <a:spLocks noGrp="1"/>
          </p:cNvSpPr>
          <p:nvPr>
            <p:ph idx="1"/>
          </p:nvPr>
        </p:nvSpPr>
        <p:spPr/>
        <p:txBody>
          <a:bodyPr>
            <a:normAutofit/>
          </a:bodyPr>
          <a:lstStyle/>
          <a:p>
            <a:r>
              <a:rPr lang="en-US" dirty="0" smtClean="0"/>
              <a:t>Bank panics occurred in 1873, 1884, 1890, 1893 and 1907.</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 Congress Responds to Instability</a:t>
            </a:r>
            <a:endParaRPr lang="en-US" dirty="0"/>
          </a:p>
        </p:txBody>
      </p:sp>
      <p:sp>
        <p:nvSpPr>
          <p:cNvPr id="3" name="Content Placeholder 2"/>
          <p:cNvSpPr>
            <a:spLocks noGrp="1"/>
          </p:cNvSpPr>
          <p:nvPr>
            <p:ph idx="1"/>
          </p:nvPr>
        </p:nvSpPr>
        <p:spPr/>
        <p:txBody>
          <a:bodyPr>
            <a:normAutofit/>
          </a:bodyPr>
          <a:lstStyle/>
          <a:p>
            <a:r>
              <a:rPr lang="en-US" dirty="0" smtClean="0"/>
              <a:t>Federal Reserve Act of 1913 </a:t>
            </a:r>
          </a:p>
          <a:p>
            <a:r>
              <a:rPr lang="en-US" dirty="0" smtClean="0"/>
              <a:t>Specific concern – interest rate spikes caused by liquidity crises, banking panics and seasonality</a:t>
            </a:r>
          </a:p>
          <a:p>
            <a:r>
              <a:rPr lang="en-US" dirty="0" smtClean="0"/>
              <a:t>Federal Reserve’s mandate – provide liquidity and stabilize interest rates (not price stability)</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World War I</a:t>
            </a:r>
            <a:endParaRPr lang="en-US" dirty="0"/>
          </a:p>
        </p:txBody>
      </p:sp>
      <p:sp>
        <p:nvSpPr>
          <p:cNvPr id="3" name="Content Placeholder 2"/>
          <p:cNvSpPr>
            <a:spLocks noGrp="1"/>
          </p:cNvSpPr>
          <p:nvPr>
            <p:ph idx="1"/>
          </p:nvPr>
        </p:nvSpPr>
        <p:spPr/>
        <p:txBody>
          <a:bodyPr>
            <a:normAutofit/>
          </a:bodyPr>
          <a:lstStyle/>
          <a:p>
            <a:r>
              <a:rPr lang="en-US" dirty="0" smtClean="0"/>
              <a:t>Countries needed to finance deficit spending on the war effort by selling bonds (e.g. Liberty Bonds)</a:t>
            </a:r>
          </a:p>
          <a:p>
            <a:r>
              <a:rPr lang="en-US" dirty="0" smtClean="0"/>
              <a:t>To protect gold reserves, core countries suspended redemption and limited exports of gold</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World War I in U.S.</a:t>
            </a:r>
            <a:endParaRPr lang="en-US" dirty="0"/>
          </a:p>
        </p:txBody>
      </p:sp>
      <p:sp>
        <p:nvSpPr>
          <p:cNvPr id="3" name="Content Placeholder 2"/>
          <p:cNvSpPr>
            <a:spLocks noGrp="1"/>
          </p:cNvSpPr>
          <p:nvPr>
            <p:ph idx="1"/>
          </p:nvPr>
        </p:nvSpPr>
        <p:spPr/>
        <p:txBody>
          <a:bodyPr>
            <a:normAutofit/>
          </a:bodyPr>
          <a:lstStyle/>
          <a:p>
            <a:r>
              <a:rPr lang="en-US" dirty="0" smtClean="0"/>
              <a:t>U.S. deficits financed through the sale of war bonds (Liberty Bonds)</a:t>
            </a:r>
          </a:p>
          <a:p>
            <a:r>
              <a:rPr lang="en-US" dirty="0" smtClean="0"/>
              <a:t>Excess gold reserves allowed increases in the money supply and low interest rates</a:t>
            </a:r>
          </a:p>
          <a:p>
            <a:r>
              <a:rPr lang="en-US" dirty="0" smtClean="0"/>
              <a:t>U.S. price level doubled during WWI</a:t>
            </a:r>
          </a:p>
          <a:p>
            <a:endParaRPr lang="en-US" dirty="0" smtClean="0"/>
          </a:p>
          <a:p>
            <a:endParaRPr lang="en-US" dirty="0" smtClean="0"/>
          </a:p>
          <a:p>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Interwar Period in U.S.</a:t>
            </a:r>
            <a:endParaRPr lang="en-US" dirty="0"/>
          </a:p>
        </p:txBody>
      </p:sp>
      <p:sp>
        <p:nvSpPr>
          <p:cNvPr id="3" name="Content Placeholder 2"/>
          <p:cNvSpPr>
            <a:spLocks noGrp="1"/>
          </p:cNvSpPr>
          <p:nvPr>
            <p:ph idx="1"/>
          </p:nvPr>
        </p:nvSpPr>
        <p:spPr/>
        <p:txBody>
          <a:bodyPr/>
          <a:lstStyle/>
          <a:p>
            <a:r>
              <a:rPr lang="en-US" dirty="0"/>
              <a:t>After the war, the Federal Reserve raised interest rates creating deflation and unemployment</a:t>
            </a:r>
          </a:p>
          <a:p>
            <a:r>
              <a:rPr lang="en-US" dirty="0"/>
              <a:t>Mint price of gold restored in 1922</a:t>
            </a:r>
          </a:p>
          <a:p>
            <a:r>
              <a:rPr lang="en-US" dirty="0" smtClean="0"/>
              <a:t>Sterilization of gold flows created price stability for U.S. during 1920’s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a Gold Standard</a:t>
            </a:r>
            <a:endParaRPr lang="en-US" dirty="0"/>
          </a:p>
        </p:txBody>
      </p:sp>
      <p:sp>
        <p:nvSpPr>
          <p:cNvPr id="3" name="Content Placeholder 2"/>
          <p:cNvSpPr>
            <a:spLocks noGrp="1"/>
          </p:cNvSpPr>
          <p:nvPr>
            <p:ph idx="1"/>
          </p:nvPr>
        </p:nvSpPr>
        <p:spPr/>
        <p:txBody>
          <a:bodyPr>
            <a:normAutofit/>
          </a:bodyPr>
          <a:lstStyle/>
          <a:p>
            <a:r>
              <a:rPr lang="en-US" dirty="0" smtClean="0"/>
              <a:t>The unit of currency is backed or fixed to a certain amount of gold (or the price of a unit of gold is set).</a:t>
            </a:r>
          </a:p>
          <a:p>
            <a:r>
              <a:rPr lang="en-US" dirty="0" smtClean="0"/>
              <a:t>The nation will buy and sell gold freely at the predetermined price (the mint price).</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Interwar Period in U.K.</a:t>
            </a:r>
            <a:endParaRPr lang="en-US" dirty="0"/>
          </a:p>
        </p:txBody>
      </p:sp>
      <p:sp>
        <p:nvSpPr>
          <p:cNvPr id="3" name="Content Placeholder 2"/>
          <p:cNvSpPr>
            <a:spLocks noGrp="1"/>
          </p:cNvSpPr>
          <p:nvPr>
            <p:ph idx="1"/>
          </p:nvPr>
        </p:nvSpPr>
        <p:spPr/>
        <p:txBody>
          <a:bodyPr>
            <a:normAutofit/>
          </a:bodyPr>
          <a:lstStyle/>
          <a:p>
            <a:r>
              <a:rPr lang="en-US" dirty="0" smtClean="0"/>
              <a:t>England returned to the gold standard in 1920</a:t>
            </a:r>
          </a:p>
          <a:p>
            <a:r>
              <a:rPr lang="en-US" dirty="0" smtClean="0"/>
              <a:t>Deflationary monetary policy cost the U.K. over one million jobs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 Depression</a:t>
            </a:r>
            <a:endParaRPr lang="en-US" dirty="0"/>
          </a:p>
        </p:txBody>
      </p:sp>
      <p:sp>
        <p:nvSpPr>
          <p:cNvPr id="3" name="Content Placeholder 2"/>
          <p:cNvSpPr>
            <a:spLocks noGrp="1"/>
          </p:cNvSpPr>
          <p:nvPr>
            <p:ph idx="1"/>
          </p:nvPr>
        </p:nvSpPr>
        <p:spPr/>
        <p:txBody>
          <a:bodyPr/>
          <a:lstStyle/>
          <a:p>
            <a:r>
              <a:rPr lang="en-US" dirty="0" smtClean="0"/>
              <a:t>To curb Wall Street speculation, the Federal Reserve raised rates at the end of the 1920’s.</a:t>
            </a:r>
          </a:p>
          <a:p>
            <a:r>
              <a:rPr lang="en-US" dirty="0" smtClean="0"/>
              <a:t>Worsening economic conditions worldwide created a domino effect of speculative currency attacks.</a:t>
            </a:r>
          </a:p>
          <a:p>
            <a:pPr>
              <a:buNone/>
            </a:pP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 Depression</a:t>
            </a:r>
            <a:endParaRPr lang="en-US" dirty="0"/>
          </a:p>
        </p:txBody>
      </p:sp>
      <p:sp>
        <p:nvSpPr>
          <p:cNvPr id="3" name="Content Placeholder 2"/>
          <p:cNvSpPr>
            <a:spLocks noGrp="1"/>
          </p:cNvSpPr>
          <p:nvPr>
            <p:ph idx="1"/>
          </p:nvPr>
        </p:nvSpPr>
        <p:spPr/>
        <p:txBody>
          <a:bodyPr/>
          <a:lstStyle/>
          <a:p>
            <a:r>
              <a:rPr lang="en-US" dirty="0" smtClean="0"/>
              <a:t>May 1931 – Run on Austria’s largest commercial bank.</a:t>
            </a:r>
          </a:p>
          <a:p>
            <a:r>
              <a:rPr lang="en-US" dirty="0" smtClean="0"/>
              <a:t>July 1931 – After the collapse of an important German bank, Germany adopts exchange controls.</a:t>
            </a:r>
          </a:p>
          <a:p>
            <a:r>
              <a:rPr lang="en-US" dirty="0" smtClean="0"/>
              <a:t>Sept. 1931 – Redemptions of the pound sterling for gold prompt the U.K. to suspend convertibility.</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 Depression</a:t>
            </a:r>
            <a:endParaRPr lang="en-US" dirty="0"/>
          </a:p>
        </p:txBody>
      </p:sp>
      <p:sp>
        <p:nvSpPr>
          <p:cNvPr id="3" name="Content Placeholder 2"/>
          <p:cNvSpPr>
            <a:spLocks noGrp="1"/>
          </p:cNvSpPr>
          <p:nvPr>
            <p:ph idx="1"/>
          </p:nvPr>
        </p:nvSpPr>
        <p:spPr/>
        <p:txBody>
          <a:bodyPr>
            <a:normAutofit/>
          </a:bodyPr>
          <a:lstStyle/>
          <a:p>
            <a:r>
              <a:rPr lang="en-US" dirty="0" smtClean="0"/>
              <a:t>U.K.’s departure from the gold standard led to speculative attacks on the U.S. dollar.</a:t>
            </a:r>
          </a:p>
          <a:p>
            <a:r>
              <a:rPr lang="en-US" dirty="0" smtClean="0"/>
              <a:t>Bank withdrawals and gold redemptions caused bank panics and failures.</a:t>
            </a:r>
          </a:p>
          <a:p>
            <a:r>
              <a:rPr lang="en-US" dirty="0" smtClean="0"/>
              <a:t>Faced with supporting the banking system or protecting the dollar, the Federal Reserve raised rates to secure the gold reserves.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Great Depression</a:t>
            </a:r>
            <a:endParaRPr lang="en-US" dirty="0"/>
          </a:p>
        </p:txBody>
      </p:sp>
      <p:sp>
        <p:nvSpPr>
          <p:cNvPr id="3" name="Content Placeholder 2"/>
          <p:cNvSpPr>
            <a:spLocks noGrp="1"/>
          </p:cNvSpPr>
          <p:nvPr>
            <p:ph idx="1"/>
          </p:nvPr>
        </p:nvSpPr>
        <p:spPr/>
        <p:txBody>
          <a:bodyPr>
            <a:normAutofit lnSpcReduction="10000"/>
          </a:bodyPr>
          <a:lstStyle/>
          <a:p>
            <a:r>
              <a:rPr lang="en-US" dirty="0" smtClean="0"/>
              <a:t>President Roosevelt declares a bank holiday to stabilize banking system.</a:t>
            </a:r>
          </a:p>
          <a:p>
            <a:r>
              <a:rPr lang="en-US" b="1" dirty="0" smtClean="0"/>
              <a:t>Presidential Order 6102 </a:t>
            </a:r>
            <a:r>
              <a:rPr lang="en-US" dirty="0" smtClean="0"/>
              <a:t>(1933) prohibits private holdings of gold coin, gold bullion and gold certificates.</a:t>
            </a:r>
          </a:p>
          <a:p>
            <a:r>
              <a:rPr lang="en-US" b="1" dirty="0" smtClean="0"/>
              <a:t>Gold Reserve Act of 1934 </a:t>
            </a:r>
          </a:p>
          <a:p>
            <a:pPr lvl="1"/>
            <a:r>
              <a:rPr lang="en-US" dirty="0" smtClean="0"/>
              <a:t>All monetary gold owned by the government</a:t>
            </a:r>
          </a:p>
          <a:p>
            <a:pPr lvl="1"/>
            <a:r>
              <a:rPr lang="en-US" dirty="0" smtClean="0"/>
              <a:t>Only Federal Reserve Banks allowed to hold gold certificates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 Depression</a:t>
            </a:r>
            <a:endParaRPr lang="en-US" dirty="0"/>
          </a:p>
        </p:txBody>
      </p:sp>
      <p:sp>
        <p:nvSpPr>
          <p:cNvPr id="3" name="Content Placeholder 2"/>
          <p:cNvSpPr>
            <a:spLocks noGrp="1"/>
          </p:cNvSpPr>
          <p:nvPr>
            <p:ph idx="1"/>
          </p:nvPr>
        </p:nvSpPr>
        <p:spPr/>
        <p:txBody>
          <a:bodyPr/>
          <a:lstStyle/>
          <a:p>
            <a:r>
              <a:rPr lang="en-US" dirty="0" smtClean="0"/>
              <a:t>Nations left the gold standard in groups</a:t>
            </a:r>
          </a:p>
          <a:p>
            <a:pPr lvl="1"/>
            <a:r>
              <a:rPr lang="en-US" dirty="0" smtClean="0"/>
              <a:t>U.K., Japan and Scandinavian nations (1931)</a:t>
            </a:r>
          </a:p>
          <a:p>
            <a:pPr lvl="1"/>
            <a:r>
              <a:rPr lang="en-US" dirty="0" smtClean="0"/>
              <a:t>U.S. and Italy (1932-33)</a:t>
            </a:r>
          </a:p>
          <a:p>
            <a:pPr lvl="1"/>
            <a:r>
              <a:rPr lang="en-US" dirty="0" smtClean="0"/>
              <a:t>France, Poland, Belgium and Switzerland (1935-36)</a:t>
            </a:r>
          </a:p>
          <a:p>
            <a:r>
              <a:rPr lang="en-US" dirty="0" smtClean="0"/>
              <a:t>Evidence shows that an early departure from the gold standard hastened a nation’s economic recovery.</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5486400"/>
            <a:ext cx="4343400" cy="646331"/>
          </a:xfrm>
          <a:prstGeom prst="rect">
            <a:avLst/>
          </a:prstGeom>
          <a:noFill/>
        </p:spPr>
        <p:txBody>
          <a:bodyPr wrap="square" rtlCol="0">
            <a:spAutoFit/>
          </a:bodyPr>
          <a:lstStyle/>
          <a:p>
            <a:r>
              <a:rPr lang="en-US" sz="1200" dirty="0" smtClean="0"/>
              <a:t>Consumer Price Index for All Urban Consumers: All Items</a:t>
            </a:r>
          </a:p>
          <a:p>
            <a:r>
              <a:rPr lang="en-US" sz="1200" dirty="0" smtClean="0"/>
              <a:t>U.S. Department of Labor: Bureau of Labor Statistics</a:t>
            </a:r>
          </a:p>
          <a:p>
            <a:r>
              <a:rPr lang="en-US" sz="1200" dirty="0" smtClean="0"/>
              <a:t>www.bls.gov</a:t>
            </a:r>
            <a:endParaRPr lang="en-US" sz="1200" dirty="0"/>
          </a:p>
        </p:txBody>
      </p:sp>
      <p:sp>
        <p:nvSpPr>
          <p:cNvPr id="2" name="Title 1"/>
          <p:cNvSpPr>
            <a:spLocks noGrp="1"/>
          </p:cNvSpPr>
          <p:nvPr>
            <p:ph type="title"/>
          </p:nvPr>
        </p:nvSpPr>
        <p:spPr/>
        <p:txBody>
          <a:bodyPr>
            <a:normAutofit/>
          </a:bodyPr>
          <a:lstStyle/>
          <a:p>
            <a:r>
              <a:rPr lang="en-US" dirty="0" smtClean="0"/>
              <a:t>Change in Price Level in U.S.</a:t>
            </a:r>
            <a:endParaRPr lang="en-US" i="1" dirty="0"/>
          </a:p>
        </p:txBody>
      </p:sp>
      <p:graphicFrame>
        <p:nvGraphicFramePr>
          <p:cNvPr id="4" name="Content Placeholder 3"/>
          <p:cNvGraphicFramePr>
            <a:graphicFrameLocks noGrp="1"/>
          </p:cNvGraphicFramePr>
          <p:nvPr>
            <p:ph idx="1"/>
          </p:nvPr>
        </p:nvGraphicFramePr>
        <p:xfrm>
          <a:off x="457200" y="1143000"/>
          <a:ext cx="8382000" cy="4419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Bretton Woods Accords</a:t>
            </a:r>
            <a:endParaRPr lang="en-US" dirty="0"/>
          </a:p>
        </p:txBody>
      </p:sp>
      <p:sp>
        <p:nvSpPr>
          <p:cNvPr id="3" name="Content Placeholder 2"/>
          <p:cNvSpPr>
            <a:spLocks noGrp="1"/>
          </p:cNvSpPr>
          <p:nvPr>
            <p:ph idx="1"/>
          </p:nvPr>
        </p:nvSpPr>
        <p:spPr/>
        <p:txBody>
          <a:bodyPr>
            <a:normAutofit/>
          </a:bodyPr>
          <a:lstStyle/>
          <a:p>
            <a:r>
              <a:rPr lang="en-US" dirty="0" smtClean="0"/>
              <a:t>Sought to blend the policy of fixed exchange rates of the gold standard with the flexibility to respond to domestic economic conditions </a:t>
            </a:r>
          </a:p>
          <a:p>
            <a:r>
              <a:rPr lang="en-US" dirty="0" smtClean="0"/>
              <a:t>International Monetary Fund coordinated adherence to the accord</a:t>
            </a:r>
          </a:p>
          <a:p>
            <a:r>
              <a:rPr lang="en-US" dirty="0" smtClean="0"/>
              <a:t>Member countries required to peg their currency to gold or to the U.S. dollar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Bretton Woods – U.S. Role</a:t>
            </a:r>
            <a:endParaRPr lang="en-US" dirty="0"/>
          </a:p>
        </p:txBody>
      </p:sp>
      <p:sp>
        <p:nvSpPr>
          <p:cNvPr id="3" name="Content Placeholder 2"/>
          <p:cNvSpPr>
            <a:spLocks noGrp="1"/>
          </p:cNvSpPr>
          <p:nvPr>
            <p:ph idx="1"/>
          </p:nvPr>
        </p:nvSpPr>
        <p:spPr/>
        <p:txBody>
          <a:bodyPr>
            <a:normAutofit lnSpcReduction="10000"/>
          </a:bodyPr>
          <a:lstStyle/>
          <a:p>
            <a:r>
              <a:rPr lang="en-US" dirty="0" smtClean="0"/>
              <a:t>Committed to exchange dollars for gold</a:t>
            </a:r>
          </a:p>
          <a:p>
            <a:pPr lvl="1"/>
            <a:r>
              <a:rPr lang="en-US" dirty="0" smtClean="0"/>
              <a:t>Allowed other central banks to hold reserves in dollars, rather than gold</a:t>
            </a:r>
          </a:p>
          <a:p>
            <a:r>
              <a:rPr lang="en-US" dirty="0" smtClean="0"/>
              <a:t>Pressure on this commitment</a:t>
            </a:r>
          </a:p>
          <a:p>
            <a:pPr lvl="1"/>
            <a:r>
              <a:rPr lang="en-US" dirty="0" smtClean="0"/>
              <a:t>U.S. balance-of-payments deficit led to large dollar reserves in other countries</a:t>
            </a:r>
          </a:p>
          <a:p>
            <a:pPr lvl="1"/>
            <a:r>
              <a:rPr lang="en-US" dirty="0" smtClean="0"/>
              <a:t>Inflationary monetary and fiscal policies in U.S.</a:t>
            </a:r>
          </a:p>
          <a:p>
            <a:pPr lvl="1"/>
            <a:r>
              <a:rPr lang="en-US" dirty="0"/>
              <a:t>U.S. inflation devalued dollar reserves around the world.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Bretton Woods Era</a:t>
            </a:r>
            <a:endParaRPr lang="en-US" dirty="0"/>
          </a:p>
        </p:txBody>
      </p:sp>
      <p:sp>
        <p:nvSpPr>
          <p:cNvPr id="3" name="Content Placeholder 2"/>
          <p:cNvSpPr>
            <a:spLocks noGrp="1"/>
          </p:cNvSpPr>
          <p:nvPr>
            <p:ph idx="1"/>
          </p:nvPr>
        </p:nvSpPr>
        <p:spPr/>
        <p:txBody>
          <a:bodyPr>
            <a:normAutofit/>
          </a:bodyPr>
          <a:lstStyle/>
          <a:p>
            <a:r>
              <a:rPr lang="en-US" dirty="0" smtClean="0"/>
              <a:t>1960s – countries largely sterilized dollar inflows</a:t>
            </a:r>
          </a:p>
          <a:p>
            <a:r>
              <a:rPr lang="en-US" dirty="0" smtClean="0"/>
              <a:t>1971 – international demand to convert dollars to gold peaked and Nixon suspended convertibility to protect U.S. gold reserves</a:t>
            </a:r>
          </a:p>
          <a:p>
            <a:r>
              <a:rPr lang="en-US" dirty="0" smtClean="0"/>
              <a:t>1973 – formal end of Bretton Woods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Link between Money Supply and Gold</a:t>
            </a:r>
            <a:endParaRPr lang="en-US" dirty="0"/>
          </a:p>
        </p:txBody>
      </p:sp>
      <p:sp>
        <p:nvSpPr>
          <p:cNvPr id="3" name="Content Placeholder 2"/>
          <p:cNvSpPr>
            <a:spLocks noGrp="1"/>
          </p:cNvSpPr>
          <p:nvPr>
            <p:ph idx="1"/>
          </p:nvPr>
        </p:nvSpPr>
        <p:spPr/>
        <p:txBody>
          <a:bodyPr>
            <a:normAutofit/>
          </a:bodyPr>
          <a:lstStyle/>
          <a:p>
            <a:r>
              <a:rPr lang="en-US" dirty="0" smtClean="0"/>
              <a:t>An increase in the amount of monetary gold </a:t>
            </a:r>
            <a:r>
              <a:rPr lang="en-US" b="1" dirty="0" smtClean="0"/>
              <a:t>can</a:t>
            </a:r>
            <a:r>
              <a:rPr lang="en-US" dirty="0" smtClean="0"/>
              <a:t> lead to an increase in the money supply. </a:t>
            </a:r>
          </a:p>
          <a:p>
            <a:pPr lvl="2">
              <a:buNone/>
            </a:pPr>
            <a:r>
              <a:rPr lang="en-US" dirty="0" smtClean="0"/>
              <a:t>	</a:t>
            </a:r>
            <a:r>
              <a:rPr lang="en-US" i="1" dirty="0" smtClean="0"/>
              <a:t>If everything else holds constant, as the supply of money rises, the price level increases. </a:t>
            </a:r>
          </a:p>
          <a:p>
            <a:r>
              <a:rPr lang="en-US" dirty="0" smtClean="0"/>
              <a:t>A decrease in the amount of monetary gold </a:t>
            </a:r>
            <a:r>
              <a:rPr lang="en-US" b="1" dirty="0" smtClean="0"/>
              <a:t>can</a:t>
            </a:r>
            <a:r>
              <a:rPr lang="en-US" dirty="0" smtClean="0"/>
              <a:t> lead to an decrease in the money supply. </a:t>
            </a:r>
          </a:p>
          <a:p>
            <a:pPr lvl="2">
              <a:buNone/>
            </a:pPr>
            <a:r>
              <a:rPr lang="en-US" dirty="0" smtClean="0"/>
              <a:t>	</a:t>
            </a:r>
            <a:r>
              <a:rPr lang="en-US" i="1" dirty="0" smtClean="0"/>
              <a:t>If everything else holds constant, as the supply of money falls, the price level decreases.  </a:t>
            </a:r>
          </a:p>
          <a:p>
            <a:pPr lvl="0"/>
            <a:endParaRPr lang="en-US"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Bretton Woods</a:t>
            </a:r>
            <a:endParaRPr lang="en-US" dirty="0"/>
          </a:p>
        </p:txBody>
      </p:sp>
      <p:sp>
        <p:nvSpPr>
          <p:cNvPr id="3" name="Content Placeholder 2"/>
          <p:cNvSpPr>
            <a:spLocks noGrp="1"/>
          </p:cNvSpPr>
          <p:nvPr>
            <p:ph idx="1"/>
          </p:nvPr>
        </p:nvSpPr>
        <p:spPr/>
        <p:txBody>
          <a:bodyPr>
            <a:normAutofit/>
          </a:bodyPr>
          <a:lstStyle/>
          <a:p>
            <a:r>
              <a:rPr lang="en-US" dirty="0" smtClean="0"/>
              <a:t>Exchange rates are no longer fixed (floating).</a:t>
            </a:r>
          </a:p>
          <a:p>
            <a:r>
              <a:rPr lang="en-US" dirty="0" smtClean="0"/>
              <a:t>Monetary policy seeks to achieve national economic goals.</a:t>
            </a:r>
          </a:p>
          <a:p>
            <a:r>
              <a:rPr lang="en-US" dirty="0" smtClean="0"/>
              <a:t>Monetary authorities must maintain price stability without the arbitrary constraint of a gold standard. </a:t>
            </a:r>
          </a:p>
          <a:p>
            <a:endParaRPr lang="en-US" dirty="0" smtClean="0"/>
          </a:p>
          <a:p>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167"/>
          </a:xfrm>
        </p:spPr>
        <p:txBody>
          <a:bodyPr>
            <a:normAutofit fontScale="90000"/>
          </a:bodyPr>
          <a:lstStyle/>
          <a:p>
            <a:r>
              <a:rPr lang="en-US" dirty="0" smtClean="0"/>
              <a:t>A Policy Dilemma: </a:t>
            </a:r>
            <a:br>
              <a:rPr lang="en-US" dirty="0" smtClean="0"/>
            </a:br>
            <a:r>
              <a:rPr lang="en-US" i="1" dirty="0" smtClean="0"/>
              <a:t>The </a:t>
            </a:r>
            <a:r>
              <a:rPr lang="en-US" i="1" dirty="0" err="1" smtClean="0"/>
              <a:t>Mundell</a:t>
            </a:r>
            <a:r>
              <a:rPr lang="en-US" i="1" dirty="0" smtClean="0"/>
              <a:t> – Fleming Model</a:t>
            </a:r>
            <a:endParaRPr lang="en-US" i="1" dirty="0"/>
          </a:p>
        </p:txBody>
      </p:sp>
      <p:sp>
        <p:nvSpPr>
          <p:cNvPr id="6" name="TextBox 5"/>
          <p:cNvSpPr txBox="1"/>
          <p:nvPr/>
        </p:nvSpPr>
        <p:spPr>
          <a:xfrm>
            <a:off x="5486400" y="3869669"/>
            <a:ext cx="2286000" cy="1371600"/>
          </a:xfrm>
          <a:prstGeom prst="roundRect">
            <a:avLst/>
          </a:prstGeom>
          <a:solidFill>
            <a:schemeClr val="tx1"/>
          </a:solidFill>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sz="2400" b="1" dirty="0" smtClean="0">
                <a:solidFill>
                  <a:srgbClr val="D8AC48"/>
                </a:solidFill>
              </a:rPr>
              <a:t>Fixed exchange rates</a:t>
            </a:r>
            <a:endParaRPr lang="en-US" sz="2400" b="1" dirty="0">
              <a:solidFill>
                <a:srgbClr val="D8AC48"/>
              </a:solidFill>
            </a:endParaRPr>
          </a:p>
        </p:txBody>
      </p:sp>
      <p:sp>
        <p:nvSpPr>
          <p:cNvPr id="7" name="TextBox 6"/>
          <p:cNvSpPr txBox="1"/>
          <p:nvPr/>
        </p:nvSpPr>
        <p:spPr>
          <a:xfrm>
            <a:off x="1219200" y="3869669"/>
            <a:ext cx="2286000" cy="1371600"/>
          </a:xfrm>
          <a:prstGeom prst="roundRect">
            <a:avLst/>
          </a:prstGeom>
          <a:solidFill>
            <a:schemeClr val="tx1"/>
          </a:solidFill>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sz="2400" b="1" dirty="0" smtClean="0">
                <a:solidFill>
                  <a:srgbClr val="D8AC48"/>
                </a:solidFill>
              </a:rPr>
              <a:t>Free capital flows</a:t>
            </a:r>
            <a:endParaRPr lang="en-US" sz="2400" b="1" dirty="0">
              <a:solidFill>
                <a:srgbClr val="D8AC48"/>
              </a:solidFill>
            </a:endParaRPr>
          </a:p>
        </p:txBody>
      </p:sp>
      <p:cxnSp>
        <p:nvCxnSpPr>
          <p:cNvPr id="9" name="Straight Connector 8"/>
          <p:cNvCxnSpPr/>
          <p:nvPr/>
        </p:nvCxnSpPr>
        <p:spPr>
          <a:xfrm>
            <a:off x="5334000" y="2421869"/>
            <a:ext cx="990600" cy="1447800"/>
          </a:xfrm>
          <a:prstGeom prst="line">
            <a:avLst/>
          </a:prstGeom>
          <a:ln w="57150"/>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H="1">
            <a:off x="3048000" y="2345669"/>
            <a:ext cx="1066800" cy="1447800"/>
          </a:xfrm>
          <a:prstGeom prst="line">
            <a:avLst/>
          </a:prstGeom>
          <a:ln w="57150"/>
        </p:spPr>
        <p:style>
          <a:lnRef idx="1">
            <a:schemeClr val="dk1"/>
          </a:lnRef>
          <a:fillRef idx="0">
            <a:schemeClr val="dk1"/>
          </a:fillRef>
          <a:effectRef idx="0">
            <a:schemeClr val="dk1"/>
          </a:effectRef>
          <a:fontRef idx="minor">
            <a:schemeClr val="tx1"/>
          </a:fontRef>
        </p:style>
      </p:cxnSp>
      <p:cxnSp>
        <p:nvCxnSpPr>
          <p:cNvPr id="13" name="Straight Connector 12"/>
          <p:cNvCxnSpPr>
            <a:stCxn id="7" idx="3"/>
            <a:endCxn id="6" idx="1"/>
          </p:cNvCxnSpPr>
          <p:nvPr/>
        </p:nvCxnSpPr>
        <p:spPr>
          <a:xfrm>
            <a:off x="3505200" y="4555469"/>
            <a:ext cx="1981200" cy="0"/>
          </a:xfrm>
          <a:prstGeom prst="line">
            <a:avLst/>
          </a:prstGeom>
          <a:ln w="57150"/>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505200" y="1659869"/>
            <a:ext cx="2286000" cy="1371600"/>
          </a:xfrm>
          <a:prstGeom prst="roundRect">
            <a:avLst/>
          </a:prstGeom>
          <a:solidFill>
            <a:schemeClr val="tx1"/>
          </a:solidFill>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sz="2400" b="1" dirty="0" smtClean="0">
                <a:solidFill>
                  <a:srgbClr val="D8AC48"/>
                </a:solidFill>
              </a:rPr>
              <a:t>Independent monetary policy</a:t>
            </a:r>
            <a:endParaRPr lang="en-US" sz="2400" b="1" dirty="0">
              <a:solidFill>
                <a:srgbClr val="D8AC48"/>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“Money and gold have no use or value in themselves…in short, our wealth lies neither in vaults at Fort Knox nor on the ledgers of our banks. Rather, it lies all around us, in what we have so prodigiously produced in the past and what we are capable of producing in the future.”</a:t>
            </a:r>
          </a:p>
          <a:p>
            <a:pPr marL="914400" lvl="2" indent="0">
              <a:buNone/>
            </a:pPr>
            <a:r>
              <a:rPr lang="en-US" dirty="0" smtClean="0"/>
              <a:t>					Peter L. Bernstein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dirty="0" smtClean="0"/>
              <a:t>Resources</a:t>
            </a:r>
            <a:endParaRPr lang="en-US" dirty="0"/>
          </a:p>
        </p:txBody>
      </p:sp>
      <p:sp>
        <p:nvSpPr>
          <p:cNvPr id="3" name="Content Placeholder 2"/>
          <p:cNvSpPr>
            <a:spLocks noGrp="1"/>
          </p:cNvSpPr>
          <p:nvPr>
            <p:ph idx="1"/>
          </p:nvPr>
        </p:nvSpPr>
        <p:spPr>
          <a:xfrm>
            <a:off x="457200" y="990600"/>
            <a:ext cx="8229600" cy="5715000"/>
          </a:xfrm>
        </p:spPr>
        <p:txBody>
          <a:bodyPr>
            <a:noAutofit/>
          </a:bodyPr>
          <a:lstStyle/>
          <a:p>
            <a:pPr>
              <a:buNone/>
            </a:pPr>
            <a:r>
              <a:rPr lang="en-US" sz="1300" dirty="0"/>
              <a:t>Ahmed, </a:t>
            </a:r>
            <a:r>
              <a:rPr lang="en-US" sz="1300" dirty="0" err="1"/>
              <a:t>Liaguat</a:t>
            </a:r>
            <a:r>
              <a:rPr lang="en-US" sz="1300" dirty="0"/>
              <a:t> (2009), </a:t>
            </a:r>
            <a:r>
              <a:rPr lang="en-US" sz="1300" i="1" dirty="0"/>
              <a:t>Lords of Finance: The Bankers Who Broke the World (New York: Penguin Press).</a:t>
            </a:r>
          </a:p>
          <a:p>
            <a:pPr>
              <a:buNone/>
            </a:pPr>
            <a:r>
              <a:rPr lang="en-US" sz="1300" dirty="0"/>
              <a:t>Bernanke, Ben (2004), “International Monetary Reform and Capital Freedom” (Remarks at the Cato Institute 22nd Annual Monetary Conference, Washington, D.C., October 14).</a:t>
            </a:r>
          </a:p>
          <a:p>
            <a:pPr>
              <a:buNone/>
            </a:pPr>
            <a:r>
              <a:rPr lang="en-US" sz="1300" dirty="0"/>
              <a:t>Bernanke, Ben (2004), “Money, Gold and the Great Depression” (Remarks at the H. Parker Willis Lecture in Economic Policy, Washington and Lee University, Lexington, Va., </a:t>
            </a:r>
            <a:r>
              <a:rPr lang="en-US" sz="1300" dirty="0" smtClean="0"/>
              <a:t>March 2</a:t>
            </a:r>
            <a:r>
              <a:rPr lang="en-US" sz="1300" dirty="0"/>
              <a:t>).</a:t>
            </a:r>
          </a:p>
          <a:p>
            <a:pPr>
              <a:buNone/>
            </a:pPr>
            <a:r>
              <a:rPr lang="en-US" sz="1300" dirty="0"/>
              <a:t>Bernstein, Peter (2008), </a:t>
            </a:r>
            <a:r>
              <a:rPr lang="en-US" sz="1300" i="1" dirty="0"/>
              <a:t>A Primer of Money, Banking and Gold (Hoboken, N.J.: John Wiley &amp; Sons).</a:t>
            </a:r>
          </a:p>
          <a:p>
            <a:pPr>
              <a:buNone/>
            </a:pPr>
            <a:r>
              <a:rPr lang="en-US" sz="1300" dirty="0" err="1"/>
              <a:t>Bordo</a:t>
            </a:r>
            <a:r>
              <a:rPr lang="en-US" sz="1300" dirty="0"/>
              <a:t>, Michael D. (1981), “The Classical Gold Standard: Some Lessons for Today,” Federal Reserve Bank of St. Louis </a:t>
            </a:r>
            <a:r>
              <a:rPr lang="en-US" sz="1300" i="1" dirty="0"/>
              <a:t>Review, May.</a:t>
            </a:r>
          </a:p>
          <a:p>
            <a:pPr>
              <a:buNone/>
            </a:pPr>
            <a:r>
              <a:rPr lang="en-US" sz="1300" dirty="0" err="1"/>
              <a:t>Bordo</a:t>
            </a:r>
            <a:r>
              <a:rPr lang="en-US" sz="1300" dirty="0"/>
              <a:t>, Michael D. (1993), “The Gold Standard, Bretton Woods and Other Monetary Regimes: A Historical Appraisal,” Federal Reserve Bank of St. Louis </a:t>
            </a:r>
            <a:r>
              <a:rPr lang="en-US" sz="1300" i="1" dirty="0"/>
              <a:t>Review, vol. 75, no. 2</a:t>
            </a:r>
            <a:r>
              <a:rPr lang="en-US" sz="1300" i="1" dirty="0" smtClean="0"/>
              <a:t>, </a:t>
            </a:r>
            <a:r>
              <a:rPr lang="en-US" sz="1300" dirty="0" smtClean="0"/>
              <a:t>March/April</a:t>
            </a:r>
            <a:r>
              <a:rPr lang="en-US" sz="1300" dirty="0"/>
              <a:t>.</a:t>
            </a:r>
          </a:p>
          <a:p>
            <a:pPr>
              <a:buNone/>
            </a:pPr>
            <a:r>
              <a:rPr lang="en-US" sz="1300" dirty="0"/>
              <a:t>Brands, H.W. (2006), </a:t>
            </a:r>
            <a:r>
              <a:rPr lang="en-US" sz="1300" i="1" dirty="0"/>
              <a:t>The Money Men: Capitalism, Democracy, and the Hundred Years’ War over the American Dollar (New York: W.W. Norton &amp; Co.).</a:t>
            </a:r>
          </a:p>
          <a:p>
            <a:pPr>
              <a:buNone/>
            </a:pPr>
            <a:r>
              <a:rPr lang="en-US" sz="1300" dirty="0"/>
              <a:t>Brunner, Robert F., and Sean D. Carr (2007), </a:t>
            </a:r>
            <a:r>
              <a:rPr lang="en-US" sz="1300" i="1" dirty="0"/>
              <a:t>The Panic of 1907: Lessons Learned from the Market’s Perfect Storm (Hoboken, N.J.: John Wiley &amp; Sons).</a:t>
            </a:r>
          </a:p>
          <a:p>
            <a:pPr>
              <a:buNone/>
            </a:pPr>
            <a:r>
              <a:rPr lang="en-US" sz="1300" dirty="0" err="1"/>
              <a:t>Butterman</a:t>
            </a:r>
            <a:r>
              <a:rPr lang="en-US" sz="1300" dirty="0"/>
              <a:t>, W.C., and Earle B. Armey III (2005), “U.S. Geological Survey Mineral Commodity Profiles—Gold,” Open File Report 02-303 (Reston, Va., U.S. Department of </a:t>
            </a:r>
            <a:r>
              <a:rPr lang="en-US" sz="1300" dirty="0" smtClean="0"/>
              <a:t>the Interior </a:t>
            </a:r>
            <a:r>
              <a:rPr lang="en-US" sz="1300" dirty="0"/>
              <a:t>and U.S. Geological Survey, June).</a:t>
            </a:r>
          </a:p>
          <a:p>
            <a:pPr>
              <a:buNone/>
            </a:pPr>
            <a:r>
              <a:rPr lang="en-US" sz="1300" dirty="0" err="1" smtClean="0"/>
              <a:t>Kenen</a:t>
            </a:r>
            <a:r>
              <a:rPr lang="en-US" sz="1300" dirty="0"/>
              <a:t>, Peter B. (2008), “Bretton Woods System,” </a:t>
            </a:r>
            <a:r>
              <a:rPr lang="en-US" sz="1300" i="1" dirty="0"/>
              <a:t>The New Palgrave Dictionary of Economics Online (Palgrave Macmillan), </a:t>
            </a:r>
            <a:r>
              <a:rPr lang="en-US" sz="1300" i="1" dirty="0" smtClean="0"/>
              <a:t>www.dictionaryofeconomics.com/article?id=pde2008_</a:t>
            </a:r>
            <a:r>
              <a:rPr lang="en-US" sz="1300" dirty="0" smtClean="0"/>
              <a:t>B000198</a:t>
            </a:r>
            <a:r>
              <a:rPr lang="en-US" sz="1300" dirty="0"/>
              <a:t>&gt; doi:10.1057/9780230226203.0161.</a:t>
            </a:r>
          </a:p>
          <a:p>
            <a:pPr>
              <a:buNone/>
            </a:pPr>
            <a:r>
              <a:rPr lang="en-US" sz="1300" dirty="0" smtClean="0"/>
              <a:t>Officer</a:t>
            </a:r>
            <a:r>
              <a:rPr lang="en-US" sz="1300" dirty="0"/>
              <a:t>, Lawrence H. (2008), “Gold Standard,” </a:t>
            </a:r>
            <a:r>
              <a:rPr lang="en-US" sz="1300" i="1" dirty="0"/>
              <a:t>The New Palgrave Dictionary of Economics Online (Palgrave Macmillan), </a:t>
            </a:r>
            <a:r>
              <a:rPr lang="en-US" sz="1300" i="1" dirty="0" smtClean="0"/>
              <a:t>www.dictionaryofeconomics.com/article?id=pde2008_</a:t>
            </a:r>
            <a:r>
              <a:rPr lang="en-US" sz="1300" dirty="0" smtClean="0"/>
              <a:t>T000204</a:t>
            </a:r>
            <a:r>
              <a:rPr lang="en-US" sz="1300" dirty="0"/>
              <a:t>&gt; doi:10.1057/9780230226203.0653.</a:t>
            </a:r>
          </a:p>
          <a:p>
            <a:pPr>
              <a:buNone/>
            </a:pPr>
            <a:r>
              <a:rPr lang="en-US" sz="1300" dirty="0"/>
              <a:t>Thorson, Eric M. (2011), Statement of the Inspector General, Department of the Treasury, Before the House Committee on Financial Services, Subcommittee on Domestic </a:t>
            </a:r>
            <a:r>
              <a:rPr lang="en-US" sz="1300" dirty="0" smtClean="0"/>
              <a:t>Monetary Policy </a:t>
            </a:r>
            <a:r>
              <a:rPr lang="en-US" sz="1300" dirty="0"/>
              <a:t>and Technology (Washington, D.C., June 23).</a:t>
            </a:r>
          </a:p>
          <a:p>
            <a:pPr>
              <a:buNone/>
            </a:pPr>
            <a:r>
              <a:rPr lang="en-US" sz="1300" dirty="0"/>
              <a:t>Throop, Adrian W. (1976), “Bicentennial Perspective—Decline and Fall of the Gold Standard,” Federal Reserve Bank of Dallas </a:t>
            </a:r>
            <a:r>
              <a:rPr lang="en-US" sz="1300" i="1" dirty="0"/>
              <a:t>Business Review, January.</a:t>
            </a:r>
            <a:endParaRPr lang="en-US" sz="13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Implementation of a Gold Standard</a:t>
            </a:r>
            <a:endParaRPr lang="en-US" dirty="0"/>
          </a:p>
        </p:txBody>
      </p:sp>
      <p:sp>
        <p:nvSpPr>
          <p:cNvPr id="3" name="Content Placeholder 2"/>
          <p:cNvSpPr>
            <a:spLocks noGrp="1"/>
          </p:cNvSpPr>
          <p:nvPr>
            <p:ph idx="1"/>
          </p:nvPr>
        </p:nvSpPr>
        <p:spPr/>
        <p:txBody>
          <a:bodyPr/>
          <a:lstStyle/>
          <a:p>
            <a:r>
              <a:rPr lang="en-US" dirty="0" smtClean="0"/>
              <a:t>Multiple forms</a:t>
            </a:r>
          </a:p>
          <a:p>
            <a:pPr lvl="1"/>
            <a:r>
              <a:rPr lang="en-US" dirty="0" smtClean="0"/>
              <a:t>Pure coin standard</a:t>
            </a:r>
          </a:p>
          <a:p>
            <a:pPr lvl="1"/>
            <a:r>
              <a:rPr lang="en-US" dirty="0" smtClean="0"/>
              <a:t>Mixed standard</a:t>
            </a:r>
          </a:p>
          <a:p>
            <a:pPr lvl="1"/>
            <a:r>
              <a:rPr lang="en-US" dirty="0" smtClean="0"/>
              <a:t>Bullion standard</a:t>
            </a:r>
          </a:p>
          <a:p>
            <a:pPr lvl="1"/>
            <a:r>
              <a:rPr lang="en-US" dirty="0" smtClean="0"/>
              <a:t>Gold exchange standard</a:t>
            </a:r>
          </a:p>
          <a:p>
            <a:r>
              <a:rPr lang="en-US" dirty="0" smtClean="0"/>
              <a:t>Varied across time and among nations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Gold and Trade</a:t>
            </a:r>
            <a:endParaRPr lang="en-US" dirty="0"/>
          </a:p>
        </p:txBody>
      </p:sp>
      <p:sp>
        <p:nvSpPr>
          <p:cNvPr id="3" name="Content Placeholder 2"/>
          <p:cNvSpPr>
            <a:spLocks noGrp="1"/>
          </p:cNvSpPr>
          <p:nvPr>
            <p:ph idx="1"/>
          </p:nvPr>
        </p:nvSpPr>
        <p:spPr/>
        <p:txBody>
          <a:bodyPr/>
          <a:lstStyle/>
          <a:p>
            <a:r>
              <a:rPr lang="en-US" dirty="0" smtClean="0"/>
              <a:t>Gold standard guaranteed the value of currency for international trade</a:t>
            </a:r>
          </a:p>
          <a:p>
            <a:r>
              <a:rPr lang="en-US" dirty="0" smtClean="0"/>
              <a:t>Risk of loss from trade with unknown or unstable currencies minimized</a:t>
            </a:r>
          </a:p>
          <a:p>
            <a:r>
              <a:rPr lang="en-US" dirty="0" smtClean="0"/>
              <a:t>Domestic vs. International role of money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 Legislation</a:t>
            </a:r>
            <a:endParaRPr lang="en-US" dirty="0"/>
          </a:p>
        </p:txBody>
      </p:sp>
      <p:sp>
        <p:nvSpPr>
          <p:cNvPr id="3" name="Content Placeholder 2"/>
          <p:cNvSpPr>
            <a:spLocks noGrp="1"/>
          </p:cNvSpPr>
          <p:nvPr>
            <p:ph idx="1"/>
          </p:nvPr>
        </p:nvSpPr>
        <p:spPr/>
        <p:txBody>
          <a:bodyPr>
            <a:normAutofit/>
          </a:bodyPr>
          <a:lstStyle/>
          <a:p>
            <a:r>
              <a:rPr lang="en-US" b="1" dirty="0" smtClean="0"/>
              <a:t>Coinage Act of 1792</a:t>
            </a:r>
            <a:r>
              <a:rPr lang="en-US" dirty="0" smtClean="0"/>
              <a:t> established Mint and created a bimetallic (gold/silver) standard</a:t>
            </a:r>
          </a:p>
          <a:p>
            <a:r>
              <a:rPr lang="en-US" b="1" dirty="0" smtClean="0"/>
              <a:t>Coinage Act of 1834</a:t>
            </a:r>
            <a:r>
              <a:rPr lang="en-US" dirty="0" smtClean="0"/>
              <a:t> increased mint price of gold and created a de facto gold standard.</a:t>
            </a:r>
          </a:p>
          <a:p>
            <a:r>
              <a:rPr lang="en-US" b="1" dirty="0" smtClean="0"/>
              <a:t>Legal Tender Act of 1862 </a:t>
            </a:r>
            <a:r>
              <a:rPr lang="en-US" dirty="0" smtClean="0"/>
              <a:t>removed the U.S. from the gold standard.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Legislation </a:t>
            </a:r>
            <a:endParaRPr lang="en-US" dirty="0"/>
          </a:p>
        </p:txBody>
      </p:sp>
      <p:sp>
        <p:nvSpPr>
          <p:cNvPr id="3" name="Content Placeholder 2"/>
          <p:cNvSpPr>
            <a:spLocks noGrp="1"/>
          </p:cNvSpPr>
          <p:nvPr>
            <p:ph idx="1"/>
          </p:nvPr>
        </p:nvSpPr>
        <p:spPr/>
        <p:txBody>
          <a:bodyPr>
            <a:normAutofit/>
          </a:bodyPr>
          <a:lstStyle/>
          <a:p>
            <a:r>
              <a:rPr lang="en-US" b="1" dirty="0" smtClean="0"/>
              <a:t>Resumption Act of 1875 </a:t>
            </a:r>
            <a:r>
              <a:rPr lang="en-US" dirty="0" smtClean="0"/>
              <a:t>requires that U.S. currency be redeemed for coin. It puts the U.S. on a de facto gold standard.</a:t>
            </a:r>
          </a:p>
          <a:p>
            <a:r>
              <a:rPr lang="en-US" b="1" dirty="0" smtClean="0"/>
              <a:t>Gold Standard Act of 1900 </a:t>
            </a:r>
            <a:r>
              <a:rPr lang="en-US" dirty="0" smtClean="0"/>
              <a:t>formalized the adoption.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Periods</a:t>
            </a:r>
            <a:endParaRPr lang="en-US" dirty="0"/>
          </a:p>
        </p:txBody>
      </p:sp>
      <p:sp>
        <p:nvSpPr>
          <p:cNvPr id="3" name="Content Placeholder 2"/>
          <p:cNvSpPr>
            <a:spLocks noGrp="1"/>
          </p:cNvSpPr>
          <p:nvPr>
            <p:ph idx="1"/>
          </p:nvPr>
        </p:nvSpPr>
        <p:spPr/>
        <p:txBody>
          <a:bodyPr/>
          <a:lstStyle/>
          <a:p>
            <a:r>
              <a:rPr lang="en-US" dirty="0" smtClean="0"/>
              <a:t>Classical gold standard</a:t>
            </a:r>
          </a:p>
          <a:p>
            <a:r>
              <a:rPr lang="en-US" dirty="0" smtClean="0"/>
              <a:t>Interwar period</a:t>
            </a:r>
          </a:p>
          <a:p>
            <a:r>
              <a:rPr lang="en-US" dirty="0" smtClean="0"/>
              <a:t>Bretton Woods</a:t>
            </a:r>
          </a:p>
          <a:p>
            <a:r>
              <a:rPr lang="en-US" dirty="0" smtClean="0"/>
              <a:t>After the gold standard…post Bretton Woods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Classical Gold Standard</a:t>
            </a:r>
            <a:endParaRPr lang="en-US" dirty="0"/>
          </a:p>
        </p:txBody>
      </p:sp>
      <p:sp>
        <p:nvSpPr>
          <p:cNvPr id="3" name="Content Placeholder 2"/>
          <p:cNvSpPr>
            <a:spLocks noGrp="1"/>
          </p:cNvSpPr>
          <p:nvPr>
            <p:ph idx="1"/>
          </p:nvPr>
        </p:nvSpPr>
        <p:spPr/>
        <p:txBody>
          <a:bodyPr>
            <a:normAutofit/>
          </a:bodyPr>
          <a:lstStyle/>
          <a:p>
            <a:r>
              <a:rPr lang="en-US" dirty="0" smtClean="0"/>
              <a:t>1880 – 1914 </a:t>
            </a:r>
          </a:p>
          <a:p>
            <a:r>
              <a:rPr lang="en-US" dirty="0" smtClean="0"/>
              <a:t>59 countries total with four core countries</a:t>
            </a:r>
          </a:p>
          <a:p>
            <a:pPr lvl="1"/>
            <a:r>
              <a:rPr lang="en-US" dirty="0" smtClean="0"/>
              <a:t>U.K.</a:t>
            </a:r>
          </a:p>
          <a:p>
            <a:pPr lvl="1"/>
            <a:r>
              <a:rPr lang="en-US" dirty="0" smtClean="0"/>
              <a:t>U.S.</a:t>
            </a:r>
          </a:p>
          <a:p>
            <a:pPr lvl="1"/>
            <a:r>
              <a:rPr lang="en-US" dirty="0" smtClean="0"/>
              <a:t>France</a:t>
            </a:r>
          </a:p>
          <a:p>
            <a:pPr lvl="1"/>
            <a:r>
              <a:rPr lang="en-US" dirty="0" smtClean="0"/>
              <a:t>Germany</a:t>
            </a:r>
            <a:endParaRPr lang="en-US" dirty="0"/>
          </a:p>
          <a:p>
            <a:r>
              <a:rPr lang="en-US" dirty="0"/>
              <a:t>Unprecedented global economic growth </a:t>
            </a:r>
            <a:r>
              <a:rPr lang="en-US" dirty="0" smtClean="0"/>
              <a:t>– first era </a:t>
            </a:r>
            <a:r>
              <a:rPr lang="en-US" dirty="0"/>
              <a:t>of globalization</a:t>
            </a:r>
          </a:p>
          <a:p>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72CB29FC1E8547B8AB26081D52B8D3" ma:contentTypeVersion="18" ma:contentTypeDescription="Create a new document." ma:contentTypeScope="" ma:versionID="d0c4450448abf643cb1753819c4915f6">
  <xsd:schema xmlns:xsd="http://www.w3.org/2001/XMLSchema" xmlns:xs="http://www.w3.org/2001/XMLSchema" xmlns:p="http://schemas.microsoft.com/office/2006/metadata/properties" xmlns:ns2="d18b261a-0edf-433c-ade6-b4c5a8c9ad88" xmlns:ns3="d317b4b6-dbfb-4f62-934c-f4c14135e094" targetNamespace="http://schemas.microsoft.com/office/2006/metadata/properties" ma:root="true" ma:fieldsID="7379d1110d48d41125c48bbdfeadc647" ns2:_="" ns3:_="">
    <xsd:import namespace="d18b261a-0edf-433c-ade6-b4c5a8c9ad88"/>
    <xsd:import namespace="d317b4b6-dbfb-4f62-934c-f4c14135e094"/>
    <xsd:element name="properties">
      <xsd:complexType>
        <xsd:sequence>
          <xsd:element name="documentManagement">
            <xsd:complexType>
              <xsd:all>
                <xsd:element ref="ns2:_dlc_DocId" minOccurs="0"/>
                <xsd:element ref="ns2:_dlc_DocIdUrl" minOccurs="0"/>
                <xsd:element ref="ns2:_dlc_DocIdPersistId" minOccurs="0"/>
                <xsd:element ref="ns3:Event_x0020_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8b261a-0edf-433c-ade6-b4c5a8c9ad8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d317b4b6-dbfb-4f62-934c-f4c14135e094" elementFormDefault="qualified">
    <xsd:import namespace="http://schemas.microsoft.com/office/2006/documentManagement/types"/>
    <xsd:import namespace="http://schemas.microsoft.com/office/infopath/2007/PartnerControls"/>
    <xsd:element name="Event_x0020_Name" ma:index="11" nillable="true" ma:displayName="Event Name" ma:default="Economic Summit" ma:description="Specify what event, if any, this file is related to." ma:internalName="Event_x0020_Name">
      <xsd:complexType>
        <xsd:complexContent>
          <xsd:extension base="dms:MultiChoiceFillIn">
            <xsd:sequence>
              <xsd:element name="Value" maxOccurs="unbounded" minOccurs="0" nillable="true">
                <xsd:simpleType>
                  <xsd:union memberTypes="dms:Text">
                    <xsd:simpleType>
                      <xsd:restriction base="dms:Choice">
                        <xsd:enumeration value="Economic Summit"/>
                        <xsd:enumeration value="Boot Camp"/>
                        <xsd:enumeration value="U.S. History"/>
                        <xsd:enumeration value="Global Economic Forum"/>
                        <xsd:enumeration value="Interactive Whiteboard"/>
                        <xsd:enumeration value="Teens Behind the Scenes"/>
                      </xsd:restriction>
                    </xsd:simpleType>
                  </xsd:un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Event_x0020_Name xmlns="d317b4b6-dbfb-4f62-934c-f4c14135e094">
      <Value>Economic Summit</Value>
    </Event_x0020_Name>
    <_dlc_DocId xmlns="d18b261a-0edf-433c-ade6-b4c5a8c9ad88">UZD6JJ247QYQ-1904-39</_dlc_DocId>
    <_dlc_DocIdUrl xmlns="d18b261a-0edf-433c-ade6-b4c5a8c9ad88">
      <Url>https://fedsharesites.frb.org/dist/11K/SYSInitiatives/DFEE/_layouts/DocIdRedir.aspx?ID=UZD6JJ247QYQ-1904-39</Url>
      <Description>UZD6JJ247QYQ-1904-39</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Nintex conditional workflow start</Name>
    <Synchronization>Synchronous</Synchronization>
    <Type>10001</Type>
    <SequenceNumber>50000</SequenceNumber>
    <Assembly>Nintex.Workflow, Version=1.0.0.0, Culture=neutral, PublicKeyToken=913f6bae0ca5ae12</Assembly>
    <Class>Nintex.Workflow.ConditionalWorkflowStartReceiver</Class>
    <Data>12/31/2012 4:38:51 PM</Data>
    <Filter/>
  </Receiver>
  <Receiver>
    <Name>Nintex conditional workflow start</Name>
    <Synchronization>Synchronous</Synchronization>
    <Type>10002</Type>
    <SequenceNumber>50000</SequenceNumber>
    <Assembly>Nintex.Workflow, Version=1.0.0.0, Culture=neutral, PublicKeyToken=913f6bae0ca5ae12</Assembly>
    <Class>Nintex.Workflow.ConditionalWorkflowStartReceiver</Class>
    <Data>12/31/2012 4:38:51 PM</Data>
    <Filter/>
  </Receiver>
  <Receiver>
    <Name>Nintex conditional workflow start</Name>
    <Synchronization>Synchronous</Synchronization>
    <Type>2</Type>
    <SequenceNumber>50000</SequenceNumber>
    <Assembly>Nintex.Workflow, Version=1.0.0.0, Culture=neutral, PublicKeyToken=913f6bae0ca5ae12</Assembly>
    <Class>Nintex.Workflow.ConditionalWorkflowStartReceiver</Class>
    <Data>12/31/2012 4:38:51 PM</Data>
    <Filter/>
  </Receiver>
</spe:Receivers>
</file>

<file path=customXml/itemProps1.xml><?xml version="1.0" encoding="utf-8"?>
<ds:datastoreItem xmlns:ds="http://schemas.openxmlformats.org/officeDocument/2006/customXml" ds:itemID="{3F35F8B4-0780-42D5-B8EF-D03C484300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8b261a-0edf-433c-ade6-b4c5a8c9ad88"/>
    <ds:schemaRef ds:uri="d317b4b6-dbfb-4f62-934c-f4c14135e0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FF4F1A-2EA6-41A5-9A1B-018477BA1C6D}">
  <ds:schemaRefs>
    <ds:schemaRef ds:uri="http://schemas.microsoft.com/office/2006/metadata/properties"/>
    <ds:schemaRef ds:uri="http://schemas.microsoft.com/office/infopath/2007/PartnerControls"/>
    <ds:schemaRef ds:uri="d317b4b6-dbfb-4f62-934c-f4c14135e094"/>
    <ds:schemaRef ds:uri="d18b261a-0edf-433c-ade6-b4c5a8c9ad88"/>
  </ds:schemaRefs>
</ds:datastoreItem>
</file>

<file path=customXml/itemProps3.xml><?xml version="1.0" encoding="utf-8"?>
<ds:datastoreItem xmlns:ds="http://schemas.openxmlformats.org/officeDocument/2006/customXml" ds:itemID="{16D0ECFB-5391-4DC0-8E67-6CA49D52BCC1}">
  <ds:schemaRefs>
    <ds:schemaRef ds:uri="http://schemas.microsoft.com/sharepoint/v3/contenttype/forms"/>
  </ds:schemaRefs>
</ds:datastoreItem>
</file>

<file path=customXml/itemProps4.xml><?xml version="1.0" encoding="utf-8"?>
<ds:datastoreItem xmlns:ds="http://schemas.openxmlformats.org/officeDocument/2006/customXml" ds:itemID="{6EBBA61D-2F3D-4087-92BA-A091FC49C55A}">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184</TotalTime>
  <Words>1736</Words>
  <Application>Microsoft Office PowerPoint</Application>
  <PresentationFormat>On-screen Show (4:3)</PresentationFormat>
  <Paragraphs>178</Paragraphs>
  <Slides>34</Slides>
  <Notes>6</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The Gold Standard in the U.S.</vt:lpstr>
      <vt:lpstr>Principles of a Gold Standard</vt:lpstr>
      <vt:lpstr>Link between Money Supply and Gold</vt:lpstr>
      <vt:lpstr>Implementation of a Gold Standard</vt:lpstr>
      <vt:lpstr>Gold and Trade</vt:lpstr>
      <vt:lpstr>U.S. Legislation</vt:lpstr>
      <vt:lpstr>U.S. Legislation </vt:lpstr>
      <vt:lpstr>Historical Periods</vt:lpstr>
      <vt:lpstr>Classical Gold Standard</vt:lpstr>
      <vt:lpstr>Theoretical Principles of Gold Standard</vt:lpstr>
      <vt:lpstr>Classical Gold Standard</vt:lpstr>
      <vt:lpstr>Classical Gold Standard in U.S.</vt:lpstr>
      <vt:lpstr>Unemployment in U.S.</vt:lpstr>
      <vt:lpstr>Change in Price Level in U.S.</vt:lpstr>
      <vt:lpstr>Financial Sector Instability</vt:lpstr>
      <vt:lpstr>U.S. Congress Responds to Instability</vt:lpstr>
      <vt:lpstr>World War I</vt:lpstr>
      <vt:lpstr>World War I in U.S.</vt:lpstr>
      <vt:lpstr>Interwar Period in U.S.</vt:lpstr>
      <vt:lpstr>Interwar Period in U.K.</vt:lpstr>
      <vt:lpstr>Great Depression</vt:lpstr>
      <vt:lpstr>Great Depression</vt:lpstr>
      <vt:lpstr>Great Depression</vt:lpstr>
      <vt:lpstr>Great Depression</vt:lpstr>
      <vt:lpstr>Great Depression</vt:lpstr>
      <vt:lpstr>Change in Price Level in U.S.</vt:lpstr>
      <vt:lpstr>Bretton Woods Accords</vt:lpstr>
      <vt:lpstr>Bretton Woods – U.S. Role</vt:lpstr>
      <vt:lpstr>End of Bretton Woods Era</vt:lpstr>
      <vt:lpstr>Post Bretton Woods</vt:lpstr>
      <vt:lpstr>A Policy Dilemma:  The Mundell – Fleming Model</vt:lpstr>
      <vt:lpstr>PowerPoint Presentation</vt:lpstr>
      <vt:lpstr>Questions?</vt:lpstr>
      <vt:lpstr>Resources</vt:lpstr>
    </vt:vector>
  </TitlesOfParts>
  <Company>Federal Reserve Bank of Dallas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Coplen</dc:creator>
  <cp:lastModifiedBy>Princeton Williams</cp:lastModifiedBy>
  <cp:revision>32</cp:revision>
  <dcterms:created xsi:type="dcterms:W3CDTF">2012-04-20T19:52:48Z</dcterms:created>
  <dcterms:modified xsi:type="dcterms:W3CDTF">2014-03-06T18:30:45Z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0x010100B072CB29FC1E8547B8AB26081D52B8D3</vt:lpwstr>
  </property>
  <property fmtid="{D5CDD505-2E9C-101B-9397-08002B2CF9AE}" pid="3" name="_dlc_DocIdItemGuid">
    <vt:lpwstr>9dde9624-7a28-4e32-ab67-a123c0a6bafb</vt:lpwstr>
  </property>
  <property fmtid="{D5CDD505-2E9C-101B-9397-08002B2CF9AE}" pid="4" name="Order">
    <vt:r8>2300</vt:r8>
  </property>
</Properties>
</file>