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3.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4.xml" ContentType="application/vnd.openxmlformats-officedocument.drawingml.chart+xml"/>
  <Override PartName="/ppt/notesSlides/notesSlide40.xml" ContentType="application/vnd.openxmlformats-officedocument.presentationml.notesSlide+xml"/>
  <Override PartName="/ppt/charts/chart5.xml" ContentType="application/vnd.openxmlformats-officedocument.drawingml.chart+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6.xml" ContentType="application/vnd.openxmlformats-officedocument.presentationml.notesSlide+xml"/>
  <Override PartName="/ppt/charts/chart6.xml" ContentType="application/vnd.openxmlformats-officedocument.drawingml.chart+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handoutMasterIdLst>
    <p:handoutMasterId r:id="rId84"/>
  </p:handoutMasterIdLst>
  <p:sldIdLst>
    <p:sldId id="454" r:id="rId2"/>
    <p:sldId id="353" r:id="rId3"/>
    <p:sldId id="341" r:id="rId4"/>
    <p:sldId id="413" r:id="rId5"/>
    <p:sldId id="343" r:id="rId6"/>
    <p:sldId id="267" r:id="rId7"/>
    <p:sldId id="268" r:id="rId8"/>
    <p:sldId id="345" r:id="rId9"/>
    <p:sldId id="450" r:id="rId10"/>
    <p:sldId id="270" r:id="rId11"/>
    <p:sldId id="272" r:id="rId12"/>
    <p:sldId id="277" r:id="rId13"/>
    <p:sldId id="275" r:id="rId14"/>
    <p:sldId id="372" r:id="rId15"/>
    <p:sldId id="373" r:id="rId16"/>
    <p:sldId id="360" r:id="rId17"/>
    <p:sldId id="357" r:id="rId18"/>
    <p:sldId id="358" r:id="rId19"/>
    <p:sldId id="355" r:id="rId20"/>
    <p:sldId id="415" r:id="rId21"/>
    <p:sldId id="279" r:id="rId22"/>
    <p:sldId id="348" r:id="rId23"/>
    <p:sldId id="414" r:id="rId24"/>
    <p:sldId id="280" r:id="rId25"/>
    <p:sldId id="374" r:id="rId26"/>
    <p:sldId id="285" r:id="rId27"/>
    <p:sldId id="354" r:id="rId28"/>
    <p:sldId id="359" r:id="rId29"/>
    <p:sldId id="361" r:id="rId30"/>
    <p:sldId id="362" r:id="rId31"/>
    <p:sldId id="422" r:id="rId32"/>
    <p:sldId id="291" r:id="rId33"/>
    <p:sldId id="349" r:id="rId34"/>
    <p:sldId id="419" r:id="rId35"/>
    <p:sldId id="451" r:id="rId36"/>
    <p:sldId id="363" r:id="rId37"/>
    <p:sldId id="347" r:id="rId38"/>
    <p:sldId id="418" r:id="rId39"/>
    <p:sldId id="365" r:id="rId40"/>
    <p:sldId id="366" r:id="rId41"/>
    <p:sldId id="371" r:id="rId42"/>
    <p:sldId id="298" r:id="rId43"/>
    <p:sldId id="303" r:id="rId44"/>
    <p:sldId id="423" r:id="rId45"/>
    <p:sldId id="304" r:id="rId46"/>
    <p:sldId id="431" r:id="rId47"/>
    <p:sldId id="432" r:id="rId48"/>
    <p:sldId id="430" r:id="rId49"/>
    <p:sldId id="424" r:id="rId50"/>
    <p:sldId id="426" r:id="rId51"/>
    <p:sldId id="427" r:id="rId52"/>
    <p:sldId id="434" r:id="rId53"/>
    <p:sldId id="445" r:id="rId54"/>
    <p:sldId id="428" r:id="rId55"/>
    <p:sldId id="367" r:id="rId56"/>
    <p:sldId id="306" r:id="rId57"/>
    <p:sldId id="446" r:id="rId58"/>
    <p:sldId id="439" r:id="rId59"/>
    <p:sldId id="438" r:id="rId60"/>
    <p:sldId id="447" r:id="rId61"/>
    <p:sldId id="440" r:id="rId62"/>
    <p:sldId id="441" r:id="rId63"/>
    <p:sldId id="442" r:id="rId64"/>
    <p:sldId id="308" r:id="rId65"/>
    <p:sldId id="310" r:id="rId66"/>
    <p:sldId id="309" r:id="rId67"/>
    <p:sldId id="316" r:id="rId68"/>
    <p:sldId id="314" r:id="rId69"/>
    <p:sldId id="315" r:id="rId70"/>
    <p:sldId id="448" r:id="rId71"/>
    <p:sldId id="318" r:id="rId72"/>
    <p:sldId id="319" r:id="rId73"/>
    <p:sldId id="321" r:id="rId74"/>
    <p:sldId id="436" r:id="rId75"/>
    <p:sldId id="452" r:id="rId76"/>
    <p:sldId id="411" r:id="rId77"/>
    <p:sldId id="322" r:id="rId78"/>
    <p:sldId id="449" r:id="rId79"/>
    <p:sldId id="324" r:id="rId80"/>
    <p:sldId id="453" r:id="rId81"/>
    <p:sldId id="404"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3" autoAdjust="0"/>
    <p:restoredTop sz="75172" autoAdjust="0"/>
  </p:normalViewPr>
  <p:slideViewPr>
    <p:cSldViewPr snapToGrid="0" snapToObjects="1">
      <p:cViewPr varScale="1">
        <p:scale>
          <a:sx n="84" d="100"/>
          <a:sy n="84" d="100"/>
        </p:scale>
        <p:origin x="-1746" y="-78"/>
      </p:cViewPr>
      <p:guideLst>
        <p:guide orient="horz" pos="3720"/>
        <p:guide pos="286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01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lineChart>
        <c:grouping val="standard"/>
        <c:varyColors val="0"/>
        <c:ser>
          <c:idx val="0"/>
          <c:order val="0"/>
          <c:tx>
            <c:strRef>
              <c:f>Sheet1!$B$1</c:f>
              <c:strCache>
                <c:ptCount val="1"/>
                <c:pt idx="0">
                  <c:v>Series 1</c:v>
                </c:pt>
              </c:strCache>
            </c:strRef>
          </c:tx>
          <c:dLbls>
            <c:txPr>
              <a:bodyPr/>
              <a:lstStyle/>
              <a:p>
                <a:pPr>
                  <a:defRPr sz="3200" b="1"/>
                </a:pPr>
                <a:endParaRPr lang="en-US"/>
              </a:p>
            </c:txPr>
            <c:dLblPos val="t"/>
            <c:showLegendKey val="0"/>
            <c:showVal val="1"/>
            <c:showCatName val="0"/>
            <c:showSerName val="0"/>
            <c:showPercent val="0"/>
            <c:showBubbleSize val="0"/>
            <c:showLeaderLines val="0"/>
          </c:dLbls>
          <c:cat>
            <c:numRef>
              <c:f>Sheet1!$A$2:$A$8</c:f>
              <c:numCache>
                <c:formatCode>General</c:formatCode>
                <c:ptCount val="7"/>
                <c:pt idx="0">
                  <c:v>1791</c:v>
                </c:pt>
                <c:pt idx="1">
                  <c:v>1792</c:v>
                </c:pt>
                <c:pt idx="2">
                  <c:v>1800</c:v>
                </c:pt>
                <c:pt idx="3">
                  <c:v>1811</c:v>
                </c:pt>
                <c:pt idx="4">
                  <c:v>1816</c:v>
                </c:pt>
                <c:pt idx="5">
                  <c:v>1830</c:v>
                </c:pt>
                <c:pt idx="6">
                  <c:v>1836</c:v>
                </c:pt>
              </c:numCache>
            </c:numRef>
          </c:cat>
          <c:val>
            <c:numRef>
              <c:f>Sheet1!$B$2:$B$8</c:f>
              <c:numCache>
                <c:formatCode>General</c:formatCode>
                <c:ptCount val="7"/>
                <c:pt idx="0">
                  <c:v>3</c:v>
                </c:pt>
                <c:pt idx="1">
                  <c:v>5</c:v>
                </c:pt>
                <c:pt idx="2">
                  <c:v>24</c:v>
                </c:pt>
                <c:pt idx="3">
                  <c:v>101</c:v>
                </c:pt>
                <c:pt idx="4">
                  <c:v>205</c:v>
                </c:pt>
                <c:pt idx="5">
                  <c:v>320</c:v>
                </c:pt>
                <c:pt idx="6">
                  <c:v>563</c:v>
                </c:pt>
              </c:numCache>
            </c:numRef>
          </c:val>
          <c:smooth val="0"/>
        </c:ser>
        <c:dLbls>
          <c:showLegendKey val="0"/>
          <c:showVal val="1"/>
          <c:showCatName val="0"/>
          <c:showSerName val="0"/>
          <c:showPercent val="0"/>
          <c:showBubbleSize val="0"/>
        </c:dLbls>
        <c:marker val="1"/>
        <c:smooth val="0"/>
        <c:axId val="59431552"/>
        <c:axId val="59581952"/>
      </c:lineChart>
      <c:catAx>
        <c:axId val="59431552"/>
        <c:scaling>
          <c:orientation val="minMax"/>
        </c:scaling>
        <c:delete val="0"/>
        <c:axPos val="b"/>
        <c:numFmt formatCode="General" sourceLinked="1"/>
        <c:majorTickMark val="none"/>
        <c:minorTickMark val="none"/>
        <c:tickLblPos val="nextTo"/>
        <c:crossAx val="59581952"/>
        <c:crosses val="autoZero"/>
        <c:auto val="1"/>
        <c:lblAlgn val="ctr"/>
        <c:lblOffset val="100"/>
        <c:noMultiLvlLbl val="0"/>
      </c:catAx>
      <c:valAx>
        <c:axId val="59581952"/>
        <c:scaling>
          <c:orientation val="minMax"/>
        </c:scaling>
        <c:delete val="1"/>
        <c:axPos val="l"/>
        <c:numFmt formatCode="General" sourceLinked="1"/>
        <c:majorTickMark val="out"/>
        <c:minorTickMark val="none"/>
        <c:tickLblPos val="none"/>
        <c:crossAx val="5943155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lineChart>
        <c:grouping val="standard"/>
        <c:varyColors val="0"/>
        <c:ser>
          <c:idx val="0"/>
          <c:order val="0"/>
          <c:tx>
            <c:strRef>
              <c:f>Sheet1!$B$1</c:f>
              <c:strCache>
                <c:ptCount val="1"/>
                <c:pt idx="0">
                  <c:v>Series 1</c:v>
                </c:pt>
              </c:strCache>
            </c:strRef>
          </c:tx>
          <c:dLbls>
            <c:txPr>
              <a:bodyPr/>
              <a:lstStyle/>
              <a:p>
                <a:pPr>
                  <a:defRPr sz="3200" b="1"/>
                </a:pPr>
                <a:endParaRPr lang="en-US"/>
              </a:p>
            </c:txPr>
            <c:dLblPos val="t"/>
            <c:showLegendKey val="0"/>
            <c:showVal val="1"/>
            <c:showCatName val="0"/>
            <c:showSerName val="0"/>
            <c:showPercent val="0"/>
            <c:showBubbleSize val="0"/>
            <c:showLeaderLines val="0"/>
          </c:dLbls>
          <c:cat>
            <c:numRef>
              <c:f>Sheet1!$A$2:$A$8</c:f>
              <c:numCache>
                <c:formatCode>General</c:formatCode>
                <c:ptCount val="7"/>
                <c:pt idx="0">
                  <c:v>1791</c:v>
                </c:pt>
                <c:pt idx="1">
                  <c:v>1792</c:v>
                </c:pt>
                <c:pt idx="2">
                  <c:v>1800</c:v>
                </c:pt>
                <c:pt idx="3">
                  <c:v>1811</c:v>
                </c:pt>
                <c:pt idx="4">
                  <c:v>1816</c:v>
                </c:pt>
                <c:pt idx="5">
                  <c:v>1830</c:v>
                </c:pt>
                <c:pt idx="6">
                  <c:v>1836</c:v>
                </c:pt>
              </c:numCache>
            </c:numRef>
          </c:cat>
          <c:val>
            <c:numRef>
              <c:f>Sheet1!$B$2:$B$8</c:f>
              <c:numCache>
                <c:formatCode>General</c:formatCode>
                <c:ptCount val="7"/>
                <c:pt idx="0">
                  <c:v>3</c:v>
                </c:pt>
                <c:pt idx="1">
                  <c:v>5</c:v>
                </c:pt>
                <c:pt idx="2">
                  <c:v>24</c:v>
                </c:pt>
                <c:pt idx="3">
                  <c:v>101</c:v>
                </c:pt>
                <c:pt idx="4">
                  <c:v>205</c:v>
                </c:pt>
                <c:pt idx="5">
                  <c:v>320</c:v>
                </c:pt>
                <c:pt idx="6">
                  <c:v>563</c:v>
                </c:pt>
              </c:numCache>
            </c:numRef>
          </c:val>
          <c:smooth val="0"/>
        </c:ser>
        <c:dLbls>
          <c:showLegendKey val="0"/>
          <c:showVal val="1"/>
          <c:showCatName val="0"/>
          <c:showSerName val="0"/>
          <c:showPercent val="0"/>
          <c:showBubbleSize val="0"/>
        </c:dLbls>
        <c:marker val="1"/>
        <c:smooth val="0"/>
        <c:axId val="135104384"/>
        <c:axId val="135123712"/>
      </c:lineChart>
      <c:catAx>
        <c:axId val="135104384"/>
        <c:scaling>
          <c:orientation val="minMax"/>
        </c:scaling>
        <c:delete val="0"/>
        <c:axPos val="b"/>
        <c:numFmt formatCode="General" sourceLinked="1"/>
        <c:majorTickMark val="none"/>
        <c:minorTickMark val="none"/>
        <c:tickLblPos val="nextTo"/>
        <c:crossAx val="135123712"/>
        <c:crosses val="autoZero"/>
        <c:auto val="1"/>
        <c:lblAlgn val="ctr"/>
        <c:lblOffset val="100"/>
        <c:noMultiLvlLbl val="0"/>
      </c:catAx>
      <c:valAx>
        <c:axId val="135123712"/>
        <c:scaling>
          <c:orientation val="minMax"/>
        </c:scaling>
        <c:delete val="1"/>
        <c:axPos val="l"/>
        <c:numFmt formatCode="General" sourceLinked="1"/>
        <c:majorTickMark val="out"/>
        <c:minorTickMark val="none"/>
        <c:tickLblPos val="none"/>
        <c:crossAx val="13510438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invertIfNegative val="0"/>
          <c:cat>
            <c:numRef>
              <c:f>Sheet1!$A$2:$A$26</c:f>
              <c:numCache>
                <c:formatCode>General</c:formatCode>
                <c:ptCount val="25"/>
                <c:pt idx="0">
                  <c:v>1837</c:v>
                </c:pt>
                <c:pt idx="1">
                  <c:v>1838</c:v>
                </c:pt>
                <c:pt idx="2">
                  <c:v>1839</c:v>
                </c:pt>
                <c:pt idx="3">
                  <c:v>1840</c:v>
                </c:pt>
                <c:pt idx="4">
                  <c:v>1841</c:v>
                </c:pt>
                <c:pt idx="5">
                  <c:v>1842</c:v>
                </c:pt>
                <c:pt idx="6">
                  <c:v>1843</c:v>
                </c:pt>
                <c:pt idx="7">
                  <c:v>1844</c:v>
                </c:pt>
                <c:pt idx="8">
                  <c:v>1845</c:v>
                </c:pt>
                <c:pt idx="9">
                  <c:v>1846</c:v>
                </c:pt>
                <c:pt idx="10">
                  <c:v>1847</c:v>
                </c:pt>
                <c:pt idx="11">
                  <c:v>1848</c:v>
                </c:pt>
                <c:pt idx="12">
                  <c:v>1849</c:v>
                </c:pt>
                <c:pt idx="13">
                  <c:v>1850</c:v>
                </c:pt>
                <c:pt idx="14">
                  <c:v>1851</c:v>
                </c:pt>
                <c:pt idx="15">
                  <c:v>1852</c:v>
                </c:pt>
                <c:pt idx="16">
                  <c:v>1853</c:v>
                </c:pt>
                <c:pt idx="17">
                  <c:v>1854</c:v>
                </c:pt>
                <c:pt idx="18">
                  <c:v>1855</c:v>
                </c:pt>
                <c:pt idx="19">
                  <c:v>1856</c:v>
                </c:pt>
                <c:pt idx="20">
                  <c:v>1857</c:v>
                </c:pt>
                <c:pt idx="21">
                  <c:v>1858</c:v>
                </c:pt>
                <c:pt idx="22">
                  <c:v>1859</c:v>
                </c:pt>
                <c:pt idx="23">
                  <c:v>1860</c:v>
                </c:pt>
                <c:pt idx="24">
                  <c:v>1861</c:v>
                </c:pt>
              </c:numCache>
            </c:numRef>
          </c:cat>
          <c:val>
            <c:numRef>
              <c:f>Sheet1!$B$2:$B$26</c:f>
              <c:numCache>
                <c:formatCode>General</c:formatCode>
                <c:ptCount val="25"/>
                <c:pt idx="0">
                  <c:v>788</c:v>
                </c:pt>
                <c:pt idx="1">
                  <c:v>829</c:v>
                </c:pt>
                <c:pt idx="2">
                  <c:v>840</c:v>
                </c:pt>
                <c:pt idx="3">
                  <c:v>901</c:v>
                </c:pt>
                <c:pt idx="4">
                  <c:v>784</c:v>
                </c:pt>
                <c:pt idx="5">
                  <c:v>692</c:v>
                </c:pt>
                <c:pt idx="6">
                  <c:v>691</c:v>
                </c:pt>
                <c:pt idx="7">
                  <c:v>696</c:v>
                </c:pt>
                <c:pt idx="8">
                  <c:v>707</c:v>
                </c:pt>
                <c:pt idx="9">
                  <c:v>707</c:v>
                </c:pt>
                <c:pt idx="10">
                  <c:v>715</c:v>
                </c:pt>
                <c:pt idx="11">
                  <c:v>751</c:v>
                </c:pt>
                <c:pt idx="12">
                  <c:v>782</c:v>
                </c:pt>
                <c:pt idx="13">
                  <c:v>824</c:v>
                </c:pt>
                <c:pt idx="14">
                  <c:v>879</c:v>
                </c:pt>
                <c:pt idx="15">
                  <c:v>815</c:v>
                </c:pt>
                <c:pt idx="16">
                  <c:v>750</c:v>
                </c:pt>
                <c:pt idx="17">
                  <c:v>1208</c:v>
                </c:pt>
                <c:pt idx="18">
                  <c:v>1307</c:v>
                </c:pt>
                <c:pt idx="19">
                  <c:v>1398</c:v>
                </c:pt>
                <c:pt idx="20">
                  <c:v>1416</c:v>
                </c:pt>
                <c:pt idx="21">
                  <c:v>1422</c:v>
                </c:pt>
                <c:pt idx="22">
                  <c:v>1476</c:v>
                </c:pt>
                <c:pt idx="23">
                  <c:v>1562</c:v>
                </c:pt>
                <c:pt idx="24">
                  <c:v>1601</c:v>
                </c:pt>
              </c:numCache>
            </c:numRef>
          </c:val>
        </c:ser>
        <c:dLbls>
          <c:showLegendKey val="0"/>
          <c:showVal val="0"/>
          <c:showCatName val="0"/>
          <c:showSerName val="0"/>
          <c:showPercent val="0"/>
          <c:showBubbleSize val="0"/>
        </c:dLbls>
        <c:gapWidth val="150"/>
        <c:axId val="173467904"/>
        <c:axId val="173551616"/>
      </c:barChart>
      <c:catAx>
        <c:axId val="173467904"/>
        <c:scaling>
          <c:orientation val="minMax"/>
        </c:scaling>
        <c:delete val="0"/>
        <c:axPos val="b"/>
        <c:numFmt formatCode="General" sourceLinked="1"/>
        <c:majorTickMark val="none"/>
        <c:minorTickMark val="none"/>
        <c:tickLblPos val="nextTo"/>
        <c:crossAx val="173551616"/>
        <c:crosses val="autoZero"/>
        <c:auto val="1"/>
        <c:lblAlgn val="ctr"/>
        <c:lblOffset val="100"/>
        <c:noMultiLvlLbl val="0"/>
      </c:catAx>
      <c:valAx>
        <c:axId val="173551616"/>
        <c:scaling>
          <c:orientation val="minMax"/>
          <c:min val="500"/>
        </c:scaling>
        <c:delete val="0"/>
        <c:axPos val="l"/>
        <c:numFmt formatCode="General" sourceLinked="1"/>
        <c:majorTickMark val="none"/>
        <c:minorTickMark val="none"/>
        <c:tickLblPos val="nextTo"/>
        <c:crossAx val="17346790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National</c:v>
                </c:pt>
              </c:strCache>
            </c:strRef>
          </c:tx>
          <c:invertIfNegative val="0"/>
          <c:cat>
            <c:numRef>
              <c:f>Sheet1!$A$2:$A$5</c:f>
              <c:numCache>
                <c:formatCode>General</c:formatCode>
                <c:ptCount val="4"/>
                <c:pt idx="0">
                  <c:v>1860</c:v>
                </c:pt>
                <c:pt idx="1">
                  <c:v>1865</c:v>
                </c:pt>
                <c:pt idx="2">
                  <c:v>1870</c:v>
                </c:pt>
                <c:pt idx="3">
                  <c:v>1875</c:v>
                </c:pt>
              </c:numCache>
            </c:numRef>
          </c:cat>
          <c:val>
            <c:numRef>
              <c:f>Sheet1!$B$2:$B$5</c:f>
              <c:numCache>
                <c:formatCode>General</c:formatCode>
                <c:ptCount val="4"/>
                <c:pt idx="0">
                  <c:v>0</c:v>
                </c:pt>
                <c:pt idx="1">
                  <c:v>1294</c:v>
                </c:pt>
                <c:pt idx="2">
                  <c:v>1612</c:v>
                </c:pt>
                <c:pt idx="3">
                  <c:v>2076</c:v>
                </c:pt>
              </c:numCache>
            </c:numRef>
          </c:val>
        </c:ser>
        <c:ser>
          <c:idx val="1"/>
          <c:order val="1"/>
          <c:tx>
            <c:strRef>
              <c:f>Sheet1!$C$1</c:f>
              <c:strCache>
                <c:ptCount val="1"/>
                <c:pt idx="0">
                  <c:v>State</c:v>
                </c:pt>
              </c:strCache>
            </c:strRef>
          </c:tx>
          <c:invertIfNegative val="0"/>
          <c:cat>
            <c:numRef>
              <c:f>Sheet1!$A$2:$A$5</c:f>
              <c:numCache>
                <c:formatCode>General</c:formatCode>
                <c:ptCount val="4"/>
                <c:pt idx="0">
                  <c:v>1860</c:v>
                </c:pt>
                <c:pt idx="1">
                  <c:v>1865</c:v>
                </c:pt>
                <c:pt idx="2">
                  <c:v>1870</c:v>
                </c:pt>
                <c:pt idx="3">
                  <c:v>1875</c:v>
                </c:pt>
              </c:numCache>
            </c:numRef>
          </c:cat>
          <c:val>
            <c:numRef>
              <c:f>Sheet1!$C$2:$C$5</c:f>
              <c:numCache>
                <c:formatCode>General</c:formatCode>
                <c:ptCount val="4"/>
                <c:pt idx="0">
                  <c:v>1562</c:v>
                </c:pt>
                <c:pt idx="1">
                  <c:v>349</c:v>
                </c:pt>
                <c:pt idx="2">
                  <c:v>325</c:v>
                </c:pt>
                <c:pt idx="3">
                  <c:v>586</c:v>
                </c:pt>
              </c:numCache>
            </c:numRef>
          </c:val>
        </c:ser>
        <c:dLbls>
          <c:showLegendKey val="0"/>
          <c:showVal val="0"/>
          <c:showCatName val="0"/>
          <c:showSerName val="0"/>
          <c:showPercent val="0"/>
          <c:showBubbleSize val="0"/>
        </c:dLbls>
        <c:gapWidth val="150"/>
        <c:axId val="176711168"/>
        <c:axId val="176712704"/>
      </c:barChart>
      <c:catAx>
        <c:axId val="176711168"/>
        <c:scaling>
          <c:orientation val="minMax"/>
        </c:scaling>
        <c:delete val="0"/>
        <c:axPos val="b"/>
        <c:numFmt formatCode="General" sourceLinked="1"/>
        <c:majorTickMark val="out"/>
        <c:minorTickMark val="none"/>
        <c:tickLblPos val="nextTo"/>
        <c:txPr>
          <a:bodyPr rot="2700000" vert="horz"/>
          <a:lstStyle/>
          <a:p>
            <a:pPr>
              <a:defRPr/>
            </a:pPr>
            <a:endParaRPr lang="en-US"/>
          </a:p>
        </c:txPr>
        <c:crossAx val="176712704"/>
        <c:crosses val="autoZero"/>
        <c:auto val="1"/>
        <c:lblAlgn val="ctr"/>
        <c:lblOffset val="100"/>
        <c:tickLblSkip val="1"/>
        <c:tickMarkSkip val="1"/>
        <c:noMultiLvlLbl val="0"/>
      </c:catAx>
      <c:valAx>
        <c:axId val="176712704"/>
        <c:scaling>
          <c:orientation val="minMax"/>
        </c:scaling>
        <c:delete val="0"/>
        <c:axPos val="l"/>
        <c:majorGridlines/>
        <c:numFmt formatCode="General" sourceLinked="1"/>
        <c:majorTickMark val="out"/>
        <c:minorTickMark val="none"/>
        <c:tickLblPos val="nextTo"/>
        <c:txPr>
          <a:bodyPr rot="0" vert="horz"/>
          <a:lstStyle/>
          <a:p>
            <a:pPr>
              <a:defRPr/>
            </a:pPr>
            <a:endParaRPr lang="en-US"/>
          </a:p>
        </c:txPr>
        <c:crossAx val="176711168"/>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National</c:v>
                </c:pt>
              </c:strCache>
            </c:strRef>
          </c:tx>
          <c:spPr>
            <a:solidFill>
              <a:schemeClr val="accent1"/>
            </a:solidFill>
            <a:ln w="12594">
              <a:solidFill>
                <a:schemeClr val="tx1"/>
              </a:solidFill>
              <a:prstDash val="solid"/>
            </a:ln>
          </c:spPr>
          <c:invertIfNegative val="0"/>
          <c:cat>
            <c:numRef>
              <c:f>Sheet1!$A$2:$A$11</c:f>
              <c:numCache>
                <c:formatCode>General</c:formatCode>
                <c:ptCount val="10"/>
                <c:pt idx="0">
                  <c:v>1875</c:v>
                </c:pt>
                <c:pt idx="1">
                  <c:v>1880</c:v>
                </c:pt>
                <c:pt idx="2">
                  <c:v>1885</c:v>
                </c:pt>
                <c:pt idx="3">
                  <c:v>1890</c:v>
                </c:pt>
                <c:pt idx="4">
                  <c:v>1895</c:v>
                </c:pt>
                <c:pt idx="5">
                  <c:v>1900</c:v>
                </c:pt>
                <c:pt idx="6">
                  <c:v>1905</c:v>
                </c:pt>
                <c:pt idx="7">
                  <c:v>1910</c:v>
                </c:pt>
                <c:pt idx="8">
                  <c:v>1915</c:v>
                </c:pt>
                <c:pt idx="9">
                  <c:v>1920</c:v>
                </c:pt>
              </c:numCache>
            </c:numRef>
          </c:cat>
          <c:val>
            <c:numRef>
              <c:f>Sheet1!$B$2:$B$11</c:f>
              <c:numCache>
                <c:formatCode>General</c:formatCode>
                <c:ptCount val="10"/>
                <c:pt idx="0">
                  <c:v>2076</c:v>
                </c:pt>
                <c:pt idx="1">
                  <c:v>2076</c:v>
                </c:pt>
                <c:pt idx="2">
                  <c:v>2689</c:v>
                </c:pt>
                <c:pt idx="3">
                  <c:v>3484</c:v>
                </c:pt>
                <c:pt idx="4">
                  <c:v>3715</c:v>
                </c:pt>
                <c:pt idx="5">
                  <c:v>3731</c:v>
                </c:pt>
                <c:pt idx="6">
                  <c:v>5664</c:v>
                </c:pt>
                <c:pt idx="7">
                  <c:v>7138</c:v>
                </c:pt>
                <c:pt idx="8">
                  <c:v>7597</c:v>
                </c:pt>
                <c:pt idx="9">
                  <c:v>8024</c:v>
                </c:pt>
              </c:numCache>
            </c:numRef>
          </c:val>
        </c:ser>
        <c:ser>
          <c:idx val="1"/>
          <c:order val="1"/>
          <c:tx>
            <c:strRef>
              <c:f>Sheet1!$C$1</c:f>
              <c:strCache>
                <c:ptCount val="1"/>
                <c:pt idx="0">
                  <c:v>State</c:v>
                </c:pt>
              </c:strCache>
            </c:strRef>
          </c:tx>
          <c:spPr>
            <a:solidFill>
              <a:schemeClr val="accent2"/>
            </a:solidFill>
            <a:ln w="12594">
              <a:solidFill>
                <a:schemeClr val="tx1"/>
              </a:solidFill>
              <a:prstDash val="solid"/>
            </a:ln>
          </c:spPr>
          <c:invertIfNegative val="0"/>
          <c:cat>
            <c:numRef>
              <c:f>Sheet1!$A$2:$A$11</c:f>
              <c:numCache>
                <c:formatCode>General</c:formatCode>
                <c:ptCount val="10"/>
                <c:pt idx="0">
                  <c:v>1875</c:v>
                </c:pt>
                <c:pt idx="1">
                  <c:v>1880</c:v>
                </c:pt>
                <c:pt idx="2">
                  <c:v>1885</c:v>
                </c:pt>
                <c:pt idx="3">
                  <c:v>1890</c:v>
                </c:pt>
                <c:pt idx="4">
                  <c:v>1895</c:v>
                </c:pt>
                <c:pt idx="5">
                  <c:v>1900</c:v>
                </c:pt>
                <c:pt idx="6">
                  <c:v>1905</c:v>
                </c:pt>
                <c:pt idx="7">
                  <c:v>1910</c:v>
                </c:pt>
                <c:pt idx="8">
                  <c:v>1915</c:v>
                </c:pt>
                <c:pt idx="9">
                  <c:v>1920</c:v>
                </c:pt>
              </c:numCache>
            </c:numRef>
          </c:cat>
          <c:val>
            <c:numRef>
              <c:f>Sheet1!$C$2:$C$11</c:f>
              <c:numCache>
                <c:formatCode>General</c:formatCode>
                <c:ptCount val="10"/>
                <c:pt idx="0">
                  <c:v>586</c:v>
                </c:pt>
                <c:pt idx="1">
                  <c:v>650</c:v>
                </c:pt>
                <c:pt idx="2">
                  <c:v>1015</c:v>
                </c:pt>
                <c:pt idx="3">
                  <c:v>2250</c:v>
                </c:pt>
                <c:pt idx="4">
                  <c:v>4369</c:v>
                </c:pt>
                <c:pt idx="5">
                  <c:v>5007</c:v>
                </c:pt>
                <c:pt idx="6">
                  <c:v>9018</c:v>
                </c:pt>
                <c:pt idx="7">
                  <c:v>14348</c:v>
                </c:pt>
                <c:pt idx="8">
                  <c:v>17653</c:v>
                </c:pt>
                <c:pt idx="9">
                  <c:v>20520</c:v>
                </c:pt>
              </c:numCache>
            </c:numRef>
          </c:val>
        </c:ser>
        <c:dLbls>
          <c:showLegendKey val="0"/>
          <c:showVal val="0"/>
          <c:showCatName val="0"/>
          <c:showSerName val="0"/>
          <c:showPercent val="0"/>
          <c:showBubbleSize val="0"/>
        </c:dLbls>
        <c:gapWidth val="150"/>
        <c:axId val="176756224"/>
        <c:axId val="176757760"/>
      </c:barChart>
      <c:catAx>
        <c:axId val="176756224"/>
        <c:scaling>
          <c:orientation val="minMax"/>
        </c:scaling>
        <c:delete val="0"/>
        <c:axPos val="b"/>
        <c:numFmt formatCode="General" sourceLinked="1"/>
        <c:majorTickMark val="none"/>
        <c:minorTickMark val="none"/>
        <c:tickLblPos val="nextTo"/>
        <c:spPr>
          <a:ln w="3148">
            <a:solidFill>
              <a:schemeClr val="tx1"/>
            </a:solidFill>
            <a:prstDash val="solid"/>
          </a:ln>
        </c:spPr>
        <c:txPr>
          <a:bodyPr rot="2700000" vert="horz"/>
          <a:lstStyle/>
          <a:p>
            <a:pPr>
              <a:defRPr sz="1785" b="1" i="0" u="none" strike="noStrike" baseline="0">
                <a:solidFill>
                  <a:schemeClr val="tx1"/>
                </a:solidFill>
                <a:latin typeface="Arial"/>
                <a:ea typeface="Arial"/>
                <a:cs typeface="Arial"/>
              </a:defRPr>
            </a:pPr>
            <a:endParaRPr lang="en-US"/>
          </a:p>
        </c:txPr>
        <c:crossAx val="176757760"/>
        <c:crosses val="autoZero"/>
        <c:auto val="1"/>
        <c:lblAlgn val="ctr"/>
        <c:lblOffset val="100"/>
        <c:tickLblSkip val="1"/>
        <c:tickMarkSkip val="1"/>
        <c:noMultiLvlLbl val="0"/>
      </c:catAx>
      <c:valAx>
        <c:axId val="176757760"/>
        <c:scaling>
          <c:orientation val="minMax"/>
        </c:scaling>
        <c:delete val="0"/>
        <c:axPos val="l"/>
        <c:majorGridlines/>
        <c:numFmt formatCode="General" sourceLinked="1"/>
        <c:majorTickMark val="none"/>
        <c:minorTickMark val="none"/>
        <c:tickLblPos val="nextTo"/>
        <c:spPr>
          <a:ln w="3148">
            <a:solidFill>
              <a:schemeClr val="tx1"/>
            </a:solidFill>
            <a:prstDash val="solid"/>
          </a:ln>
        </c:spPr>
        <c:txPr>
          <a:bodyPr rot="0" vert="horz"/>
          <a:lstStyle/>
          <a:p>
            <a:pPr>
              <a:defRPr sz="1785" b="1" i="0" u="none" strike="noStrike" baseline="0">
                <a:solidFill>
                  <a:schemeClr val="tx1"/>
                </a:solidFill>
                <a:latin typeface="Arial"/>
                <a:ea typeface="Arial"/>
                <a:cs typeface="Arial"/>
              </a:defRPr>
            </a:pPr>
            <a:endParaRPr lang="en-US"/>
          </a:p>
        </c:txPr>
        <c:crossAx val="176756224"/>
        <c:crosses val="autoZero"/>
        <c:crossBetween val="between"/>
      </c:valAx>
      <c:spPr>
        <a:noFill/>
        <a:ln w="25187">
          <a:noFill/>
        </a:ln>
      </c:spPr>
    </c:plotArea>
    <c:legend>
      <c:legendPos val="r"/>
      <c:overlay val="0"/>
      <c:spPr>
        <a:noFill/>
        <a:ln w="25187">
          <a:noFill/>
        </a:ln>
      </c:spPr>
      <c:txPr>
        <a:bodyPr/>
        <a:lstStyle/>
        <a:p>
          <a:pPr>
            <a:defRPr sz="1641" b="1"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1785"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SUSP</c:v>
                </c:pt>
              </c:strCache>
            </c:strRef>
          </c:tx>
          <c:invertIfNegative val="0"/>
          <c:cat>
            <c:numRef>
              <c:f>Sheet1!$A$2:$A$23</c:f>
              <c:numCache>
                <c:formatCode>General</c:formatCode>
                <c:ptCount val="21"/>
                <c:pt idx="0">
                  <c:v>1892</c:v>
                </c:pt>
                <c:pt idx="1">
                  <c:v>1893</c:v>
                </c:pt>
                <c:pt idx="2">
                  <c:v>1894</c:v>
                </c:pt>
                <c:pt idx="3">
                  <c:v>1895</c:v>
                </c:pt>
                <c:pt idx="4">
                  <c:v>1896</c:v>
                </c:pt>
                <c:pt idx="5">
                  <c:v>1897</c:v>
                </c:pt>
                <c:pt idx="6">
                  <c:v>1898</c:v>
                </c:pt>
                <c:pt idx="7">
                  <c:v>1899</c:v>
                </c:pt>
                <c:pt idx="8">
                  <c:v>1900</c:v>
                </c:pt>
                <c:pt idx="9">
                  <c:v>1901</c:v>
                </c:pt>
                <c:pt idx="10">
                  <c:v>1902</c:v>
                </c:pt>
                <c:pt idx="11">
                  <c:v>1903</c:v>
                </c:pt>
                <c:pt idx="12">
                  <c:v>1904</c:v>
                </c:pt>
                <c:pt idx="13">
                  <c:v>1905</c:v>
                </c:pt>
                <c:pt idx="14">
                  <c:v>1906</c:v>
                </c:pt>
                <c:pt idx="15">
                  <c:v>1907</c:v>
                </c:pt>
                <c:pt idx="16">
                  <c:v>1908</c:v>
                </c:pt>
                <c:pt idx="17">
                  <c:v>1909</c:v>
                </c:pt>
                <c:pt idx="18">
                  <c:v>1910</c:v>
                </c:pt>
                <c:pt idx="19">
                  <c:v>1911</c:v>
                </c:pt>
                <c:pt idx="20">
                  <c:v>1912</c:v>
                </c:pt>
              </c:numCache>
            </c:numRef>
          </c:cat>
          <c:val>
            <c:numRef>
              <c:f>Sheet1!$B$2:$B$23</c:f>
              <c:numCache>
                <c:formatCode>General</c:formatCode>
                <c:ptCount val="21"/>
                <c:pt idx="0">
                  <c:v>80</c:v>
                </c:pt>
                <c:pt idx="1">
                  <c:v>491</c:v>
                </c:pt>
                <c:pt idx="2">
                  <c:v>83</c:v>
                </c:pt>
                <c:pt idx="3">
                  <c:v>110</c:v>
                </c:pt>
                <c:pt idx="4">
                  <c:v>141</c:v>
                </c:pt>
                <c:pt idx="5">
                  <c:v>139</c:v>
                </c:pt>
                <c:pt idx="6">
                  <c:v>63</c:v>
                </c:pt>
                <c:pt idx="7">
                  <c:v>32</c:v>
                </c:pt>
                <c:pt idx="8">
                  <c:v>35</c:v>
                </c:pt>
                <c:pt idx="9">
                  <c:v>65</c:v>
                </c:pt>
                <c:pt idx="10">
                  <c:v>54</c:v>
                </c:pt>
                <c:pt idx="11">
                  <c:v>52</c:v>
                </c:pt>
                <c:pt idx="12">
                  <c:v>125</c:v>
                </c:pt>
                <c:pt idx="13">
                  <c:v>80</c:v>
                </c:pt>
                <c:pt idx="14">
                  <c:v>53</c:v>
                </c:pt>
                <c:pt idx="15">
                  <c:v>90</c:v>
                </c:pt>
                <c:pt idx="16">
                  <c:v>153</c:v>
                </c:pt>
                <c:pt idx="17">
                  <c:v>78</c:v>
                </c:pt>
                <c:pt idx="18">
                  <c:v>58</c:v>
                </c:pt>
                <c:pt idx="19">
                  <c:v>85</c:v>
                </c:pt>
                <c:pt idx="20">
                  <c:v>78</c:v>
                </c:pt>
              </c:numCache>
            </c:numRef>
          </c:val>
        </c:ser>
        <c:dLbls>
          <c:showLegendKey val="0"/>
          <c:showVal val="1"/>
          <c:showCatName val="0"/>
          <c:showSerName val="0"/>
          <c:showPercent val="0"/>
          <c:showBubbleSize val="0"/>
        </c:dLbls>
        <c:gapWidth val="150"/>
        <c:axId val="178218112"/>
        <c:axId val="178219648"/>
      </c:barChart>
      <c:catAx>
        <c:axId val="178218112"/>
        <c:scaling>
          <c:orientation val="minMax"/>
        </c:scaling>
        <c:delete val="0"/>
        <c:axPos val="b"/>
        <c:numFmt formatCode="General" sourceLinked="1"/>
        <c:majorTickMark val="none"/>
        <c:minorTickMark val="none"/>
        <c:tickLblPos val="low"/>
        <c:txPr>
          <a:bodyPr rot="2700000" vert="horz"/>
          <a:lstStyle/>
          <a:p>
            <a:pPr>
              <a:defRPr/>
            </a:pPr>
            <a:endParaRPr lang="en-US"/>
          </a:p>
        </c:txPr>
        <c:crossAx val="178219648"/>
        <c:crosses val="autoZero"/>
        <c:auto val="1"/>
        <c:lblAlgn val="ctr"/>
        <c:lblOffset val="100"/>
        <c:tickLblSkip val="2"/>
        <c:tickMarkSkip val="2"/>
        <c:noMultiLvlLbl val="0"/>
      </c:catAx>
      <c:valAx>
        <c:axId val="178219648"/>
        <c:scaling>
          <c:orientation val="minMax"/>
        </c:scaling>
        <c:delete val="1"/>
        <c:axPos val="l"/>
        <c:numFmt formatCode="General" sourceLinked="1"/>
        <c:majorTickMark val="none"/>
        <c:minorTickMark val="none"/>
        <c:tickLblPos val="none"/>
        <c:crossAx val="17821811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_rels/data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7A0860-7918-4013-A002-F6F85EEE688B}"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880ED294-15FE-4348-AAE6-A8948BC7E83B}">
      <dgm:prSet phldrT="[Text]"/>
      <dgm:spPr/>
      <dgm:t>
        <a:bodyPr/>
        <a:lstStyle/>
        <a:p>
          <a:r>
            <a:rPr lang="en-US" dirty="0" smtClean="0"/>
            <a:t>Wars</a:t>
          </a:r>
          <a:endParaRPr lang="en-US" dirty="0"/>
        </a:p>
      </dgm:t>
    </dgm:pt>
    <dgm:pt modelId="{CEC929BE-1A7E-4CB6-95C6-4C4DE5A7C928}" type="parTrans" cxnId="{16661A83-6DDA-4B5C-8A67-5BCB6B8359BB}">
      <dgm:prSet/>
      <dgm:spPr/>
      <dgm:t>
        <a:bodyPr/>
        <a:lstStyle/>
        <a:p>
          <a:endParaRPr lang="en-US"/>
        </a:p>
      </dgm:t>
    </dgm:pt>
    <dgm:pt modelId="{7F0BFFA4-42B1-4959-B111-4BD3195C4671}" type="sibTrans" cxnId="{16661A83-6DDA-4B5C-8A67-5BCB6B8359BB}">
      <dgm:prSet/>
      <dgm:spPr/>
      <dgm:t>
        <a:bodyPr/>
        <a:lstStyle/>
        <a:p>
          <a:endParaRPr lang="en-US"/>
        </a:p>
      </dgm:t>
    </dgm:pt>
    <dgm:pt modelId="{DC39B6FA-6541-47C8-A427-94ADBFC7C55A}">
      <dgm:prSet phldrT="[Text]" custT="1"/>
      <dgm:spPr/>
      <dgm:t>
        <a:bodyPr/>
        <a:lstStyle/>
        <a:p>
          <a:r>
            <a:rPr lang="en-US" sz="2000" b="1" dirty="0" smtClean="0"/>
            <a:t>American Revolution</a:t>
          </a:r>
          <a:endParaRPr lang="en-US" sz="2000" b="1" dirty="0"/>
        </a:p>
      </dgm:t>
    </dgm:pt>
    <dgm:pt modelId="{814A39F6-22B1-4CC0-A058-1FA34872FFCC}" type="parTrans" cxnId="{27D2DE4D-6F9E-4FD4-8A67-76D67CFF07D4}">
      <dgm:prSet/>
      <dgm:spPr/>
      <dgm:t>
        <a:bodyPr/>
        <a:lstStyle/>
        <a:p>
          <a:endParaRPr lang="en-US"/>
        </a:p>
      </dgm:t>
    </dgm:pt>
    <dgm:pt modelId="{DCD5FC86-959A-40DE-BED1-CC42C624BD4C}" type="sibTrans" cxnId="{27D2DE4D-6F9E-4FD4-8A67-76D67CFF07D4}">
      <dgm:prSet/>
      <dgm:spPr/>
      <dgm:t>
        <a:bodyPr/>
        <a:lstStyle/>
        <a:p>
          <a:endParaRPr lang="en-US"/>
        </a:p>
      </dgm:t>
    </dgm:pt>
    <dgm:pt modelId="{2D18DA5C-5A01-4EA8-A4EF-BB777CF2DACA}">
      <dgm:prSet phldrT="[Text]" custT="1"/>
      <dgm:spPr/>
      <dgm:t>
        <a:bodyPr/>
        <a:lstStyle/>
        <a:p>
          <a:r>
            <a:rPr lang="en-US" sz="2000" b="1" dirty="0" smtClean="0"/>
            <a:t>War of 1812</a:t>
          </a:r>
          <a:endParaRPr lang="en-US" sz="2000" b="1" dirty="0"/>
        </a:p>
      </dgm:t>
    </dgm:pt>
    <dgm:pt modelId="{7DF99DA2-53DF-4ED8-91F5-392C2E5FDED9}" type="parTrans" cxnId="{669F1457-26FA-40EB-B7EB-6D995CE6EB40}">
      <dgm:prSet/>
      <dgm:spPr/>
      <dgm:t>
        <a:bodyPr/>
        <a:lstStyle/>
        <a:p>
          <a:endParaRPr lang="en-US"/>
        </a:p>
      </dgm:t>
    </dgm:pt>
    <dgm:pt modelId="{14592E0E-2CA3-4D87-989B-E8B9BC12FD29}" type="sibTrans" cxnId="{669F1457-26FA-40EB-B7EB-6D995CE6EB40}">
      <dgm:prSet/>
      <dgm:spPr/>
      <dgm:t>
        <a:bodyPr/>
        <a:lstStyle/>
        <a:p>
          <a:endParaRPr lang="en-US"/>
        </a:p>
      </dgm:t>
    </dgm:pt>
    <dgm:pt modelId="{E6029856-B380-4840-A5F1-08B3CBAEFB23}">
      <dgm:prSet phldrT="[Text]"/>
      <dgm:spPr/>
      <dgm:t>
        <a:bodyPr/>
        <a:lstStyle/>
        <a:p>
          <a:r>
            <a:rPr lang="en-US" dirty="0" smtClean="0"/>
            <a:t>Panics</a:t>
          </a:r>
          <a:endParaRPr lang="en-US" dirty="0"/>
        </a:p>
      </dgm:t>
    </dgm:pt>
    <dgm:pt modelId="{2A9D9760-C193-4FC3-9F25-BB42813CB550}" type="parTrans" cxnId="{FAA34AEB-CF04-4C99-BB8B-611159BB1EA0}">
      <dgm:prSet/>
      <dgm:spPr/>
      <dgm:t>
        <a:bodyPr/>
        <a:lstStyle/>
        <a:p>
          <a:endParaRPr lang="en-US"/>
        </a:p>
      </dgm:t>
    </dgm:pt>
    <dgm:pt modelId="{A3D07F50-BB5D-4E0C-B481-A62D771E86C2}" type="sibTrans" cxnId="{FAA34AEB-CF04-4C99-BB8B-611159BB1EA0}">
      <dgm:prSet/>
      <dgm:spPr/>
      <dgm:t>
        <a:bodyPr/>
        <a:lstStyle/>
        <a:p>
          <a:endParaRPr lang="en-US"/>
        </a:p>
      </dgm:t>
    </dgm:pt>
    <dgm:pt modelId="{141FD570-7255-4F12-8055-5953DC0D375C}">
      <dgm:prSet phldrT="[Text]" custT="1"/>
      <dgm:spPr/>
      <dgm:t>
        <a:bodyPr/>
        <a:lstStyle/>
        <a:p>
          <a:r>
            <a:rPr lang="en-US" sz="1800" b="1" dirty="0" smtClean="0"/>
            <a:t>Colonial shortages</a:t>
          </a:r>
          <a:endParaRPr lang="en-US" sz="1800" b="1" dirty="0"/>
        </a:p>
      </dgm:t>
    </dgm:pt>
    <dgm:pt modelId="{DA4DDAD3-7464-46E3-8051-B4253632C26C}" type="parTrans" cxnId="{556E4D29-BFFF-4DAB-9EEF-E228F63248BD}">
      <dgm:prSet/>
      <dgm:spPr/>
      <dgm:t>
        <a:bodyPr/>
        <a:lstStyle/>
        <a:p>
          <a:endParaRPr lang="en-US"/>
        </a:p>
      </dgm:t>
    </dgm:pt>
    <dgm:pt modelId="{E8429FC8-8354-4FE8-A5F3-0510FAD917DD}" type="sibTrans" cxnId="{556E4D29-BFFF-4DAB-9EEF-E228F63248BD}">
      <dgm:prSet/>
      <dgm:spPr/>
      <dgm:t>
        <a:bodyPr/>
        <a:lstStyle/>
        <a:p>
          <a:endParaRPr lang="en-US"/>
        </a:p>
      </dgm:t>
    </dgm:pt>
    <dgm:pt modelId="{702B18A8-1767-4F9C-AB58-80AB7414E434}">
      <dgm:prSet phldrT="[Text]" custT="1"/>
      <dgm:spPr/>
      <dgm:t>
        <a:bodyPr/>
        <a:lstStyle/>
        <a:p>
          <a:r>
            <a:rPr lang="en-US" sz="1800" b="1" dirty="0" smtClean="0"/>
            <a:t>“Not worth a Continental”</a:t>
          </a:r>
          <a:endParaRPr lang="en-US" sz="1800" b="1" dirty="0"/>
        </a:p>
      </dgm:t>
    </dgm:pt>
    <dgm:pt modelId="{3BFF05A4-DD3F-4278-B17D-95787D9C2F79}" type="parTrans" cxnId="{740D0591-CE45-450D-B2D6-929BD5A3BEC4}">
      <dgm:prSet/>
      <dgm:spPr/>
      <dgm:t>
        <a:bodyPr/>
        <a:lstStyle/>
        <a:p>
          <a:endParaRPr lang="en-US"/>
        </a:p>
      </dgm:t>
    </dgm:pt>
    <dgm:pt modelId="{C2792D0C-C426-45D8-A201-E6CF94E2451C}" type="sibTrans" cxnId="{740D0591-CE45-450D-B2D6-929BD5A3BEC4}">
      <dgm:prSet/>
      <dgm:spPr/>
      <dgm:t>
        <a:bodyPr/>
        <a:lstStyle/>
        <a:p>
          <a:endParaRPr lang="en-US"/>
        </a:p>
      </dgm:t>
    </dgm:pt>
    <dgm:pt modelId="{921070BE-01CF-4589-9204-F0BB648BAC4C}">
      <dgm:prSet phldrT="[Text]"/>
      <dgm:spPr/>
      <dgm:t>
        <a:bodyPr/>
        <a:lstStyle/>
        <a:p>
          <a:r>
            <a:rPr lang="en-US" dirty="0" smtClean="0"/>
            <a:t>Politics</a:t>
          </a:r>
          <a:endParaRPr lang="en-US" dirty="0"/>
        </a:p>
      </dgm:t>
    </dgm:pt>
    <dgm:pt modelId="{59530E26-156F-43B8-BC92-E8AFD51A3238}" type="parTrans" cxnId="{63DBD741-3092-4E5F-886C-80074413861E}">
      <dgm:prSet/>
      <dgm:spPr/>
      <dgm:t>
        <a:bodyPr/>
        <a:lstStyle/>
        <a:p>
          <a:endParaRPr lang="en-US"/>
        </a:p>
      </dgm:t>
    </dgm:pt>
    <dgm:pt modelId="{B688076A-96EE-4559-A658-8B2BB4962751}" type="sibTrans" cxnId="{63DBD741-3092-4E5F-886C-80074413861E}">
      <dgm:prSet/>
      <dgm:spPr/>
      <dgm:t>
        <a:bodyPr/>
        <a:lstStyle/>
        <a:p>
          <a:endParaRPr lang="en-US"/>
        </a:p>
      </dgm:t>
    </dgm:pt>
    <dgm:pt modelId="{E3382EF4-4A31-48CA-98EF-30E9847F9790}">
      <dgm:prSet phldrT="[Text]" custT="1"/>
      <dgm:spPr/>
      <dgm:t>
        <a:bodyPr/>
        <a:lstStyle/>
        <a:p>
          <a:r>
            <a:rPr lang="en-US" sz="2000" b="1" dirty="0" smtClean="0"/>
            <a:t>Hamilton vs. Jefferson</a:t>
          </a:r>
          <a:endParaRPr lang="en-US" sz="2000" b="1" dirty="0"/>
        </a:p>
      </dgm:t>
    </dgm:pt>
    <dgm:pt modelId="{AF015C37-AD05-4BD4-AF73-435943A20CEE}" type="parTrans" cxnId="{7E561A51-1CA6-4384-9C8A-22BCBFC1BC3D}">
      <dgm:prSet/>
      <dgm:spPr/>
      <dgm:t>
        <a:bodyPr/>
        <a:lstStyle/>
        <a:p>
          <a:endParaRPr lang="en-US"/>
        </a:p>
      </dgm:t>
    </dgm:pt>
    <dgm:pt modelId="{B5C7996D-2E0F-41AE-9E38-C89945DB09DD}" type="sibTrans" cxnId="{7E561A51-1CA6-4384-9C8A-22BCBFC1BC3D}">
      <dgm:prSet/>
      <dgm:spPr/>
      <dgm:t>
        <a:bodyPr/>
        <a:lstStyle/>
        <a:p>
          <a:endParaRPr lang="en-US"/>
        </a:p>
      </dgm:t>
    </dgm:pt>
    <dgm:pt modelId="{34996AB8-DC52-4F6A-8EAE-E89A9AF05C00}">
      <dgm:prSet phldrT="[Text]" custT="1"/>
      <dgm:spPr/>
      <dgm:t>
        <a:bodyPr/>
        <a:lstStyle/>
        <a:p>
          <a:r>
            <a:rPr lang="en-US" sz="2000" b="1" dirty="0" smtClean="0"/>
            <a:t>Jackson vs. Clay (and Biddle)</a:t>
          </a:r>
          <a:endParaRPr lang="en-US" sz="2000" b="1" dirty="0"/>
        </a:p>
      </dgm:t>
    </dgm:pt>
    <dgm:pt modelId="{0201EEE2-E102-4929-9BC8-4CF5B6CAFEC7}" type="parTrans" cxnId="{6B81C5E0-82CB-4794-99CA-AE8C3F4818B5}">
      <dgm:prSet/>
      <dgm:spPr/>
      <dgm:t>
        <a:bodyPr/>
        <a:lstStyle/>
        <a:p>
          <a:endParaRPr lang="en-US"/>
        </a:p>
      </dgm:t>
    </dgm:pt>
    <dgm:pt modelId="{37332CC2-47E2-4FAE-A544-76333B1BBB26}" type="sibTrans" cxnId="{6B81C5E0-82CB-4794-99CA-AE8C3F4818B5}">
      <dgm:prSet/>
      <dgm:spPr/>
      <dgm:t>
        <a:bodyPr/>
        <a:lstStyle/>
        <a:p>
          <a:endParaRPr lang="en-US"/>
        </a:p>
      </dgm:t>
    </dgm:pt>
    <dgm:pt modelId="{F1CCA649-EC6D-47CA-B1C5-895A1775860F}">
      <dgm:prSet phldrT="[Text]" custT="1"/>
      <dgm:spPr/>
      <dgm:t>
        <a:bodyPr/>
        <a:lstStyle/>
        <a:p>
          <a:r>
            <a:rPr lang="en-US" sz="2000" b="1" dirty="0" smtClean="0"/>
            <a:t>Civil War</a:t>
          </a:r>
          <a:endParaRPr lang="en-US" sz="2000" b="1" dirty="0"/>
        </a:p>
      </dgm:t>
    </dgm:pt>
    <dgm:pt modelId="{773049D8-0324-4A5E-A562-A2EFF7A1DD32}" type="parTrans" cxnId="{6E4FAE2D-665D-4A0F-9764-0A27BEB5B053}">
      <dgm:prSet/>
      <dgm:spPr/>
      <dgm:t>
        <a:bodyPr/>
        <a:lstStyle/>
        <a:p>
          <a:endParaRPr lang="en-US"/>
        </a:p>
      </dgm:t>
    </dgm:pt>
    <dgm:pt modelId="{2961E430-361C-43D8-A41A-389A3379EDB2}" type="sibTrans" cxnId="{6E4FAE2D-665D-4A0F-9764-0A27BEB5B053}">
      <dgm:prSet/>
      <dgm:spPr/>
      <dgm:t>
        <a:bodyPr/>
        <a:lstStyle/>
        <a:p>
          <a:endParaRPr lang="en-US"/>
        </a:p>
      </dgm:t>
    </dgm:pt>
    <dgm:pt modelId="{08790C90-BECF-43C9-8FAB-E819DD44A454}">
      <dgm:prSet phldrT="[Text]" custT="1"/>
      <dgm:spPr/>
      <dgm:t>
        <a:bodyPr/>
        <a:lstStyle/>
        <a:p>
          <a:r>
            <a:rPr lang="en-US" sz="1800" b="1" dirty="0" smtClean="0"/>
            <a:t>Post war inflation and debt</a:t>
          </a:r>
          <a:endParaRPr lang="en-US" sz="1800" b="1" dirty="0"/>
        </a:p>
      </dgm:t>
    </dgm:pt>
    <dgm:pt modelId="{5F0BDD50-21F1-4AAD-893C-FE885A5E0A95}" type="parTrans" cxnId="{04E8FA71-2FC4-4B3C-BC85-1A2BEB78F4B7}">
      <dgm:prSet/>
      <dgm:spPr/>
      <dgm:t>
        <a:bodyPr/>
        <a:lstStyle/>
        <a:p>
          <a:endParaRPr lang="en-US"/>
        </a:p>
      </dgm:t>
    </dgm:pt>
    <dgm:pt modelId="{1DBBBF53-7BD1-4C60-A8C3-0E335533EB72}" type="sibTrans" cxnId="{04E8FA71-2FC4-4B3C-BC85-1A2BEB78F4B7}">
      <dgm:prSet/>
      <dgm:spPr/>
      <dgm:t>
        <a:bodyPr/>
        <a:lstStyle/>
        <a:p>
          <a:endParaRPr lang="en-US"/>
        </a:p>
      </dgm:t>
    </dgm:pt>
    <dgm:pt modelId="{AAD954F0-0519-44D1-8531-892D5BEB61D0}">
      <dgm:prSet phldrT="[Text]" custT="1"/>
      <dgm:spPr/>
      <dgm:t>
        <a:bodyPr/>
        <a:lstStyle/>
        <a:p>
          <a:r>
            <a:rPr lang="en-US" sz="1800" b="1" dirty="0" smtClean="0"/>
            <a:t>19</a:t>
          </a:r>
          <a:r>
            <a:rPr lang="en-US" sz="1800" b="1" baseline="30000" dirty="0" smtClean="0"/>
            <a:t>th</a:t>
          </a:r>
          <a:r>
            <a:rPr lang="en-US" sz="1800" b="1" dirty="0" smtClean="0"/>
            <a:t> Century Banking Crises</a:t>
          </a:r>
          <a:endParaRPr lang="en-US" sz="1800" b="1" dirty="0"/>
        </a:p>
      </dgm:t>
    </dgm:pt>
    <dgm:pt modelId="{31AE9526-21EB-42DD-A6E2-A9A567B20869}" type="parTrans" cxnId="{8FFE87A4-C753-4003-A8C5-98EC6EE7322E}">
      <dgm:prSet/>
      <dgm:spPr/>
      <dgm:t>
        <a:bodyPr/>
        <a:lstStyle/>
        <a:p>
          <a:endParaRPr lang="en-US"/>
        </a:p>
      </dgm:t>
    </dgm:pt>
    <dgm:pt modelId="{CC52D72C-2651-4779-AAE8-4B8335B26264}" type="sibTrans" cxnId="{8FFE87A4-C753-4003-A8C5-98EC6EE7322E}">
      <dgm:prSet/>
      <dgm:spPr/>
      <dgm:t>
        <a:bodyPr/>
        <a:lstStyle/>
        <a:p>
          <a:endParaRPr lang="en-US"/>
        </a:p>
      </dgm:t>
    </dgm:pt>
    <dgm:pt modelId="{C7255A98-6492-416A-94D8-7152321BDBBE}">
      <dgm:prSet phldrT="[Text]" custT="1"/>
      <dgm:spPr/>
      <dgm:t>
        <a:bodyPr/>
        <a:lstStyle/>
        <a:p>
          <a:r>
            <a:rPr lang="en-US" sz="1800" b="1" dirty="0" smtClean="0"/>
            <a:t>Panic of 1907</a:t>
          </a:r>
          <a:endParaRPr lang="en-US" sz="1800" b="1" dirty="0"/>
        </a:p>
      </dgm:t>
    </dgm:pt>
    <dgm:pt modelId="{FFA8C181-3D3E-4000-BAA1-6A24B8650810}" type="parTrans" cxnId="{8E0DC127-34B0-4975-A6D5-5877EC56E426}">
      <dgm:prSet/>
      <dgm:spPr/>
      <dgm:t>
        <a:bodyPr/>
        <a:lstStyle/>
        <a:p>
          <a:endParaRPr lang="en-US"/>
        </a:p>
      </dgm:t>
    </dgm:pt>
    <dgm:pt modelId="{E8C4843A-7767-415F-B1A3-58A344A7BEEF}" type="sibTrans" cxnId="{8E0DC127-34B0-4975-A6D5-5877EC56E426}">
      <dgm:prSet/>
      <dgm:spPr/>
      <dgm:t>
        <a:bodyPr/>
        <a:lstStyle/>
        <a:p>
          <a:endParaRPr lang="en-US"/>
        </a:p>
      </dgm:t>
    </dgm:pt>
    <dgm:pt modelId="{F33D9FB1-2B4F-499B-AED2-A484B672A476}" type="pres">
      <dgm:prSet presAssocID="{677A0860-7918-4013-A002-F6F85EEE688B}" presName="theList" presStyleCnt="0">
        <dgm:presLayoutVars>
          <dgm:dir/>
          <dgm:animLvl val="lvl"/>
          <dgm:resizeHandles val="exact"/>
        </dgm:presLayoutVars>
      </dgm:prSet>
      <dgm:spPr/>
      <dgm:t>
        <a:bodyPr/>
        <a:lstStyle/>
        <a:p>
          <a:endParaRPr lang="en-US"/>
        </a:p>
      </dgm:t>
    </dgm:pt>
    <dgm:pt modelId="{B9A3E1BD-3CCE-4A50-BDB6-8030D09ADD10}" type="pres">
      <dgm:prSet presAssocID="{880ED294-15FE-4348-AAE6-A8948BC7E83B}" presName="compNode" presStyleCnt="0"/>
      <dgm:spPr/>
    </dgm:pt>
    <dgm:pt modelId="{14D09074-8C35-458C-ADDE-9D846B665E5D}" type="pres">
      <dgm:prSet presAssocID="{880ED294-15FE-4348-AAE6-A8948BC7E83B}" presName="aNode" presStyleLbl="bgShp" presStyleIdx="0" presStyleCnt="3"/>
      <dgm:spPr/>
      <dgm:t>
        <a:bodyPr/>
        <a:lstStyle/>
        <a:p>
          <a:endParaRPr lang="en-US"/>
        </a:p>
      </dgm:t>
    </dgm:pt>
    <dgm:pt modelId="{DCF65C34-119F-4B09-AEC1-587686972E3C}" type="pres">
      <dgm:prSet presAssocID="{880ED294-15FE-4348-AAE6-A8948BC7E83B}" presName="textNode" presStyleLbl="bgShp" presStyleIdx="0" presStyleCnt="3"/>
      <dgm:spPr/>
      <dgm:t>
        <a:bodyPr/>
        <a:lstStyle/>
        <a:p>
          <a:endParaRPr lang="en-US"/>
        </a:p>
      </dgm:t>
    </dgm:pt>
    <dgm:pt modelId="{A8588DED-DA3B-48FC-9D0A-12AD82FE60CF}" type="pres">
      <dgm:prSet presAssocID="{880ED294-15FE-4348-AAE6-A8948BC7E83B}" presName="compChildNode" presStyleCnt="0"/>
      <dgm:spPr/>
    </dgm:pt>
    <dgm:pt modelId="{01BA5611-C5A5-4BB5-A01C-C3EDD3273BAD}" type="pres">
      <dgm:prSet presAssocID="{880ED294-15FE-4348-AAE6-A8948BC7E83B}" presName="theInnerList" presStyleCnt="0"/>
      <dgm:spPr/>
    </dgm:pt>
    <dgm:pt modelId="{FD7D4963-61BA-456A-A8F9-E105C37F7E24}" type="pres">
      <dgm:prSet presAssocID="{DC39B6FA-6541-47C8-A427-94ADBFC7C55A}" presName="childNode" presStyleLbl="node1" presStyleIdx="0" presStyleCnt="10">
        <dgm:presLayoutVars>
          <dgm:bulletEnabled val="1"/>
        </dgm:presLayoutVars>
      </dgm:prSet>
      <dgm:spPr/>
      <dgm:t>
        <a:bodyPr/>
        <a:lstStyle/>
        <a:p>
          <a:endParaRPr lang="en-US"/>
        </a:p>
      </dgm:t>
    </dgm:pt>
    <dgm:pt modelId="{DC5F97A9-D661-4BF0-96E3-02A95ADE82E3}" type="pres">
      <dgm:prSet presAssocID="{DC39B6FA-6541-47C8-A427-94ADBFC7C55A}" presName="aSpace2" presStyleCnt="0"/>
      <dgm:spPr/>
    </dgm:pt>
    <dgm:pt modelId="{4C0C24B0-7790-4642-881F-226940607EF8}" type="pres">
      <dgm:prSet presAssocID="{2D18DA5C-5A01-4EA8-A4EF-BB777CF2DACA}" presName="childNode" presStyleLbl="node1" presStyleIdx="1" presStyleCnt="10">
        <dgm:presLayoutVars>
          <dgm:bulletEnabled val="1"/>
        </dgm:presLayoutVars>
      </dgm:prSet>
      <dgm:spPr/>
      <dgm:t>
        <a:bodyPr/>
        <a:lstStyle/>
        <a:p>
          <a:endParaRPr lang="en-US"/>
        </a:p>
      </dgm:t>
    </dgm:pt>
    <dgm:pt modelId="{7577D7AC-A9F1-449A-84BF-C20E39DC5E81}" type="pres">
      <dgm:prSet presAssocID="{2D18DA5C-5A01-4EA8-A4EF-BB777CF2DACA}" presName="aSpace2" presStyleCnt="0"/>
      <dgm:spPr/>
    </dgm:pt>
    <dgm:pt modelId="{A4D74732-22F6-4966-B7AE-B7B0D2DA53A3}" type="pres">
      <dgm:prSet presAssocID="{F1CCA649-EC6D-47CA-B1C5-895A1775860F}" presName="childNode" presStyleLbl="node1" presStyleIdx="2" presStyleCnt="10">
        <dgm:presLayoutVars>
          <dgm:bulletEnabled val="1"/>
        </dgm:presLayoutVars>
      </dgm:prSet>
      <dgm:spPr/>
      <dgm:t>
        <a:bodyPr/>
        <a:lstStyle/>
        <a:p>
          <a:endParaRPr lang="en-US"/>
        </a:p>
      </dgm:t>
    </dgm:pt>
    <dgm:pt modelId="{8E29FFE1-EB35-4443-B4AD-A02D883C95A6}" type="pres">
      <dgm:prSet presAssocID="{880ED294-15FE-4348-AAE6-A8948BC7E83B}" presName="aSpace" presStyleCnt="0"/>
      <dgm:spPr/>
    </dgm:pt>
    <dgm:pt modelId="{35FEC076-B949-468A-9B8E-30DEC8859459}" type="pres">
      <dgm:prSet presAssocID="{E6029856-B380-4840-A5F1-08B3CBAEFB23}" presName="compNode" presStyleCnt="0"/>
      <dgm:spPr/>
    </dgm:pt>
    <dgm:pt modelId="{C82B9C9B-AED3-4929-A4CB-E528D39C722B}" type="pres">
      <dgm:prSet presAssocID="{E6029856-B380-4840-A5F1-08B3CBAEFB23}" presName="aNode" presStyleLbl="bgShp" presStyleIdx="1" presStyleCnt="3"/>
      <dgm:spPr/>
      <dgm:t>
        <a:bodyPr/>
        <a:lstStyle/>
        <a:p>
          <a:endParaRPr lang="en-US"/>
        </a:p>
      </dgm:t>
    </dgm:pt>
    <dgm:pt modelId="{72C9D751-3356-4AB8-AFC7-1CFF183807C8}" type="pres">
      <dgm:prSet presAssocID="{E6029856-B380-4840-A5F1-08B3CBAEFB23}" presName="textNode" presStyleLbl="bgShp" presStyleIdx="1" presStyleCnt="3"/>
      <dgm:spPr/>
      <dgm:t>
        <a:bodyPr/>
        <a:lstStyle/>
        <a:p>
          <a:endParaRPr lang="en-US"/>
        </a:p>
      </dgm:t>
    </dgm:pt>
    <dgm:pt modelId="{39A5BBC0-058E-40EA-A062-ED22153EE3EA}" type="pres">
      <dgm:prSet presAssocID="{E6029856-B380-4840-A5F1-08B3CBAEFB23}" presName="compChildNode" presStyleCnt="0"/>
      <dgm:spPr/>
    </dgm:pt>
    <dgm:pt modelId="{7CD8BBAE-8264-4335-A588-334A4B4556B7}" type="pres">
      <dgm:prSet presAssocID="{E6029856-B380-4840-A5F1-08B3CBAEFB23}" presName="theInnerList" presStyleCnt="0"/>
      <dgm:spPr/>
    </dgm:pt>
    <dgm:pt modelId="{95091C67-A57B-4D50-9A75-90079F6AFBB9}" type="pres">
      <dgm:prSet presAssocID="{141FD570-7255-4F12-8055-5953DC0D375C}" presName="childNode" presStyleLbl="node1" presStyleIdx="3" presStyleCnt="10">
        <dgm:presLayoutVars>
          <dgm:bulletEnabled val="1"/>
        </dgm:presLayoutVars>
      </dgm:prSet>
      <dgm:spPr/>
      <dgm:t>
        <a:bodyPr/>
        <a:lstStyle/>
        <a:p>
          <a:endParaRPr lang="en-US"/>
        </a:p>
      </dgm:t>
    </dgm:pt>
    <dgm:pt modelId="{18DF8563-68FD-4BCE-8795-E9499FA07D9C}" type="pres">
      <dgm:prSet presAssocID="{141FD570-7255-4F12-8055-5953DC0D375C}" presName="aSpace2" presStyleCnt="0"/>
      <dgm:spPr/>
    </dgm:pt>
    <dgm:pt modelId="{A708A266-E467-468F-9AC6-9E6C9BAAB757}" type="pres">
      <dgm:prSet presAssocID="{702B18A8-1767-4F9C-AB58-80AB7414E434}" presName="childNode" presStyleLbl="node1" presStyleIdx="4" presStyleCnt="10">
        <dgm:presLayoutVars>
          <dgm:bulletEnabled val="1"/>
        </dgm:presLayoutVars>
      </dgm:prSet>
      <dgm:spPr/>
      <dgm:t>
        <a:bodyPr/>
        <a:lstStyle/>
        <a:p>
          <a:endParaRPr lang="en-US"/>
        </a:p>
      </dgm:t>
    </dgm:pt>
    <dgm:pt modelId="{B10C9877-F464-4471-8805-93769F437151}" type="pres">
      <dgm:prSet presAssocID="{702B18A8-1767-4F9C-AB58-80AB7414E434}" presName="aSpace2" presStyleCnt="0"/>
      <dgm:spPr/>
    </dgm:pt>
    <dgm:pt modelId="{B86FF1F1-5CF7-48D2-8BE6-CB9AB0EB9794}" type="pres">
      <dgm:prSet presAssocID="{08790C90-BECF-43C9-8FAB-E819DD44A454}" presName="childNode" presStyleLbl="node1" presStyleIdx="5" presStyleCnt="10">
        <dgm:presLayoutVars>
          <dgm:bulletEnabled val="1"/>
        </dgm:presLayoutVars>
      </dgm:prSet>
      <dgm:spPr/>
      <dgm:t>
        <a:bodyPr/>
        <a:lstStyle/>
        <a:p>
          <a:endParaRPr lang="en-US"/>
        </a:p>
      </dgm:t>
    </dgm:pt>
    <dgm:pt modelId="{5A7C8DAC-D282-4A89-A39C-FEA1FF366544}" type="pres">
      <dgm:prSet presAssocID="{08790C90-BECF-43C9-8FAB-E819DD44A454}" presName="aSpace2" presStyleCnt="0"/>
      <dgm:spPr/>
    </dgm:pt>
    <dgm:pt modelId="{5A397C62-A20A-458C-A781-7F8D7CB0F8F8}" type="pres">
      <dgm:prSet presAssocID="{AAD954F0-0519-44D1-8531-892D5BEB61D0}" presName="childNode" presStyleLbl="node1" presStyleIdx="6" presStyleCnt="10">
        <dgm:presLayoutVars>
          <dgm:bulletEnabled val="1"/>
        </dgm:presLayoutVars>
      </dgm:prSet>
      <dgm:spPr/>
      <dgm:t>
        <a:bodyPr/>
        <a:lstStyle/>
        <a:p>
          <a:endParaRPr lang="en-US"/>
        </a:p>
      </dgm:t>
    </dgm:pt>
    <dgm:pt modelId="{67F29796-D9EE-4335-BB91-BA6F897FC845}" type="pres">
      <dgm:prSet presAssocID="{AAD954F0-0519-44D1-8531-892D5BEB61D0}" presName="aSpace2" presStyleCnt="0"/>
      <dgm:spPr/>
    </dgm:pt>
    <dgm:pt modelId="{B2058530-6491-4FE2-87B3-45981E0418E6}" type="pres">
      <dgm:prSet presAssocID="{C7255A98-6492-416A-94D8-7152321BDBBE}" presName="childNode" presStyleLbl="node1" presStyleIdx="7" presStyleCnt="10">
        <dgm:presLayoutVars>
          <dgm:bulletEnabled val="1"/>
        </dgm:presLayoutVars>
      </dgm:prSet>
      <dgm:spPr/>
      <dgm:t>
        <a:bodyPr/>
        <a:lstStyle/>
        <a:p>
          <a:endParaRPr lang="en-US"/>
        </a:p>
      </dgm:t>
    </dgm:pt>
    <dgm:pt modelId="{3A59867C-945C-471D-851C-B994617B91FA}" type="pres">
      <dgm:prSet presAssocID="{E6029856-B380-4840-A5F1-08B3CBAEFB23}" presName="aSpace" presStyleCnt="0"/>
      <dgm:spPr/>
    </dgm:pt>
    <dgm:pt modelId="{00DA7D3D-21DB-48C0-AD93-137BB187009B}" type="pres">
      <dgm:prSet presAssocID="{921070BE-01CF-4589-9204-F0BB648BAC4C}" presName="compNode" presStyleCnt="0"/>
      <dgm:spPr/>
    </dgm:pt>
    <dgm:pt modelId="{AAF77182-4FBB-4857-8E33-94A82F01B1CB}" type="pres">
      <dgm:prSet presAssocID="{921070BE-01CF-4589-9204-F0BB648BAC4C}" presName="aNode" presStyleLbl="bgShp" presStyleIdx="2" presStyleCnt="3"/>
      <dgm:spPr/>
      <dgm:t>
        <a:bodyPr/>
        <a:lstStyle/>
        <a:p>
          <a:endParaRPr lang="en-US"/>
        </a:p>
      </dgm:t>
    </dgm:pt>
    <dgm:pt modelId="{572FAFE6-E35B-41B2-811A-A684FB9BB108}" type="pres">
      <dgm:prSet presAssocID="{921070BE-01CF-4589-9204-F0BB648BAC4C}" presName="textNode" presStyleLbl="bgShp" presStyleIdx="2" presStyleCnt="3"/>
      <dgm:spPr/>
      <dgm:t>
        <a:bodyPr/>
        <a:lstStyle/>
        <a:p>
          <a:endParaRPr lang="en-US"/>
        </a:p>
      </dgm:t>
    </dgm:pt>
    <dgm:pt modelId="{47B71AA9-60C9-4053-A661-3D1F4994F395}" type="pres">
      <dgm:prSet presAssocID="{921070BE-01CF-4589-9204-F0BB648BAC4C}" presName="compChildNode" presStyleCnt="0"/>
      <dgm:spPr/>
    </dgm:pt>
    <dgm:pt modelId="{C99C2D0F-895F-41B5-8229-AE60E4C8D9C5}" type="pres">
      <dgm:prSet presAssocID="{921070BE-01CF-4589-9204-F0BB648BAC4C}" presName="theInnerList" presStyleCnt="0"/>
      <dgm:spPr/>
    </dgm:pt>
    <dgm:pt modelId="{EAFC4DA4-61A9-4F3F-8B28-317E1C08530D}" type="pres">
      <dgm:prSet presAssocID="{E3382EF4-4A31-48CA-98EF-30E9847F9790}" presName="childNode" presStyleLbl="node1" presStyleIdx="8" presStyleCnt="10">
        <dgm:presLayoutVars>
          <dgm:bulletEnabled val="1"/>
        </dgm:presLayoutVars>
      </dgm:prSet>
      <dgm:spPr/>
      <dgm:t>
        <a:bodyPr/>
        <a:lstStyle/>
        <a:p>
          <a:endParaRPr lang="en-US"/>
        </a:p>
      </dgm:t>
    </dgm:pt>
    <dgm:pt modelId="{DD7EE9CF-03D9-4B44-9734-10BEE1E79B2D}" type="pres">
      <dgm:prSet presAssocID="{E3382EF4-4A31-48CA-98EF-30E9847F9790}" presName="aSpace2" presStyleCnt="0"/>
      <dgm:spPr/>
    </dgm:pt>
    <dgm:pt modelId="{2276F4BF-470D-4E32-A7C1-3BA020D48048}" type="pres">
      <dgm:prSet presAssocID="{34996AB8-DC52-4F6A-8EAE-E89A9AF05C00}" presName="childNode" presStyleLbl="node1" presStyleIdx="9" presStyleCnt="10">
        <dgm:presLayoutVars>
          <dgm:bulletEnabled val="1"/>
        </dgm:presLayoutVars>
      </dgm:prSet>
      <dgm:spPr/>
      <dgm:t>
        <a:bodyPr/>
        <a:lstStyle/>
        <a:p>
          <a:endParaRPr lang="en-US"/>
        </a:p>
      </dgm:t>
    </dgm:pt>
  </dgm:ptLst>
  <dgm:cxnLst>
    <dgm:cxn modelId="{B00B75FD-D28B-4865-9DB1-83FB0C47C1AF}" type="presOf" srcId="{08790C90-BECF-43C9-8FAB-E819DD44A454}" destId="{B86FF1F1-5CF7-48D2-8BE6-CB9AB0EB9794}" srcOrd="0" destOrd="0" presId="urn:microsoft.com/office/officeart/2005/8/layout/lProcess2"/>
    <dgm:cxn modelId="{556E4D29-BFFF-4DAB-9EEF-E228F63248BD}" srcId="{E6029856-B380-4840-A5F1-08B3CBAEFB23}" destId="{141FD570-7255-4F12-8055-5953DC0D375C}" srcOrd="0" destOrd="0" parTransId="{DA4DDAD3-7464-46E3-8051-B4253632C26C}" sibTransId="{E8429FC8-8354-4FE8-A5F3-0510FAD917DD}"/>
    <dgm:cxn modelId="{E1ECB628-0F40-4B89-8DA4-BFEDEB54AE36}" type="presOf" srcId="{921070BE-01CF-4589-9204-F0BB648BAC4C}" destId="{AAF77182-4FBB-4857-8E33-94A82F01B1CB}" srcOrd="0" destOrd="0" presId="urn:microsoft.com/office/officeart/2005/8/layout/lProcess2"/>
    <dgm:cxn modelId="{16661A83-6DDA-4B5C-8A67-5BCB6B8359BB}" srcId="{677A0860-7918-4013-A002-F6F85EEE688B}" destId="{880ED294-15FE-4348-AAE6-A8948BC7E83B}" srcOrd="0" destOrd="0" parTransId="{CEC929BE-1A7E-4CB6-95C6-4C4DE5A7C928}" sibTransId="{7F0BFFA4-42B1-4959-B111-4BD3195C4671}"/>
    <dgm:cxn modelId="{8D001C0E-B2D6-411E-98DE-6888F0190015}" type="presOf" srcId="{AAD954F0-0519-44D1-8531-892D5BEB61D0}" destId="{5A397C62-A20A-458C-A781-7F8D7CB0F8F8}" srcOrd="0" destOrd="0" presId="urn:microsoft.com/office/officeart/2005/8/layout/lProcess2"/>
    <dgm:cxn modelId="{6B81C5E0-82CB-4794-99CA-AE8C3F4818B5}" srcId="{921070BE-01CF-4589-9204-F0BB648BAC4C}" destId="{34996AB8-DC52-4F6A-8EAE-E89A9AF05C00}" srcOrd="1" destOrd="0" parTransId="{0201EEE2-E102-4929-9BC8-4CF5B6CAFEC7}" sibTransId="{37332CC2-47E2-4FAE-A544-76333B1BBB26}"/>
    <dgm:cxn modelId="{63DBD741-3092-4E5F-886C-80074413861E}" srcId="{677A0860-7918-4013-A002-F6F85EEE688B}" destId="{921070BE-01CF-4589-9204-F0BB648BAC4C}" srcOrd="2" destOrd="0" parTransId="{59530E26-156F-43B8-BC92-E8AFD51A3238}" sibTransId="{B688076A-96EE-4559-A658-8B2BB4962751}"/>
    <dgm:cxn modelId="{C9DB35F7-D813-4FC3-9FCD-9226EE3D675F}" type="presOf" srcId="{34996AB8-DC52-4F6A-8EAE-E89A9AF05C00}" destId="{2276F4BF-470D-4E32-A7C1-3BA020D48048}" srcOrd="0" destOrd="0" presId="urn:microsoft.com/office/officeart/2005/8/layout/lProcess2"/>
    <dgm:cxn modelId="{FAA34AEB-CF04-4C99-BB8B-611159BB1EA0}" srcId="{677A0860-7918-4013-A002-F6F85EEE688B}" destId="{E6029856-B380-4840-A5F1-08B3CBAEFB23}" srcOrd="1" destOrd="0" parTransId="{2A9D9760-C193-4FC3-9F25-BB42813CB550}" sibTransId="{A3D07F50-BB5D-4E0C-B481-A62D771E86C2}"/>
    <dgm:cxn modelId="{77060A36-7C1E-4065-9F72-AF258A0B9910}" type="presOf" srcId="{677A0860-7918-4013-A002-F6F85EEE688B}" destId="{F33D9FB1-2B4F-499B-AED2-A484B672A476}" srcOrd="0" destOrd="0" presId="urn:microsoft.com/office/officeart/2005/8/layout/lProcess2"/>
    <dgm:cxn modelId="{EFC5570C-5FEF-4008-9E8E-109AF9D12B69}" type="presOf" srcId="{921070BE-01CF-4589-9204-F0BB648BAC4C}" destId="{572FAFE6-E35B-41B2-811A-A684FB9BB108}" srcOrd="1" destOrd="0" presId="urn:microsoft.com/office/officeart/2005/8/layout/lProcess2"/>
    <dgm:cxn modelId="{EB3EF7A9-D14A-4D58-9FBF-71AF27999FE8}" type="presOf" srcId="{C7255A98-6492-416A-94D8-7152321BDBBE}" destId="{B2058530-6491-4FE2-87B3-45981E0418E6}" srcOrd="0" destOrd="0" presId="urn:microsoft.com/office/officeart/2005/8/layout/lProcess2"/>
    <dgm:cxn modelId="{740D0591-CE45-450D-B2D6-929BD5A3BEC4}" srcId="{E6029856-B380-4840-A5F1-08B3CBAEFB23}" destId="{702B18A8-1767-4F9C-AB58-80AB7414E434}" srcOrd="1" destOrd="0" parTransId="{3BFF05A4-DD3F-4278-B17D-95787D9C2F79}" sibTransId="{C2792D0C-C426-45D8-A201-E6CF94E2451C}"/>
    <dgm:cxn modelId="{6E4FAE2D-665D-4A0F-9764-0A27BEB5B053}" srcId="{880ED294-15FE-4348-AAE6-A8948BC7E83B}" destId="{F1CCA649-EC6D-47CA-B1C5-895A1775860F}" srcOrd="2" destOrd="0" parTransId="{773049D8-0324-4A5E-A562-A2EFF7A1DD32}" sibTransId="{2961E430-361C-43D8-A41A-389A3379EDB2}"/>
    <dgm:cxn modelId="{56B6158A-BBC4-4C25-8C18-D3255AA9489E}" type="presOf" srcId="{2D18DA5C-5A01-4EA8-A4EF-BB777CF2DACA}" destId="{4C0C24B0-7790-4642-881F-226940607EF8}" srcOrd="0" destOrd="0" presId="urn:microsoft.com/office/officeart/2005/8/layout/lProcess2"/>
    <dgm:cxn modelId="{4B45D23D-757E-487D-92FA-4E41EC795512}" type="presOf" srcId="{702B18A8-1767-4F9C-AB58-80AB7414E434}" destId="{A708A266-E467-468F-9AC6-9E6C9BAAB757}" srcOrd="0" destOrd="0" presId="urn:microsoft.com/office/officeart/2005/8/layout/lProcess2"/>
    <dgm:cxn modelId="{DD548963-9EF9-40B4-A0FF-272F2F0A4A4D}" type="presOf" srcId="{E3382EF4-4A31-48CA-98EF-30E9847F9790}" destId="{EAFC4DA4-61A9-4F3F-8B28-317E1C08530D}" srcOrd="0" destOrd="0" presId="urn:microsoft.com/office/officeart/2005/8/layout/lProcess2"/>
    <dgm:cxn modelId="{3F327E55-DBC1-4712-BF86-AA5656178146}" type="presOf" srcId="{880ED294-15FE-4348-AAE6-A8948BC7E83B}" destId="{14D09074-8C35-458C-ADDE-9D846B665E5D}" srcOrd="0" destOrd="0" presId="urn:microsoft.com/office/officeart/2005/8/layout/lProcess2"/>
    <dgm:cxn modelId="{9C88BF20-CE6C-4AF7-9D3C-940E2260611E}" type="presOf" srcId="{E6029856-B380-4840-A5F1-08B3CBAEFB23}" destId="{72C9D751-3356-4AB8-AFC7-1CFF183807C8}" srcOrd="1" destOrd="0" presId="urn:microsoft.com/office/officeart/2005/8/layout/lProcess2"/>
    <dgm:cxn modelId="{7E561A51-1CA6-4384-9C8A-22BCBFC1BC3D}" srcId="{921070BE-01CF-4589-9204-F0BB648BAC4C}" destId="{E3382EF4-4A31-48CA-98EF-30E9847F9790}" srcOrd="0" destOrd="0" parTransId="{AF015C37-AD05-4BD4-AF73-435943A20CEE}" sibTransId="{B5C7996D-2E0F-41AE-9E38-C89945DB09DD}"/>
    <dgm:cxn modelId="{04E8FA71-2FC4-4B3C-BC85-1A2BEB78F4B7}" srcId="{E6029856-B380-4840-A5F1-08B3CBAEFB23}" destId="{08790C90-BECF-43C9-8FAB-E819DD44A454}" srcOrd="2" destOrd="0" parTransId="{5F0BDD50-21F1-4AAD-893C-FE885A5E0A95}" sibTransId="{1DBBBF53-7BD1-4C60-A8C3-0E335533EB72}"/>
    <dgm:cxn modelId="{1EFC9AFD-12C0-43E4-B770-985B829C088C}" type="presOf" srcId="{E6029856-B380-4840-A5F1-08B3CBAEFB23}" destId="{C82B9C9B-AED3-4929-A4CB-E528D39C722B}" srcOrd="0" destOrd="0" presId="urn:microsoft.com/office/officeart/2005/8/layout/lProcess2"/>
    <dgm:cxn modelId="{8FFE87A4-C753-4003-A8C5-98EC6EE7322E}" srcId="{E6029856-B380-4840-A5F1-08B3CBAEFB23}" destId="{AAD954F0-0519-44D1-8531-892D5BEB61D0}" srcOrd="3" destOrd="0" parTransId="{31AE9526-21EB-42DD-A6E2-A9A567B20869}" sibTransId="{CC52D72C-2651-4779-AAE8-4B8335B26264}"/>
    <dgm:cxn modelId="{38771408-72D6-4E19-8035-1EC607B41481}" type="presOf" srcId="{DC39B6FA-6541-47C8-A427-94ADBFC7C55A}" destId="{FD7D4963-61BA-456A-A8F9-E105C37F7E24}" srcOrd="0" destOrd="0" presId="urn:microsoft.com/office/officeart/2005/8/layout/lProcess2"/>
    <dgm:cxn modelId="{5042ACF6-7416-46C0-A65A-6B72D3D6F0F4}" type="presOf" srcId="{141FD570-7255-4F12-8055-5953DC0D375C}" destId="{95091C67-A57B-4D50-9A75-90079F6AFBB9}" srcOrd="0" destOrd="0" presId="urn:microsoft.com/office/officeart/2005/8/layout/lProcess2"/>
    <dgm:cxn modelId="{8E0DC127-34B0-4975-A6D5-5877EC56E426}" srcId="{E6029856-B380-4840-A5F1-08B3CBAEFB23}" destId="{C7255A98-6492-416A-94D8-7152321BDBBE}" srcOrd="4" destOrd="0" parTransId="{FFA8C181-3D3E-4000-BAA1-6A24B8650810}" sibTransId="{E8C4843A-7767-415F-B1A3-58A344A7BEEF}"/>
    <dgm:cxn modelId="{E6BF325A-29D9-4CE9-A7F1-EB118D08AA37}" type="presOf" srcId="{880ED294-15FE-4348-AAE6-A8948BC7E83B}" destId="{DCF65C34-119F-4B09-AEC1-587686972E3C}" srcOrd="1" destOrd="0" presId="urn:microsoft.com/office/officeart/2005/8/layout/lProcess2"/>
    <dgm:cxn modelId="{669F1457-26FA-40EB-B7EB-6D995CE6EB40}" srcId="{880ED294-15FE-4348-AAE6-A8948BC7E83B}" destId="{2D18DA5C-5A01-4EA8-A4EF-BB777CF2DACA}" srcOrd="1" destOrd="0" parTransId="{7DF99DA2-53DF-4ED8-91F5-392C2E5FDED9}" sibTransId="{14592E0E-2CA3-4D87-989B-E8B9BC12FD29}"/>
    <dgm:cxn modelId="{27D2DE4D-6F9E-4FD4-8A67-76D67CFF07D4}" srcId="{880ED294-15FE-4348-AAE6-A8948BC7E83B}" destId="{DC39B6FA-6541-47C8-A427-94ADBFC7C55A}" srcOrd="0" destOrd="0" parTransId="{814A39F6-22B1-4CC0-A058-1FA34872FFCC}" sibTransId="{DCD5FC86-959A-40DE-BED1-CC42C624BD4C}"/>
    <dgm:cxn modelId="{D2045D7D-E262-4FDC-97C0-5B0B3930B574}" type="presOf" srcId="{F1CCA649-EC6D-47CA-B1C5-895A1775860F}" destId="{A4D74732-22F6-4966-B7AE-B7B0D2DA53A3}" srcOrd="0" destOrd="0" presId="urn:microsoft.com/office/officeart/2005/8/layout/lProcess2"/>
    <dgm:cxn modelId="{7073EE42-B605-47E6-AC06-B2BB2F6F6CA6}" type="presParOf" srcId="{F33D9FB1-2B4F-499B-AED2-A484B672A476}" destId="{B9A3E1BD-3CCE-4A50-BDB6-8030D09ADD10}" srcOrd="0" destOrd="0" presId="urn:microsoft.com/office/officeart/2005/8/layout/lProcess2"/>
    <dgm:cxn modelId="{A921835C-7387-4397-9CFE-E63E5C0BE51E}" type="presParOf" srcId="{B9A3E1BD-3CCE-4A50-BDB6-8030D09ADD10}" destId="{14D09074-8C35-458C-ADDE-9D846B665E5D}" srcOrd="0" destOrd="0" presId="urn:microsoft.com/office/officeart/2005/8/layout/lProcess2"/>
    <dgm:cxn modelId="{61ECD16A-D2D1-47DB-A8FE-85C05CCF699D}" type="presParOf" srcId="{B9A3E1BD-3CCE-4A50-BDB6-8030D09ADD10}" destId="{DCF65C34-119F-4B09-AEC1-587686972E3C}" srcOrd="1" destOrd="0" presId="urn:microsoft.com/office/officeart/2005/8/layout/lProcess2"/>
    <dgm:cxn modelId="{3743297A-D80E-4CF5-BAE2-B8BC6273EEAB}" type="presParOf" srcId="{B9A3E1BD-3CCE-4A50-BDB6-8030D09ADD10}" destId="{A8588DED-DA3B-48FC-9D0A-12AD82FE60CF}" srcOrd="2" destOrd="0" presId="urn:microsoft.com/office/officeart/2005/8/layout/lProcess2"/>
    <dgm:cxn modelId="{E31DDB99-28AD-41DD-97FD-CD9E335FD091}" type="presParOf" srcId="{A8588DED-DA3B-48FC-9D0A-12AD82FE60CF}" destId="{01BA5611-C5A5-4BB5-A01C-C3EDD3273BAD}" srcOrd="0" destOrd="0" presId="urn:microsoft.com/office/officeart/2005/8/layout/lProcess2"/>
    <dgm:cxn modelId="{128B6830-01BE-44D7-9138-B3244A726519}" type="presParOf" srcId="{01BA5611-C5A5-4BB5-A01C-C3EDD3273BAD}" destId="{FD7D4963-61BA-456A-A8F9-E105C37F7E24}" srcOrd="0" destOrd="0" presId="urn:microsoft.com/office/officeart/2005/8/layout/lProcess2"/>
    <dgm:cxn modelId="{70067679-756F-4673-9C1B-467A91D68471}" type="presParOf" srcId="{01BA5611-C5A5-4BB5-A01C-C3EDD3273BAD}" destId="{DC5F97A9-D661-4BF0-96E3-02A95ADE82E3}" srcOrd="1" destOrd="0" presId="urn:microsoft.com/office/officeart/2005/8/layout/lProcess2"/>
    <dgm:cxn modelId="{1D044738-1B66-4C44-8693-B1EA7823878D}" type="presParOf" srcId="{01BA5611-C5A5-4BB5-A01C-C3EDD3273BAD}" destId="{4C0C24B0-7790-4642-881F-226940607EF8}" srcOrd="2" destOrd="0" presId="urn:microsoft.com/office/officeart/2005/8/layout/lProcess2"/>
    <dgm:cxn modelId="{4D54E431-95C8-4F4D-B582-FEF8167225F1}" type="presParOf" srcId="{01BA5611-C5A5-4BB5-A01C-C3EDD3273BAD}" destId="{7577D7AC-A9F1-449A-84BF-C20E39DC5E81}" srcOrd="3" destOrd="0" presId="urn:microsoft.com/office/officeart/2005/8/layout/lProcess2"/>
    <dgm:cxn modelId="{E73F4309-5A68-40AB-B713-F1957CCB1EBC}" type="presParOf" srcId="{01BA5611-C5A5-4BB5-A01C-C3EDD3273BAD}" destId="{A4D74732-22F6-4966-B7AE-B7B0D2DA53A3}" srcOrd="4" destOrd="0" presId="urn:microsoft.com/office/officeart/2005/8/layout/lProcess2"/>
    <dgm:cxn modelId="{D8A483AF-CE39-4485-AC32-97E784EB8DAA}" type="presParOf" srcId="{F33D9FB1-2B4F-499B-AED2-A484B672A476}" destId="{8E29FFE1-EB35-4443-B4AD-A02D883C95A6}" srcOrd="1" destOrd="0" presId="urn:microsoft.com/office/officeart/2005/8/layout/lProcess2"/>
    <dgm:cxn modelId="{E7A3095C-4D4E-409D-A7F1-03D8AF2E262C}" type="presParOf" srcId="{F33D9FB1-2B4F-499B-AED2-A484B672A476}" destId="{35FEC076-B949-468A-9B8E-30DEC8859459}" srcOrd="2" destOrd="0" presId="urn:microsoft.com/office/officeart/2005/8/layout/lProcess2"/>
    <dgm:cxn modelId="{EFD7B86E-3F5D-4EE9-B830-4073FF7C3F80}" type="presParOf" srcId="{35FEC076-B949-468A-9B8E-30DEC8859459}" destId="{C82B9C9B-AED3-4929-A4CB-E528D39C722B}" srcOrd="0" destOrd="0" presId="urn:microsoft.com/office/officeart/2005/8/layout/lProcess2"/>
    <dgm:cxn modelId="{C019843A-8181-4EBC-8433-6099046EC67C}" type="presParOf" srcId="{35FEC076-B949-468A-9B8E-30DEC8859459}" destId="{72C9D751-3356-4AB8-AFC7-1CFF183807C8}" srcOrd="1" destOrd="0" presId="urn:microsoft.com/office/officeart/2005/8/layout/lProcess2"/>
    <dgm:cxn modelId="{2C1DB204-7D91-4E9E-9F82-FE9086D9790D}" type="presParOf" srcId="{35FEC076-B949-468A-9B8E-30DEC8859459}" destId="{39A5BBC0-058E-40EA-A062-ED22153EE3EA}" srcOrd="2" destOrd="0" presId="urn:microsoft.com/office/officeart/2005/8/layout/lProcess2"/>
    <dgm:cxn modelId="{BFDB3953-217C-4451-9999-8C2D6771FE4D}" type="presParOf" srcId="{39A5BBC0-058E-40EA-A062-ED22153EE3EA}" destId="{7CD8BBAE-8264-4335-A588-334A4B4556B7}" srcOrd="0" destOrd="0" presId="urn:microsoft.com/office/officeart/2005/8/layout/lProcess2"/>
    <dgm:cxn modelId="{EC2D9910-4BD7-4B83-8BB3-9D97F0FE07D1}" type="presParOf" srcId="{7CD8BBAE-8264-4335-A588-334A4B4556B7}" destId="{95091C67-A57B-4D50-9A75-90079F6AFBB9}" srcOrd="0" destOrd="0" presId="urn:microsoft.com/office/officeart/2005/8/layout/lProcess2"/>
    <dgm:cxn modelId="{466A8D0C-F3E5-4B1D-AE75-5EC36764F658}" type="presParOf" srcId="{7CD8BBAE-8264-4335-A588-334A4B4556B7}" destId="{18DF8563-68FD-4BCE-8795-E9499FA07D9C}" srcOrd="1" destOrd="0" presId="urn:microsoft.com/office/officeart/2005/8/layout/lProcess2"/>
    <dgm:cxn modelId="{FD364532-8054-41F5-B54A-D4C11817B00A}" type="presParOf" srcId="{7CD8BBAE-8264-4335-A588-334A4B4556B7}" destId="{A708A266-E467-468F-9AC6-9E6C9BAAB757}" srcOrd="2" destOrd="0" presId="urn:microsoft.com/office/officeart/2005/8/layout/lProcess2"/>
    <dgm:cxn modelId="{2BE788B9-B5F5-43CF-930B-3861094AC177}" type="presParOf" srcId="{7CD8BBAE-8264-4335-A588-334A4B4556B7}" destId="{B10C9877-F464-4471-8805-93769F437151}" srcOrd="3" destOrd="0" presId="urn:microsoft.com/office/officeart/2005/8/layout/lProcess2"/>
    <dgm:cxn modelId="{236CAD23-90F3-48FD-B95C-B58E012F8F22}" type="presParOf" srcId="{7CD8BBAE-8264-4335-A588-334A4B4556B7}" destId="{B86FF1F1-5CF7-48D2-8BE6-CB9AB0EB9794}" srcOrd="4" destOrd="0" presId="urn:microsoft.com/office/officeart/2005/8/layout/lProcess2"/>
    <dgm:cxn modelId="{A922EAD3-55F3-4CFD-90C7-045B881663C1}" type="presParOf" srcId="{7CD8BBAE-8264-4335-A588-334A4B4556B7}" destId="{5A7C8DAC-D282-4A89-A39C-FEA1FF366544}" srcOrd="5" destOrd="0" presId="urn:microsoft.com/office/officeart/2005/8/layout/lProcess2"/>
    <dgm:cxn modelId="{6A8DEE5F-8169-474D-91C3-C6E9F688ABF2}" type="presParOf" srcId="{7CD8BBAE-8264-4335-A588-334A4B4556B7}" destId="{5A397C62-A20A-458C-A781-7F8D7CB0F8F8}" srcOrd="6" destOrd="0" presId="urn:microsoft.com/office/officeart/2005/8/layout/lProcess2"/>
    <dgm:cxn modelId="{48C3406B-B5AE-49A6-A886-722353DE974A}" type="presParOf" srcId="{7CD8BBAE-8264-4335-A588-334A4B4556B7}" destId="{67F29796-D9EE-4335-BB91-BA6F897FC845}" srcOrd="7" destOrd="0" presId="urn:microsoft.com/office/officeart/2005/8/layout/lProcess2"/>
    <dgm:cxn modelId="{82389733-0772-4F9E-A445-C4EA3CD5F131}" type="presParOf" srcId="{7CD8BBAE-8264-4335-A588-334A4B4556B7}" destId="{B2058530-6491-4FE2-87B3-45981E0418E6}" srcOrd="8" destOrd="0" presId="urn:microsoft.com/office/officeart/2005/8/layout/lProcess2"/>
    <dgm:cxn modelId="{92BE8F96-1BCD-4C61-AA0A-9D259B313973}" type="presParOf" srcId="{F33D9FB1-2B4F-499B-AED2-A484B672A476}" destId="{3A59867C-945C-471D-851C-B994617B91FA}" srcOrd="3" destOrd="0" presId="urn:microsoft.com/office/officeart/2005/8/layout/lProcess2"/>
    <dgm:cxn modelId="{31638545-4D6E-48DB-8D25-0AE1C906CBE3}" type="presParOf" srcId="{F33D9FB1-2B4F-499B-AED2-A484B672A476}" destId="{00DA7D3D-21DB-48C0-AD93-137BB187009B}" srcOrd="4" destOrd="0" presId="urn:microsoft.com/office/officeart/2005/8/layout/lProcess2"/>
    <dgm:cxn modelId="{22F6F682-657B-4AE7-B67F-9911AE1B6EC6}" type="presParOf" srcId="{00DA7D3D-21DB-48C0-AD93-137BB187009B}" destId="{AAF77182-4FBB-4857-8E33-94A82F01B1CB}" srcOrd="0" destOrd="0" presId="urn:microsoft.com/office/officeart/2005/8/layout/lProcess2"/>
    <dgm:cxn modelId="{F8FD45F6-C581-45E6-AA1D-26355E2FD3DF}" type="presParOf" srcId="{00DA7D3D-21DB-48C0-AD93-137BB187009B}" destId="{572FAFE6-E35B-41B2-811A-A684FB9BB108}" srcOrd="1" destOrd="0" presId="urn:microsoft.com/office/officeart/2005/8/layout/lProcess2"/>
    <dgm:cxn modelId="{4A373108-AA8A-43F4-9E0A-3E2F6C1923A2}" type="presParOf" srcId="{00DA7D3D-21DB-48C0-AD93-137BB187009B}" destId="{47B71AA9-60C9-4053-A661-3D1F4994F395}" srcOrd="2" destOrd="0" presId="urn:microsoft.com/office/officeart/2005/8/layout/lProcess2"/>
    <dgm:cxn modelId="{36335601-82C3-454B-AFCE-2322398BB14C}" type="presParOf" srcId="{47B71AA9-60C9-4053-A661-3D1F4994F395}" destId="{C99C2D0F-895F-41B5-8229-AE60E4C8D9C5}" srcOrd="0" destOrd="0" presId="urn:microsoft.com/office/officeart/2005/8/layout/lProcess2"/>
    <dgm:cxn modelId="{F4C567BB-5362-4ECB-A114-0ECE9D2AD2CA}" type="presParOf" srcId="{C99C2D0F-895F-41B5-8229-AE60E4C8D9C5}" destId="{EAFC4DA4-61A9-4F3F-8B28-317E1C08530D}" srcOrd="0" destOrd="0" presId="urn:microsoft.com/office/officeart/2005/8/layout/lProcess2"/>
    <dgm:cxn modelId="{DF73ED14-1E1F-47E0-ABEA-0E3F25CDFEE6}" type="presParOf" srcId="{C99C2D0F-895F-41B5-8229-AE60E4C8D9C5}" destId="{DD7EE9CF-03D9-4B44-9734-10BEE1E79B2D}" srcOrd="1" destOrd="0" presId="urn:microsoft.com/office/officeart/2005/8/layout/lProcess2"/>
    <dgm:cxn modelId="{21889E68-F6B0-48DF-BA2C-A7BBF88C48FE}" type="presParOf" srcId="{C99C2D0F-895F-41B5-8229-AE60E4C8D9C5}" destId="{2276F4BF-470D-4E32-A7C1-3BA020D4804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9E3D51D-A450-4FDB-9AC5-B722D5207B8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91D829E-F315-4D19-9D05-ED052C52B649}">
      <dgm:prSet/>
      <dgm:spPr/>
      <dgm:t>
        <a:bodyPr/>
        <a:lstStyle/>
        <a:p>
          <a:pPr rtl="0"/>
          <a:r>
            <a:rPr lang="en-US" dirty="0" smtClean="0"/>
            <a:t>1882 – 1885</a:t>
          </a:r>
          <a:endParaRPr lang="en-US" dirty="0"/>
        </a:p>
      </dgm:t>
    </dgm:pt>
    <dgm:pt modelId="{0144567B-1AB6-4354-8736-96A10EFEDC6D}" type="parTrans" cxnId="{951E2958-B216-4B2D-88AF-B2D1C74D3017}">
      <dgm:prSet/>
      <dgm:spPr/>
      <dgm:t>
        <a:bodyPr/>
        <a:lstStyle/>
        <a:p>
          <a:endParaRPr lang="en-US"/>
        </a:p>
      </dgm:t>
    </dgm:pt>
    <dgm:pt modelId="{78BD90A6-D8B7-49B6-AD97-4126373A52B2}" type="sibTrans" cxnId="{951E2958-B216-4B2D-88AF-B2D1C74D3017}">
      <dgm:prSet/>
      <dgm:spPr/>
      <dgm:t>
        <a:bodyPr/>
        <a:lstStyle/>
        <a:p>
          <a:endParaRPr lang="en-US"/>
        </a:p>
      </dgm:t>
    </dgm:pt>
    <dgm:pt modelId="{7496FE5C-AAA4-4631-B49C-75E1E43358B0}">
      <dgm:prSet/>
      <dgm:spPr/>
      <dgm:t>
        <a:bodyPr/>
        <a:lstStyle/>
        <a:p>
          <a:pPr rtl="0"/>
          <a:r>
            <a:rPr lang="en-US" dirty="0" smtClean="0"/>
            <a:t>Recession due to the end of the railroad construction boom</a:t>
          </a:r>
          <a:endParaRPr lang="en-US" dirty="0"/>
        </a:p>
      </dgm:t>
    </dgm:pt>
    <dgm:pt modelId="{31AB5879-5283-48C8-AFE9-F4DC26F3BAEF}" type="parTrans" cxnId="{DAF05C8F-F7E4-4FA1-901E-0091EFBA45B9}">
      <dgm:prSet/>
      <dgm:spPr/>
      <dgm:t>
        <a:bodyPr/>
        <a:lstStyle/>
        <a:p>
          <a:endParaRPr lang="en-US"/>
        </a:p>
      </dgm:t>
    </dgm:pt>
    <dgm:pt modelId="{79C3741B-C3B1-49B7-9800-86A1AC806A60}" type="sibTrans" cxnId="{DAF05C8F-F7E4-4FA1-901E-0091EFBA45B9}">
      <dgm:prSet/>
      <dgm:spPr/>
      <dgm:t>
        <a:bodyPr/>
        <a:lstStyle/>
        <a:p>
          <a:endParaRPr lang="en-US"/>
        </a:p>
      </dgm:t>
    </dgm:pt>
    <dgm:pt modelId="{1DF621D7-6DDE-4D8D-A792-1AA8B29BE44F}">
      <dgm:prSet/>
      <dgm:spPr/>
      <dgm:t>
        <a:bodyPr/>
        <a:lstStyle/>
        <a:p>
          <a:pPr rtl="0"/>
          <a:r>
            <a:rPr lang="en-US" dirty="0" smtClean="0"/>
            <a:t>1884 (during the 1882-85 recession)</a:t>
          </a:r>
          <a:endParaRPr lang="en-US" dirty="0"/>
        </a:p>
      </dgm:t>
    </dgm:pt>
    <dgm:pt modelId="{878BB393-EA9F-4699-A423-A97E9C886DD8}" type="parTrans" cxnId="{95F99328-D919-42BE-BE27-49AAABE3449E}">
      <dgm:prSet/>
      <dgm:spPr/>
      <dgm:t>
        <a:bodyPr/>
        <a:lstStyle/>
        <a:p>
          <a:endParaRPr lang="en-US"/>
        </a:p>
      </dgm:t>
    </dgm:pt>
    <dgm:pt modelId="{79F52BCA-473B-45E5-A275-DB7FBAC47E94}" type="sibTrans" cxnId="{95F99328-D919-42BE-BE27-49AAABE3449E}">
      <dgm:prSet/>
      <dgm:spPr/>
      <dgm:t>
        <a:bodyPr/>
        <a:lstStyle/>
        <a:p>
          <a:endParaRPr lang="en-US"/>
        </a:p>
      </dgm:t>
    </dgm:pt>
    <dgm:pt modelId="{F7486025-D398-4D4A-A5C3-AD552762885A}">
      <dgm:prSet/>
      <dgm:spPr/>
      <dgm:t>
        <a:bodyPr/>
        <a:lstStyle/>
        <a:p>
          <a:pPr rtl="0"/>
          <a:r>
            <a:rPr lang="en-US" dirty="0" smtClean="0"/>
            <a:t>Impacted other industries, particularly iron and steel</a:t>
          </a:r>
          <a:endParaRPr lang="en-US" dirty="0"/>
        </a:p>
      </dgm:t>
    </dgm:pt>
    <dgm:pt modelId="{A36148AA-9C2F-41E7-972C-AE2A4B70105B}" type="parTrans" cxnId="{FEC08407-61ED-4F00-9BC7-D28158E040E1}">
      <dgm:prSet/>
      <dgm:spPr/>
      <dgm:t>
        <a:bodyPr/>
        <a:lstStyle/>
        <a:p>
          <a:endParaRPr lang="en-US"/>
        </a:p>
      </dgm:t>
    </dgm:pt>
    <dgm:pt modelId="{64D41979-62CF-4FF4-AEAA-D8F1FB3A1418}" type="sibTrans" cxnId="{FEC08407-61ED-4F00-9BC7-D28158E040E1}">
      <dgm:prSet/>
      <dgm:spPr/>
      <dgm:t>
        <a:bodyPr/>
        <a:lstStyle/>
        <a:p>
          <a:endParaRPr lang="en-US"/>
        </a:p>
      </dgm:t>
    </dgm:pt>
    <dgm:pt modelId="{12904D70-4DDA-4F1D-A61F-DA16CC02369F}">
      <dgm:prSet/>
      <dgm:spPr/>
      <dgm:t>
        <a:bodyPr/>
        <a:lstStyle/>
        <a:p>
          <a:pPr rtl="0"/>
          <a:r>
            <a:rPr lang="en-US" dirty="0" smtClean="0"/>
            <a:t>European gold reserves were depleted</a:t>
          </a:r>
          <a:endParaRPr lang="en-US" dirty="0"/>
        </a:p>
      </dgm:t>
    </dgm:pt>
    <dgm:pt modelId="{75C94C5F-8CAC-4513-A166-AE41750FC507}" type="parTrans" cxnId="{58DECCC9-AE2B-4B9A-8AF7-7192A8F98376}">
      <dgm:prSet/>
      <dgm:spPr/>
      <dgm:t>
        <a:bodyPr/>
        <a:lstStyle/>
        <a:p>
          <a:endParaRPr lang="en-US"/>
        </a:p>
      </dgm:t>
    </dgm:pt>
    <dgm:pt modelId="{DD89DE31-C2EC-4FC3-8FCF-4144F1D26775}" type="sibTrans" cxnId="{58DECCC9-AE2B-4B9A-8AF7-7192A8F98376}">
      <dgm:prSet/>
      <dgm:spPr/>
      <dgm:t>
        <a:bodyPr/>
        <a:lstStyle/>
        <a:p>
          <a:endParaRPr lang="en-US"/>
        </a:p>
      </dgm:t>
    </dgm:pt>
    <dgm:pt modelId="{AFE2CF4B-3690-4BB9-8916-40A736DA4179}">
      <dgm:prSet/>
      <dgm:spPr/>
      <dgm:t>
        <a:bodyPr/>
        <a:lstStyle/>
        <a:p>
          <a:pPr rtl="0"/>
          <a:r>
            <a:rPr lang="en-US" dirty="0" smtClean="0"/>
            <a:t>Banks called in loans</a:t>
          </a:r>
          <a:endParaRPr lang="en-US" dirty="0"/>
        </a:p>
      </dgm:t>
    </dgm:pt>
    <dgm:pt modelId="{B1FEAC99-E784-46F5-9B49-D62E46D3A542}" type="parTrans" cxnId="{6A74B0EE-4671-4C01-9BB8-03AAA639869F}">
      <dgm:prSet/>
      <dgm:spPr/>
      <dgm:t>
        <a:bodyPr/>
        <a:lstStyle/>
        <a:p>
          <a:endParaRPr lang="en-US"/>
        </a:p>
      </dgm:t>
    </dgm:pt>
    <dgm:pt modelId="{BDD7F860-4EDE-430A-9C95-467E744A4D29}" type="sibTrans" cxnId="{6A74B0EE-4671-4C01-9BB8-03AAA639869F}">
      <dgm:prSet/>
      <dgm:spPr/>
      <dgm:t>
        <a:bodyPr/>
        <a:lstStyle/>
        <a:p>
          <a:endParaRPr lang="en-US"/>
        </a:p>
      </dgm:t>
    </dgm:pt>
    <dgm:pt modelId="{55355BD8-62E0-426E-9717-6A1B29F9ADE6}" type="pres">
      <dgm:prSet presAssocID="{29E3D51D-A450-4FDB-9AC5-B722D5207B80}" presName="linear" presStyleCnt="0">
        <dgm:presLayoutVars>
          <dgm:animLvl val="lvl"/>
          <dgm:resizeHandles val="exact"/>
        </dgm:presLayoutVars>
      </dgm:prSet>
      <dgm:spPr/>
      <dgm:t>
        <a:bodyPr/>
        <a:lstStyle/>
        <a:p>
          <a:endParaRPr lang="en-US"/>
        </a:p>
      </dgm:t>
    </dgm:pt>
    <dgm:pt modelId="{5375D6F2-0AE8-4F29-BE5F-E33F4D4376E6}" type="pres">
      <dgm:prSet presAssocID="{B91D829E-F315-4D19-9D05-ED052C52B649}" presName="parentText" presStyleLbl="node1" presStyleIdx="0" presStyleCnt="2">
        <dgm:presLayoutVars>
          <dgm:chMax val="0"/>
          <dgm:bulletEnabled val="1"/>
        </dgm:presLayoutVars>
      </dgm:prSet>
      <dgm:spPr/>
      <dgm:t>
        <a:bodyPr/>
        <a:lstStyle/>
        <a:p>
          <a:endParaRPr lang="en-US"/>
        </a:p>
      </dgm:t>
    </dgm:pt>
    <dgm:pt modelId="{79E47525-64CE-423F-A229-4DEA16D9FB90}" type="pres">
      <dgm:prSet presAssocID="{B91D829E-F315-4D19-9D05-ED052C52B649}" presName="childText" presStyleLbl="revTx" presStyleIdx="0" presStyleCnt="2">
        <dgm:presLayoutVars>
          <dgm:bulletEnabled val="1"/>
        </dgm:presLayoutVars>
      </dgm:prSet>
      <dgm:spPr/>
      <dgm:t>
        <a:bodyPr/>
        <a:lstStyle/>
        <a:p>
          <a:endParaRPr lang="en-US"/>
        </a:p>
      </dgm:t>
    </dgm:pt>
    <dgm:pt modelId="{95DB4C34-DAE9-4D1C-AB7D-981BC8F9A79A}" type="pres">
      <dgm:prSet presAssocID="{1DF621D7-6DDE-4D8D-A792-1AA8B29BE44F}" presName="parentText" presStyleLbl="node1" presStyleIdx="1" presStyleCnt="2">
        <dgm:presLayoutVars>
          <dgm:chMax val="0"/>
          <dgm:bulletEnabled val="1"/>
        </dgm:presLayoutVars>
      </dgm:prSet>
      <dgm:spPr/>
      <dgm:t>
        <a:bodyPr/>
        <a:lstStyle/>
        <a:p>
          <a:endParaRPr lang="en-US"/>
        </a:p>
      </dgm:t>
    </dgm:pt>
    <dgm:pt modelId="{5CA6E9F3-0C20-403F-88B8-F840E549050F}" type="pres">
      <dgm:prSet presAssocID="{1DF621D7-6DDE-4D8D-A792-1AA8B29BE44F}" presName="childText" presStyleLbl="revTx" presStyleIdx="1" presStyleCnt="2">
        <dgm:presLayoutVars>
          <dgm:bulletEnabled val="1"/>
        </dgm:presLayoutVars>
      </dgm:prSet>
      <dgm:spPr/>
      <dgm:t>
        <a:bodyPr/>
        <a:lstStyle/>
        <a:p>
          <a:endParaRPr lang="en-US"/>
        </a:p>
      </dgm:t>
    </dgm:pt>
  </dgm:ptLst>
  <dgm:cxnLst>
    <dgm:cxn modelId="{CE495D2E-0527-4289-8351-501C480A4877}" type="presOf" srcId="{1DF621D7-6DDE-4D8D-A792-1AA8B29BE44F}" destId="{95DB4C34-DAE9-4D1C-AB7D-981BC8F9A79A}" srcOrd="0" destOrd="0" presId="urn:microsoft.com/office/officeart/2005/8/layout/vList2"/>
    <dgm:cxn modelId="{951E2958-B216-4B2D-88AF-B2D1C74D3017}" srcId="{29E3D51D-A450-4FDB-9AC5-B722D5207B80}" destId="{B91D829E-F315-4D19-9D05-ED052C52B649}" srcOrd="0" destOrd="0" parTransId="{0144567B-1AB6-4354-8736-96A10EFEDC6D}" sibTransId="{78BD90A6-D8B7-49B6-AD97-4126373A52B2}"/>
    <dgm:cxn modelId="{2D47D47C-F5CB-481C-8BDC-8029FCB45E97}" type="presOf" srcId="{12904D70-4DDA-4F1D-A61F-DA16CC02369F}" destId="{5CA6E9F3-0C20-403F-88B8-F840E549050F}" srcOrd="0" destOrd="0" presId="urn:microsoft.com/office/officeart/2005/8/layout/vList2"/>
    <dgm:cxn modelId="{6A74B0EE-4671-4C01-9BB8-03AAA639869F}" srcId="{1DF621D7-6DDE-4D8D-A792-1AA8B29BE44F}" destId="{AFE2CF4B-3690-4BB9-8916-40A736DA4179}" srcOrd="1" destOrd="0" parTransId="{B1FEAC99-E784-46F5-9B49-D62E46D3A542}" sibTransId="{BDD7F860-4EDE-430A-9C95-467E744A4D29}"/>
    <dgm:cxn modelId="{58DECCC9-AE2B-4B9A-8AF7-7192A8F98376}" srcId="{1DF621D7-6DDE-4D8D-A792-1AA8B29BE44F}" destId="{12904D70-4DDA-4F1D-A61F-DA16CC02369F}" srcOrd="0" destOrd="0" parTransId="{75C94C5F-8CAC-4513-A166-AE41750FC507}" sibTransId="{DD89DE31-C2EC-4FC3-8FCF-4144F1D26775}"/>
    <dgm:cxn modelId="{95F99328-D919-42BE-BE27-49AAABE3449E}" srcId="{29E3D51D-A450-4FDB-9AC5-B722D5207B80}" destId="{1DF621D7-6DDE-4D8D-A792-1AA8B29BE44F}" srcOrd="1" destOrd="0" parTransId="{878BB393-EA9F-4699-A423-A97E9C886DD8}" sibTransId="{79F52BCA-473B-45E5-A275-DB7FBAC47E94}"/>
    <dgm:cxn modelId="{FEC08407-61ED-4F00-9BC7-D28158E040E1}" srcId="{B91D829E-F315-4D19-9D05-ED052C52B649}" destId="{F7486025-D398-4D4A-A5C3-AD552762885A}" srcOrd="1" destOrd="0" parTransId="{A36148AA-9C2F-41E7-972C-AE2A4B70105B}" sibTransId="{64D41979-62CF-4FF4-AEAA-D8F1FB3A1418}"/>
    <dgm:cxn modelId="{1B9C8360-049D-4D8B-B053-B00FF7E8BEE2}" type="presOf" srcId="{29E3D51D-A450-4FDB-9AC5-B722D5207B80}" destId="{55355BD8-62E0-426E-9717-6A1B29F9ADE6}" srcOrd="0" destOrd="0" presId="urn:microsoft.com/office/officeart/2005/8/layout/vList2"/>
    <dgm:cxn modelId="{406ABB6E-AA0C-46E4-BBB9-3D77289EDDFF}" type="presOf" srcId="{AFE2CF4B-3690-4BB9-8916-40A736DA4179}" destId="{5CA6E9F3-0C20-403F-88B8-F840E549050F}" srcOrd="0" destOrd="1" presId="urn:microsoft.com/office/officeart/2005/8/layout/vList2"/>
    <dgm:cxn modelId="{DAF05C8F-F7E4-4FA1-901E-0091EFBA45B9}" srcId="{B91D829E-F315-4D19-9D05-ED052C52B649}" destId="{7496FE5C-AAA4-4631-B49C-75E1E43358B0}" srcOrd="0" destOrd="0" parTransId="{31AB5879-5283-48C8-AFE9-F4DC26F3BAEF}" sibTransId="{79C3741B-C3B1-49B7-9800-86A1AC806A60}"/>
    <dgm:cxn modelId="{B6C1F7E4-B4F5-4E55-B163-60F4F1048443}" type="presOf" srcId="{B91D829E-F315-4D19-9D05-ED052C52B649}" destId="{5375D6F2-0AE8-4F29-BE5F-E33F4D4376E6}" srcOrd="0" destOrd="0" presId="urn:microsoft.com/office/officeart/2005/8/layout/vList2"/>
    <dgm:cxn modelId="{6ABBEAB2-AACA-4ACB-B8F9-CBC14783068B}" type="presOf" srcId="{7496FE5C-AAA4-4631-B49C-75E1E43358B0}" destId="{79E47525-64CE-423F-A229-4DEA16D9FB90}" srcOrd="0" destOrd="0" presId="urn:microsoft.com/office/officeart/2005/8/layout/vList2"/>
    <dgm:cxn modelId="{A09FE7C8-6467-4244-B1CB-54F7BD9DC72A}" type="presOf" srcId="{F7486025-D398-4D4A-A5C3-AD552762885A}" destId="{79E47525-64CE-423F-A229-4DEA16D9FB90}" srcOrd="0" destOrd="1" presId="urn:microsoft.com/office/officeart/2005/8/layout/vList2"/>
    <dgm:cxn modelId="{86E10885-C795-4345-B334-24B13538FEC3}" type="presParOf" srcId="{55355BD8-62E0-426E-9717-6A1B29F9ADE6}" destId="{5375D6F2-0AE8-4F29-BE5F-E33F4D4376E6}" srcOrd="0" destOrd="0" presId="urn:microsoft.com/office/officeart/2005/8/layout/vList2"/>
    <dgm:cxn modelId="{E49192E3-CD2B-4943-85A8-A26664038670}" type="presParOf" srcId="{55355BD8-62E0-426E-9717-6A1B29F9ADE6}" destId="{79E47525-64CE-423F-A229-4DEA16D9FB90}" srcOrd="1" destOrd="0" presId="urn:microsoft.com/office/officeart/2005/8/layout/vList2"/>
    <dgm:cxn modelId="{54201280-8CDA-477B-BB2F-98D02200A4DC}" type="presParOf" srcId="{55355BD8-62E0-426E-9717-6A1B29F9ADE6}" destId="{95DB4C34-DAE9-4D1C-AB7D-981BC8F9A79A}" srcOrd="2" destOrd="0" presId="urn:microsoft.com/office/officeart/2005/8/layout/vList2"/>
    <dgm:cxn modelId="{75A72304-4912-4CF2-A867-912F02F6808E}" type="presParOf" srcId="{55355BD8-62E0-426E-9717-6A1B29F9ADE6}" destId="{5CA6E9F3-0C20-403F-88B8-F840E549050F}"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5D56A0-7BF1-4BEC-A66A-FF09B8117872}" type="doc">
      <dgm:prSet loTypeId="urn:microsoft.com/office/officeart/2005/8/layout/hProcess4" loCatId="process" qsTypeId="urn:microsoft.com/office/officeart/2005/8/quickstyle/simple1" qsCatId="simple" csTypeId="urn:microsoft.com/office/officeart/2005/8/colors/accent0_3" csCatId="mainScheme" phldr="1"/>
      <dgm:spPr/>
      <dgm:t>
        <a:bodyPr/>
        <a:lstStyle/>
        <a:p>
          <a:endParaRPr lang="en-US"/>
        </a:p>
      </dgm:t>
    </dgm:pt>
    <dgm:pt modelId="{0C1DA2C6-F9BC-4CCE-9845-F0A279D57BED}">
      <dgm:prSet/>
      <dgm:spPr/>
      <dgm:t>
        <a:bodyPr/>
        <a:lstStyle/>
        <a:p>
          <a:r>
            <a:rPr lang="en-US" dirty="0" smtClean="0"/>
            <a:t>1816-1836</a:t>
          </a:r>
        </a:p>
      </dgm:t>
    </dgm:pt>
    <dgm:pt modelId="{6B892012-97F9-40FF-AE8A-52AE93DBE5C3}" type="parTrans" cxnId="{3CFBBEF1-32AD-4490-9248-537CB5E5301E}">
      <dgm:prSet/>
      <dgm:spPr/>
      <dgm:t>
        <a:bodyPr/>
        <a:lstStyle/>
        <a:p>
          <a:endParaRPr lang="en-US"/>
        </a:p>
      </dgm:t>
    </dgm:pt>
    <dgm:pt modelId="{32DE04FF-6C46-47A8-B14C-3E6FF6B71A97}" type="sibTrans" cxnId="{3CFBBEF1-32AD-4490-9248-537CB5E5301E}">
      <dgm:prSet/>
      <dgm:spPr/>
      <dgm:t>
        <a:bodyPr/>
        <a:lstStyle/>
        <a:p>
          <a:endParaRPr lang="en-US"/>
        </a:p>
      </dgm:t>
    </dgm:pt>
    <dgm:pt modelId="{662251FE-F947-4900-8117-7933751D3FDC}">
      <dgm:prSet/>
      <dgm:spPr/>
      <dgm:t>
        <a:bodyPr/>
        <a:lstStyle/>
        <a:p>
          <a:r>
            <a:rPr lang="en-US" dirty="0" smtClean="0"/>
            <a:t>1836-1863</a:t>
          </a:r>
        </a:p>
      </dgm:t>
    </dgm:pt>
    <dgm:pt modelId="{D08C65EC-1B2F-488D-9EF4-7913290102F0}" type="parTrans" cxnId="{8D557080-ECE9-4B51-8DA4-A24D7634EE73}">
      <dgm:prSet/>
      <dgm:spPr/>
      <dgm:t>
        <a:bodyPr/>
        <a:lstStyle/>
        <a:p>
          <a:endParaRPr lang="en-US"/>
        </a:p>
      </dgm:t>
    </dgm:pt>
    <dgm:pt modelId="{3EF92FF4-08F6-4848-8279-BFF1705BC9F2}" type="sibTrans" cxnId="{8D557080-ECE9-4B51-8DA4-A24D7634EE73}">
      <dgm:prSet/>
      <dgm:spPr/>
      <dgm:t>
        <a:bodyPr/>
        <a:lstStyle/>
        <a:p>
          <a:endParaRPr lang="en-US"/>
        </a:p>
      </dgm:t>
    </dgm:pt>
    <dgm:pt modelId="{B1752667-F83D-45FA-88EE-F73A48FEECD4}">
      <dgm:prSet/>
      <dgm:spPr/>
      <dgm:t>
        <a:bodyPr/>
        <a:lstStyle/>
        <a:p>
          <a:r>
            <a:rPr lang="en-US" dirty="0" smtClean="0"/>
            <a:t>1863-1913</a:t>
          </a:r>
        </a:p>
      </dgm:t>
    </dgm:pt>
    <dgm:pt modelId="{6552EFF8-5DE1-4BA5-84E7-781E5DAD6419}" type="parTrans" cxnId="{B0B1EE5A-D3D9-4047-8386-B17B9B1176CE}">
      <dgm:prSet/>
      <dgm:spPr/>
      <dgm:t>
        <a:bodyPr/>
        <a:lstStyle/>
        <a:p>
          <a:endParaRPr lang="en-US"/>
        </a:p>
      </dgm:t>
    </dgm:pt>
    <dgm:pt modelId="{344BBAC0-DDB6-4AB1-AE65-F3D485B0F2C2}" type="sibTrans" cxnId="{B0B1EE5A-D3D9-4047-8386-B17B9B1176CE}">
      <dgm:prSet/>
      <dgm:spPr/>
      <dgm:t>
        <a:bodyPr/>
        <a:lstStyle/>
        <a:p>
          <a:endParaRPr lang="en-US"/>
        </a:p>
      </dgm:t>
    </dgm:pt>
    <dgm:pt modelId="{0C907F18-9EE5-4A9E-81EE-56C27F425849}">
      <dgm:prSet/>
      <dgm:spPr/>
      <dgm:t>
        <a:bodyPr/>
        <a:lstStyle/>
        <a:p>
          <a:r>
            <a:rPr lang="en-US" dirty="0" smtClean="0"/>
            <a:t>1791-1811</a:t>
          </a:r>
        </a:p>
      </dgm:t>
    </dgm:pt>
    <dgm:pt modelId="{70FCC680-4739-4582-8ABF-5B37F5B7B318}" type="parTrans" cxnId="{84FDD86E-0DF7-4789-B4E2-535F57BDE15D}">
      <dgm:prSet/>
      <dgm:spPr/>
      <dgm:t>
        <a:bodyPr/>
        <a:lstStyle/>
        <a:p>
          <a:endParaRPr lang="en-US"/>
        </a:p>
      </dgm:t>
    </dgm:pt>
    <dgm:pt modelId="{AEB17468-4421-4FFD-A5E9-F276B900B993}" type="sibTrans" cxnId="{84FDD86E-0DF7-4789-B4E2-535F57BDE15D}">
      <dgm:prSet/>
      <dgm:spPr/>
      <dgm:t>
        <a:bodyPr/>
        <a:lstStyle/>
        <a:p>
          <a:endParaRPr lang="en-US"/>
        </a:p>
      </dgm:t>
    </dgm:pt>
    <dgm:pt modelId="{C6733001-7F73-4D2A-BFDC-BC0710202A72}">
      <dgm:prSet/>
      <dgm:spPr/>
      <dgm:t>
        <a:bodyPr/>
        <a:lstStyle/>
        <a:p>
          <a:r>
            <a:rPr lang="en-US" dirty="0" smtClean="0"/>
            <a:t>Second Bank of the U.S.        </a:t>
          </a:r>
        </a:p>
      </dgm:t>
    </dgm:pt>
    <dgm:pt modelId="{5FED759D-1510-48E6-8E02-BA605DB0122B}" type="parTrans" cxnId="{45D8AB28-9F0C-4318-A2DF-6F0582507656}">
      <dgm:prSet/>
      <dgm:spPr/>
      <dgm:t>
        <a:bodyPr/>
        <a:lstStyle/>
        <a:p>
          <a:endParaRPr lang="en-US"/>
        </a:p>
      </dgm:t>
    </dgm:pt>
    <dgm:pt modelId="{B669E262-7908-4F1D-A526-1BB20092F2E7}" type="sibTrans" cxnId="{45D8AB28-9F0C-4318-A2DF-6F0582507656}">
      <dgm:prSet/>
      <dgm:spPr/>
      <dgm:t>
        <a:bodyPr/>
        <a:lstStyle/>
        <a:p>
          <a:endParaRPr lang="en-US"/>
        </a:p>
      </dgm:t>
    </dgm:pt>
    <dgm:pt modelId="{FEA7082B-2FD1-4010-8659-CC40E9A3354B}">
      <dgm:prSet/>
      <dgm:spPr/>
      <dgm:t>
        <a:bodyPr/>
        <a:lstStyle/>
        <a:p>
          <a:r>
            <a:rPr lang="en-US" dirty="0" smtClean="0"/>
            <a:t>State Banking Era 	</a:t>
          </a:r>
        </a:p>
      </dgm:t>
    </dgm:pt>
    <dgm:pt modelId="{6590EC19-73EE-4234-B320-D9843D35A326}" type="parTrans" cxnId="{BEACCD2F-C5F3-4DAC-B485-BBE199D1DA22}">
      <dgm:prSet/>
      <dgm:spPr/>
      <dgm:t>
        <a:bodyPr/>
        <a:lstStyle/>
        <a:p>
          <a:endParaRPr lang="en-US"/>
        </a:p>
      </dgm:t>
    </dgm:pt>
    <dgm:pt modelId="{D8428A6B-F856-42D7-BEF3-B6849B40A4C6}" type="sibTrans" cxnId="{BEACCD2F-C5F3-4DAC-B485-BBE199D1DA22}">
      <dgm:prSet/>
      <dgm:spPr/>
      <dgm:t>
        <a:bodyPr/>
        <a:lstStyle/>
        <a:p>
          <a:endParaRPr lang="en-US"/>
        </a:p>
      </dgm:t>
    </dgm:pt>
    <dgm:pt modelId="{303F6165-15F6-406D-8C3A-B115F530CEBC}">
      <dgm:prSet/>
      <dgm:spPr/>
      <dgm:t>
        <a:bodyPr/>
        <a:lstStyle/>
        <a:p>
          <a:r>
            <a:rPr lang="en-US" dirty="0" smtClean="0"/>
            <a:t>National Banking Era</a:t>
          </a:r>
        </a:p>
      </dgm:t>
    </dgm:pt>
    <dgm:pt modelId="{1BB70665-EAA0-4489-A802-86523AA79F74}" type="parTrans" cxnId="{2AAFE8E7-C9BB-4038-BA34-462C23AD80DE}">
      <dgm:prSet/>
      <dgm:spPr/>
      <dgm:t>
        <a:bodyPr/>
        <a:lstStyle/>
        <a:p>
          <a:endParaRPr lang="en-US"/>
        </a:p>
      </dgm:t>
    </dgm:pt>
    <dgm:pt modelId="{B0881BE5-49DC-44D6-89E1-7EA47931B3C4}" type="sibTrans" cxnId="{2AAFE8E7-C9BB-4038-BA34-462C23AD80DE}">
      <dgm:prSet/>
      <dgm:spPr/>
      <dgm:t>
        <a:bodyPr/>
        <a:lstStyle/>
        <a:p>
          <a:endParaRPr lang="en-US"/>
        </a:p>
      </dgm:t>
    </dgm:pt>
    <dgm:pt modelId="{E4B6EED2-84F7-48A6-AD83-48A0340284DB}">
      <dgm:prSet/>
      <dgm:spPr/>
      <dgm:t>
        <a:bodyPr/>
        <a:lstStyle/>
        <a:p>
          <a:r>
            <a:rPr lang="en-US" dirty="0" smtClean="0"/>
            <a:t>1913</a:t>
          </a:r>
        </a:p>
      </dgm:t>
    </dgm:pt>
    <dgm:pt modelId="{6E50CBD0-466A-4351-963F-EA4F79D7EBA7}" type="parTrans" cxnId="{09E47472-F8B9-45BB-BA9F-4D4B06D546CC}">
      <dgm:prSet/>
      <dgm:spPr/>
      <dgm:t>
        <a:bodyPr/>
        <a:lstStyle/>
        <a:p>
          <a:endParaRPr lang="en-US"/>
        </a:p>
      </dgm:t>
    </dgm:pt>
    <dgm:pt modelId="{6D5F20F9-5F15-422C-A06D-48CA82BBDFDE}" type="sibTrans" cxnId="{09E47472-F8B9-45BB-BA9F-4D4B06D546CC}">
      <dgm:prSet/>
      <dgm:spPr/>
      <dgm:t>
        <a:bodyPr/>
        <a:lstStyle/>
        <a:p>
          <a:endParaRPr lang="en-US"/>
        </a:p>
      </dgm:t>
    </dgm:pt>
    <dgm:pt modelId="{2DA4EDBB-42DF-4B8E-92ED-5CD0477A84CF}">
      <dgm:prSet/>
      <dgm:spPr/>
      <dgm:t>
        <a:bodyPr/>
        <a:lstStyle/>
        <a:p>
          <a:r>
            <a:rPr lang="en-US" dirty="0" smtClean="0"/>
            <a:t>Federal Reserve Act</a:t>
          </a:r>
        </a:p>
      </dgm:t>
    </dgm:pt>
    <dgm:pt modelId="{7686E31A-20D7-49C5-B7D8-987A312CA33E}" type="parTrans" cxnId="{766DDDC6-24F0-480D-B9FC-95EA02739175}">
      <dgm:prSet/>
      <dgm:spPr/>
      <dgm:t>
        <a:bodyPr/>
        <a:lstStyle/>
        <a:p>
          <a:endParaRPr lang="en-US"/>
        </a:p>
      </dgm:t>
    </dgm:pt>
    <dgm:pt modelId="{C8572841-5A17-4AA3-B7D5-21D39B140199}" type="sibTrans" cxnId="{766DDDC6-24F0-480D-B9FC-95EA02739175}">
      <dgm:prSet/>
      <dgm:spPr/>
      <dgm:t>
        <a:bodyPr/>
        <a:lstStyle/>
        <a:p>
          <a:endParaRPr lang="en-US"/>
        </a:p>
      </dgm:t>
    </dgm:pt>
    <dgm:pt modelId="{2BFC4662-5C55-4253-BB05-B7A145C87579}">
      <dgm:prSet/>
      <dgm:spPr/>
      <dgm:t>
        <a:bodyPr/>
        <a:lstStyle/>
        <a:p>
          <a:r>
            <a:rPr lang="en-US" dirty="0" smtClean="0"/>
            <a:t>First Bank of the U.S.</a:t>
          </a:r>
        </a:p>
      </dgm:t>
    </dgm:pt>
    <dgm:pt modelId="{F6A9E215-AD53-4EDC-AA98-49D44D56BD3F}" type="sibTrans" cxnId="{A8E8937A-6247-4F8C-BAA9-45B685E385D6}">
      <dgm:prSet/>
      <dgm:spPr/>
      <dgm:t>
        <a:bodyPr/>
        <a:lstStyle/>
        <a:p>
          <a:endParaRPr lang="en-US"/>
        </a:p>
      </dgm:t>
    </dgm:pt>
    <dgm:pt modelId="{55E0669E-D2F8-4A21-80A5-6EC91ECBBE4D}" type="parTrans" cxnId="{A8E8937A-6247-4F8C-BAA9-45B685E385D6}">
      <dgm:prSet/>
      <dgm:spPr/>
      <dgm:t>
        <a:bodyPr/>
        <a:lstStyle/>
        <a:p>
          <a:endParaRPr lang="en-US"/>
        </a:p>
      </dgm:t>
    </dgm:pt>
    <dgm:pt modelId="{13978A36-9BAA-4111-BE95-E0924AB34228}" type="pres">
      <dgm:prSet presAssocID="{645D56A0-7BF1-4BEC-A66A-FF09B8117872}" presName="Name0" presStyleCnt="0">
        <dgm:presLayoutVars>
          <dgm:dir/>
          <dgm:animLvl val="lvl"/>
          <dgm:resizeHandles val="exact"/>
        </dgm:presLayoutVars>
      </dgm:prSet>
      <dgm:spPr/>
      <dgm:t>
        <a:bodyPr/>
        <a:lstStyle/>
        <a:p>
          <a:endParaRPr lang="en-US"/>
        </a:p>
      </dgm:t>
    </dgm:pt>
    <dgm:pt modelId="{538C9B23-8342-4EEE-B404-C12DBA2BB092}" type="pres">
      <dgm:prSet presAssocID="{645D56A0-7BF1-4BEC-A66A-FF09B8117872}" presName="tSp" presStyleCnt="0"/>
      <dgm:spPr/>
      <dgm:t>
        <a:bodyPr/>
        <a:lstStyle/>
        <a:p>
          <a:endParaRPr lang="en-US"/>
        </a:p>
      </dgm:t>
    </dgm:pt>
    <dgm:pt modelId="{55998CA5-B83C-4869-92E5-CDE539ABE836}" type="pres">
      <dgm:prSet presAssocID="{645D56A0-7BF1-4BEC-A66A-FF09B8117872}" presName="bSp" presStyleCnt="0"/>
      <dgm:spPr/>
      <dgm:t>
        <a:bodyPr/>
        <a:lstStyle/>
        <a:p>
          <a:endParaRPr lang="en-US"/>
        </a:p>
      </dgm:t>
    </dgm:pt>
    <dgm:pt modelId="{491D43F6-0D6F-43CB-AF32-385D983CD3A3}" type="pres">
      <dgm:prSet presAssocID="{645D56A0-7BF1-4BEC-A66A-FF09B8117872}" presName="process" presStyleCnt="0"/>
      <dgm:spPr/>
      <dgm:t>
        <a:bodyPr/>
        <a:lstStyle/>
        <a:p>
          <a:endParaRPr lang="en-US"/>
        </a:p>
      </dgm:t>
    </dgm:pt>
    <dgm:pt modelId="{27C54A61-EE96-4CD7-9455-EE4030191ADD}" type="pres">
      <dgm:prSet presAssocID="{0C907F18-9EE5-4A9E-81EE-56C27F425849}" presName="composite1" presStyleCnt="0"/>
      <dgm:spPr/>
      <dgm:t>
        <a:bodyPr/>
        <a:lstStyle/>
        <a:p>
          <a:endParaRPr lang="en-US"/>
        </a:p>
      </dgm:t>
    </dgm:pt>
    <dgm:pt modelId="{CE739EC6-B3CE-4F1F-B7C0-36D72406AB96}" type="pres">
      <dgm:prSet presAssocID="{0C907F18-9EE5-4A9E-81EE-56C27F425849}" presName="dummyNode1" presStyleLbl="node1" presStyleIdx="0" presStyleCnt="5"/>
      <dgm:spPr/>
      <dgm:t>
        <a:bodyPr/>
        <a:lstStyle/>
        <a:p>
          <a:endParaRPr lang="en-US"/>
        </a:p>
      </dgm:t>
    </dgm:pt>
    <dgm:pt modelId="{342F53C3-10E7-4A50-B3C5-EEA420BE2807}" type="pres">
      <dgm:prSet presAssocID="{0C907F18-9EE5-4A9E-81EE-56C27F425849}" presName="childNode1" presStyleLbl="bgAcc1" presStyleIdx="0" presStyleCnt="5">
        <dgm:presLayoutVars>
          <dgm:bulletEnabled val="1"/>
        </dgm:presLayoutVars>
      </dgm:prSet>
      <dgm:spPr/>
      <dgm:t>
        <a:bodyPr/>
        <a:lstStyle/>
        <a:p>
          <a:endParaRPr lang="en-US"/>
        </a:p>
      </dgm:t>
    </dgm:pt>
    <dgm:pt modelId="{99A3A081-A37B-499E-BE66-68F13DEFD53A}" type="pres">
      <dgm:prSet presAssocID="{0C907F18-9EE5-4A9E-81EE-56C27F425849}" presName="childNode1tx" presStyleLbl="bgAcc1" presStyleIdx="0" presStyleCnt="5">
        <dgm:presLayoutVars>
          <dgm:bulletEnabled val="1"/>
        </dgm:presLayoutVars>
      </dgm:prSet>
      <dgm:spPr/>
      <dgm:t>
        <a:bodyPr/>
        <a:lstStyle/>
        <a:p>
          <a:endParaRPr lang="en-US"/>
        </a:p>
      </dgm:t>
    </dgm:pt>
    <dgm:pt modelId="{B07D778E-7B1F-45CC-88D0-F4EC88F5B016}" type="pres">
      <dgm:prSet presAssocID="{0C907F18-9EE5-4A9E-81EE-56C27F425849}" presName="parentNode1" presStyleLbl="node1" presStyleIdx="0" presStyleCnt="5">
        <dgm:presLayoutVars>
          <dgm:chMax val="1"/>
          <dgm:bulletEnabled val="1"/>
        </dgm:presLayoutVars>
      </dgm:prSet>
      <dgm:spPr/>
      <dgm:t>
        <a:bodyPr/>
        <a:lstStyle/>
        <a:p>
          <a:endParaRPr lang="en-US"/>
        </a:p>
      </dgm:t>
    </dgm:pt>
    <dgm:pt modelId="{BF780EA4-9B70-4F0D-8E1E-625DE7F37E73}" type="pres">
      <dgm:prSet presAssocID="{0C907F18-9EE5-4A9E-81EE-56C27F425849}" presName="connSite1" presStyleCnt="0"/>
      <dgm:spPr/>
      <dgm:t>
        <a:bodyPr/>
        <a:lstStyle/>
        <a:p>
          <a:endParaRPr lang="en-US"/>
        </a:p>
      </dgm:t>
    </dgm:pt>
    <dgm:pt modelId="{22ED8E95-02F2-49E0-B82C-60DA693A402C}" type="pres">
      <dgm:prSet presAssocID="{AEB17468-4421-4FFD-A5E9-F276B900B993}" presName="Name9" presStyleLbl="sibTrans2D1" presStyleIdx="0" presStyleCnt="4"/>
      <dgm:spPr/>
      <dgm:t>
        <a:bodyPr/>
        <a:lstStyle/>
        <a:p>
          <a:endParaRPr lang="en-US"/>
        </a:p>
      </dgm:t>
    </dgm:pt>
    <dgm:pt modelId="{FA83A36E-872E-49F2-8DCA-ED8F9DE8D32D}" type="pres">
      <dgm:prSet presAssocID="{0C1DA2C6-F9BC-4CCE-9845-F0A279D57BED}" presName="composite2" presStyleCnt="0"/>
      <dgm:spPr/>
      <dgm:t>
        <a:bodyPr/>
        <a:lstStyle/>
        <a:p>
          <a:endParaRPr lang="en-US"/>
        </a:p>
      </dgm:t>
    </dgm:pt>
    <dgm:pt modelId="{5B8C7ACC-2709-4A0A-AABC-AB119F12B06F}" type="pres">
      <dgm:prSet presAssocID="{0C1DA2C6-F9BC-4CCE-9845-F0A279D57BED}" presName="dummyNode2" presStyleLbl="node1" presStyleIdx="0" presStyleCnt="5"/>
      <dgm:spPr/>
      <dgm:t>
        <a:bodyPr/>
        <a:lstStyle/>
        <a:p>
          <a:endParaRPr lang="en-US"/>
        </a:p>
      </dgm:t>
    </dgm:pt>
    <dgm:pt modelId="{9BCB7CC4-6273-42C3-B30F-44AC9ECD78CC}" type="pres">
      <dgm:prSet presAssocID="{0C1DA2C6-F9BC-4CCE-9845-F0A279D57BED}" presName="childNode2" presStyleLbl="bgAcc1" presStyleIdx="1" presStyleCnt="5">
        <dgm:presLayoutVars>
          <dgm:bulletEnabled val="1"/>
        </dgm:presLayoutVars>
      </dgm:prSet>
      <dgm:spPr/>
      <dgm:t>
        <a:bodyPr/>
        <a:lstStyle/>
        <a:p>
          <a:endParaRPr lang="en-US"/>
        </a:p>
      </dgm:t>
    </dgm:pt>
    <dgm:pt modelId="{D3BDEEBE-3B88-4191-A1F1-60928D76398C}" type="pres">
      <dgm:prSet presAssocID="{0C1DA2C6-F9BC-4CCE-9845-F0A279D57BED}" presName="childNode2tx" presStyleLbl="bgAcc1" presStyleIdx="1" presStyleCnt="5">
        <dgm:presLayoutVars>
          <dgm:bulletEnabled val="1"/>
        </dgm:presLayoutVars>
      </dgm:prSet>
      <dgm:spPr/>
      <dgm:t>
        <a:bodyPr/>
        <a:lstStyle/>
        <a:p>
          <a:endParaRPr lang="en-US"/>
        </a:p>
      </dgm:t>
    </dgm:pt>
    <dgm:pt modelId="{29699A82-0228-4CF3-AAA3-6CEDF6F4581C}" type="pres">
      <dgm:prSet presAssocID="{0C1DA2C6-F9BC-4CCE-9845-F0A279D57BED}" presName="parentNode2" presStyleLbl="node1" presStyleIdx="1" presStyleCnt="5">
        <dgm:presLayoutVars>
          <dgm:chMax val="0"/>
          <dgm:bulletEnabled val="1"/>
        </dgm:presLayoutVars>
      </dgm:prSet>
      <dgm:spPr/>
      <dgm:t>
        <a:bodyPr/>
        <a:lstStyle/>
        <a:p>
          <a:endParaRPr lang="en-US"/>
        </a:p>
      </dgm:t>
    </dgm:pt>
    <dgm:pt modelId="{2389995A-E5C0-4B6E-8D17-F58A6AFB281B}" type="pres">
      <dgm:prSet presAssocID="{0C1DA2C6-F9BC-4CCE-9845-F0A279D57BED}" presName="connSite2" presStyleCnt="0"/>
      <dgm:spPr/>
      <dgm:t>
        <a:bodyPr/>
        <a:lstStyle/>
        <a:p>
          <a:endParaRPr lang="en-US"/>
        </a:p>
      </dgm:t>
    </dgm:pt>
    <dgm:pt modelId="{CE4269A5-FC9E-44B1-ABBB-A05332CA7466}" type="pres">
      <dgm:prSet presAssocID="{32DE04FF-6C46-47A8-B14C-3E6FF6B71A97}" presName="Name18" presStyleLbl="sibTrans2D1" presStyleIdx="1" presStyleCnt="4"/>
      <dgm:spPr/>
      <dgm:t>
        <a:bodyPr/>
        <a:lstStyle/>
        <a:p>
          <a:endParaRPr lang="en-US"/>
        </a:p>
      </dgm:t>
    </dgm:pt>
    <dgm:pt modelId="{8747DD36-0597-46D5-8848-2900E711F795}" type="pres">
      <dgm:prSet presAssocID="{662251FE-F947-4900-8117-7933751D3FDC}" presName="composite1" presStyleCnt="0"/>
      <dgm:spPr/>
      <dgm:t>
        <a:bodyPr/>
        <a:lstStyle/>
        <a:p>
          <a:endParaRPr lang="en-US"/>
        </a:p>
      </dgm:t>
    </dgm:pt>
    <dgm:pt modelId="{2BD93C7B-DEE1-4BFB-AB76-B1C6C77BE561}" type="pres">
      <dgm:prSet presAssocID="{662251FE-F947-4900-8117-7933751D3FDC}" presName="dummyNode1" presStyleLbl="node1" presStyleIdx="1" presStyleCnt="5"/>
      <dgm:spPr/>
      <dgm:t>
        <a:bodyPr/>
        <a:lstStyle/>
        <a:p>
          <a:endParaRPr lang="en-US"/>
        </a:p>
      </dgm:t>
    </dgm:pt>
    <dgm:pt modelId="{FCE6F562-3EBA-41B9-A515-D6FAD3D8152B}" type="pres">
      <dgm:prSet presAssocID="{662251FE-F947-4900-8117-7933751D3FDC}" presName="childNode1" presStyleLbl="bgAcc1" presStyleIdx="2" presStyleCnt="5">
        <dgm:presLayoutVars>
          <dgm:bulletEnabled val="1"/>
        </dgm:presLayoutVars>
      </dgm:prSet>
      <dgm:spPr/>
      <dgm:t>
        <a:bodyPr/>
        <a:lstStyle/>
        <a:p>
          <a:endParaRPr lang="en-US"/>
        </a:p>
      </dgm:t>
    </dgm:pt>
    <dgm:pt modelId="{E33E3E95-5432-4776-86EA-D8E04D184D54}" type="pres">
      <dgm:prSet presAssocID="{662251FE-F947-4900-8117-7933751D3FDC}" presName="childNode1tx" presStyleLbl="bgAcc1" presStyleIdx="2" presStyleCnt="5">
        <dgm:presLayoutVars>
          <dgm:bulletEnabled val="1"/>
        </dgm:presLayoutVars>
      </dgm:prSet>
      <dgm:spPr/>
      <dgm:t>
        <a:bodyPr/>
        <a:lstStyle/>
        <a:p>
          <a:endParaRPr lang="en-US"/>
        </a:p>
      </dgm:t>
    </dgm:pt>
    <dgm:pt modelId="{48384522-84A0-495D-9366-7B29993052C6}" type="pres">
      <dgm:prSet presAssocID="{662251FE-F947-4900-8117-7933751D3FDC}" presName="parentNode1" presStyleLbl="node1" presStyleIdx="2" presStyleCnt="5">
        <dgm:presLayoutVars>
          <dgm:chMax val="1"/>
          <dgm:bulletEnabled val="1"/>
        </dgm:presLayoutVars>
      </dgm:prSet>
      <dgm:spPr/>
      <dgm:t>
        <a:bodyPr/>
        <a:lstStyle/>
        <a:p>
          <a:endParaRPr lang="en-US"/>
        </a:p>
      </dgm:t>
    </dgm:pt>
    <dgm:pt modelId="{2CD04CA9-42E8-4198-84C1-9B4ECE261514}" type="pres">
      <dgm:prSet presAssocID="{662251FE-F947-4900-8117-7933751D3FDC}" presName="connSite1" presStyleCnt="0"/>
      <dgm:spPr/>
      <dgm:t>
        <a:bodyPr/>
        <a:lstStyle/>
        <a:p>
          <a:endParaRPr lang="en-US"/>
        </a:p>
      </dgm:t>
    </dgm:pt>
    <dgm:pt modelId="{2BEF60C3-453F-4625-9908-59894CA84474}" type="pres">
      <dgm:prSet presAssocID="{3EF92FF4-08F6-4848-8279-BFF1705BC9F2}" presName="Name9" presStyleLbl="sibTrans2D1" presStyleIdx="2" presStyleCnt="4"/>
      <dgm:spPr/>
      <dgm:t>
        <a:bodyPr/>
        <a:lstStyle/>
        <a:p>
          <a:endParaRPr lang="en-US"/>
        </a:p>
      </dgm:t>
    </dgm:pt>
    <dgm:pt modelId="{CE4759C0-D09C-4AC2-A995-7B279C02F0E5}" type="pres">
      <dgm:prSet presAssocID="{B1752667-F83D-45FA-88EE-F73A48FEECD4}" presName="composite2" presStyleCnt="0"/>
      <dgm:spPr/>
      <dgm:t>
        <a:bodyPr/>
        <a:lstStyle/>
        <a:p>
          <a:endParaRPr lang="en-US"/>
        </a:p>
      </dgm:t>
    </dgm:pt>
    <dgm:pt modelId="{55E55DDA-0DE8-4B1D-A771-BB62D7C3276C}" type="pres">
      <dgm:prSet presAssocID="{B1752667-F83D-45FA-88EE-F73A48FEECD4}" presName="dummyNode2" presStyleLbl="node1" presStyleIdx="2" presStyleCnt="5"/>
      <dgm:spPr/>
      <dgm:t>
        <a:bodyPr/>
        <a:lstStyle/>
        <a:p>
          <a:endParaRPr lang="en-US"/>
        </a:p>
      </dgm:t>
    </dgm:pt>
    <dgm:pt modelId="{B6799A02-CE57-4EB4-90A6-1008E78A85E7}" type="pres">
      <dgm:prSet presAssocID="{B1752667-F83D-45FA-88EE-F73A48FEECD4}" presName="childNode2" presStyleLbl="bgAcc1" presStyleIdx="3" presStyleCnt="5">
        <dgm:presLayoutVars>
          <dgm:bulletEnabled val="1"/>
        </dgm:presLayoutVars>
      </dgm:prSet>
      <dgm:spPr/>
      <dgm:t>
        <a:bodyPr/>
        <a:lstStyle/>
        <a:p>
          <a:endParaRPr lang="en-US"/>
        </a:p>
      </dgm:t>
    </dgm:pt>
    <dgm:pt modelId="{44F34D28-5452-450A-AB7B-8F019222AAA7}" type="pres">
      <dgm:prSet presAssocID="{B1752667-F83D-45FA-88EE-F73A48FEECD4}" presName="childNode2tx" presStyleLbl="bgAcc1" presStyleIdx="3" presStyleCnt="5">
        <dgm:presLayoutVars>
          <dgm:bulletEnabled val="1"/>
        </dgm:presLayoutVars>
      </dgm:prSet>
      <dgm:spPr/>
      <dgm:t>
        <a:bodyPr/>
        <a:lstStyle/>
        <a:p>
          <a:endParaRPr lang="en-US"/>
        </a:p>
      </dgm:t>
    </dgm:pt>
    <dgm:pt modelId="{EEDF32FA-9882-49CD-87D0-17D5493519B3}" type="pres">
      <dgm:prSet presAssocID="{B1752667-F83D-45FA-88EE-F73A48FEECD4}" presName="parentNode2" presStyleLbl="node1" presStyleIdx="3" presStyleCnt="5">
        <dgm:presLayoutVars>
          <dgm:chMax val="0"/>
          <dgm:bulletEnabled val="1"/>
        </dgm:presLayoutVars>
      </dgm:prSet>
      <dgm:spPr/>
      <dgm:t>
        <a:bodyPr/>
        <a:lstStyle/>
        <a:p>
          <a:endParaRPr lang="en-US"/>
        </a:p>
      </dgm:t>
    </dgm:pt>
    <dgm:pt modelId="{750B817F-E4FD-4431-822C-617719AE14FB}" type="pres">
      <dgm:prSet presAssocID="{B1752667-F83D-45FA-88EE-F73A48FEECD4}" presName="connSite2" presStyleCnt="0"/>
      <dgm:spPr/>
      <dgm:t>
        <a:bodyPr/>
        <a:lstStyle/>
        <a:p>
          <a:endParaRPr lang="en-US"/>
        </a:p>
      </dgm:t>
    </dgm:pt>
    <dgm:pt modelId="{7E2C42A2-2B9F-4892-8A60-790A730C61E3}" type="pres">
      <dgm:prSet presAssocID="{344BBAC0-DDB6-4AB1-AE65-F3D485B0F2C2}" presName="Name18" presStyleLbl="sibTrans2D1" presStyleIdx="3" presStyleCnt="4"/>
      <dgm:spPr/>
      <dgm:t>
        <a:bodyPr/>
        <a:lstStyle/>
        <a:p>
          <a:endParaRPr lang="en-US"/>
        </a:p>
      </dgm:t>
    </dgm:pt>
    <dgm:pt modelId="{A92D0AD3-5830-4DB0-A428-25E21FCC1F07}" type="pres">
      <dgm:prSet presAssocID="{E4B6EED2-84F7-48A6-AD83-48A0340284DB}" presName="composite1" presStyleCnt="0"/>
      <dgm:spPr/>
      <dgm:t>
        <a:bodyPr/>
        <a:lstStyle/>
        <a:p>
          <a:endParaRPr lang="en-US"/>
        </a:p>
      </dgm:t>
    </dgm:pt>
    <dgm:pt modelId="{59FD368C-1EB9-4C83-808C-7153CC55D9DE}" type="pres">
      <dgm:prSet presAssocID="{E4B6EED2-84F7-48A6-AD83-48A0340284DB}" presName="dummyNode1" presStyleLbl="node1" presStyleIdx="3" presStyleCnt="5"/>
      <dgm:spPr/>
      <dgm:t>
        <a:bodyPr/>
        <a:lstStyle/>
        <a:p>
          <a:endParaRPr lang="en-US"/>
        </a:p>
      </dgm:t>
    </dgm:pt>
    <dgm:pt modelId="{445609E1-2F53-4609-A3D0-714E43EF8990}" type="pres">
      <dgm:prSet presAssocID="{E4B6EED2-84F7-48A6-AD83-48A0340284DB}" presName="childNode1" presStyleLbl="bgAcc1" presStyleIdx="4" presStyleCnt="5">
        <dgm:presLayoutVars>
          <dgm:bulletEnabled val="1"/>
        </dgm:presLayoutVars>
      </dgm:prSet>
      <dgm:spPr/>
      <dgm:t>
        <a:bodyPr/>
        <a:lstStyle/>
        <a:p>
          <a:endParaRPr lang="en-US"/>
        </a:p>
      </dgm:t>
    </dgm:pt>
    <dgm:pt modelId="{9074541A-70C7-47BD-831B-6F47344889AB}" type="pres">
      <dgm:prSet presAssocID="{E4B6EED2-84F7-48A6-AD83-48A0340284DB}" presName="childNode1tx" presStyleLbl="bgAcc1" presStyleIdx="4" presStyleCnt="5">
        <dgm:presLayoutVars>
          <dgm:bulletEnabled val="1"/>
        </dgm:presLayoutVars>
      </dgm:prSet>
      <dgm:spPr/>
      <dgm:t>
        <a:bodyPr/>
        <a:lstStyle/>
        <a:p>
          <a:endParaRPr lang="en-US"/>
        </a:p>
      </dgm:t>
    </dgm:pt>
    <dgm:pt modelId="{68BDC838-7D26-41A4-9D42-1AAFD8A5A909}" type="pres">
      <dgm:prSet presAssocID="{E4B6EED2-84F7-48A6-AD83-48A0340284DB}" presName="parentNode1" presStyleLbl="node1" presStyleIdx="4" presStyleCnt="5">
        <dgm:presLayoutVars>
          <dgm:chMax val="1"/>
          <dgm:bulletEnabled val="1"/>
        </dgm:presLayoutVars>
      </dgm:prSet>
      <dgm:spPr/>
      <dgm:t>
        <a:bodyPr/>
        <a:lstStyle/>
        <a:p>
          <a:endParaRPr lang="en-US"/>
        </a:p>
      </dgm:t>
    </dgm:pt>
    <dgm:pt modelId="{A609EFFE-D6FF-4BB6-B4EC-1AB350534CAE}" type="pres">
      <dgm:prSet presAssocID="{E4B6EED2-84F7-48A6-AD83-48A0340284DB}" presName="connSite1" presStyleCnt="0"/>
      <dgm:spPr/>
      <dgm:t>
        <a:bodyPr/>
        <a:lstStyle/>
        <a:p>
          <a:endParaRPr lang="en-US"/>
        </a:p>
      </dgm:t>
    </dgm:pt>
  </dgm:ptLst>
  <dgm:cxnLst>
    <dgm:cxn modelId="{7870EAB4-30E3-4332-819E-5A2A8B71FEED}" type="presOf" srcId="{303F6165-15F6-406D-8C3A-B115F530CEBC}" destId="{B6799A02-CE57-4EB4-90A6-1008E78A85E7}" srcOrd="0" destOrd="0" presId="urn:microsoft.com/office/officeart/2005/8/layout/hProcess4"/>
    <dgm:cxn modelId="{3CFBBEF1-32AD-4490-9248-537CB5E5301E}" srcId="{645D56A0-7BF1-4BEC-A66A-FF09B8117872}" destId="{0C1DA2C6-F9BC-4CCE-9845-F0A279D57BED}" srcOrd="1" destOrd="0" parTransId="{6B892012-97F9-40FF-AE8A-52AE93DBE5C3}" sibTransId="{32DE04FF-6C46-47A8-B14C-3E6FF6B71A97}"/>
    <dgm:cxn modelId="{7239C5E7-2FA4-407B-BCFE-2004F5A7ACC3}" type="presOf" srcId="{C6733001-7F73-4D2A-BFDC-BC0710202A72}" destId="{9BCB7CC4-6273-42C3-B30F-44AC9ECD78CC}" srcOrd="0" destOrd="0" presId="urn:microsoft.com/office/officeart/2005/8/layout/hProcess4"/>
    <dgm:cxn modelId="{64A33D29-F6C2-4BDB-8425-DED42E3BB928}" type="presOf" srcId="{344BBAC0-DDB6-4AB1-AE65-F3D485B0F2C2}" destId="{7E2C42A2-2B9F-4892-8A60-790A730C61E3}" srcOrd="0" destOrd="0" presId="urn:microsoft.com/office/officeart/2005/8/layout/hProcess4"/>
    <dgm:cxn modelId="{A01FBFB4-E2C1-4516-AC69-A19B6E34F321}" type="presOf" srcId="{0C907F18-9EE5-4A9E-81EE-56C27F425849}" destId="{B07D778E-7B1F-45CC-88D0-F4EC88F5B016}" srcOrd="0" destOrd="0" presId="urn:microsoft.com/office/officeart/2005/8/layout/hProcess4"/>
    <dgm:cxn modelId="{BE8DC4AA-DE6C-43D0-90C9-8C5066784133}" type="presOf" srcId="{FEA7082B-2FD1-4010-8659-CC40E9A3354B}" destId="{E33E3E95-5432-4776-86EA-D8E04D184D54}" srcOrd="1" destOrd="0" presId="urn:microsoft.com/office/officeart/2005/8/layout/hProcess4"/>
    <dgm:cxn modelId="{BEACCD2F-C5F3-4DAC-B485-BBE199D1DA22}" srcId="{662251FE-F947-4900-8117-7933751D3FDC}" destId="{FEA7082B-2FD1-4010-8659-CC40E9A3354B}" srcOrd="0" destOrd="0" parTransId="{6590EC19-73EE-4234-B320-D9843D35A326}" sibTransId="{D8428A6B-F856-42D7-BEF3-B6849B40A4C6}"/>
    <dgm:cxn modelId="{8D557080-ECE9-4B51-8DA4-A24D7634EE73}" srcId="{645D56A0-7BF1-4BEC-A66A-FF09B8117872}" destId="{662251FE-F947-4900-8117-7933751D3FDC}" srcOrd="2" destOrd="0" parTransId="{D08C65EC-1B2F-488D-9EF4-7913290102F0}" sibTransId="{3EF92FF4-08F6-4848-8279-BFF1705BC9F2}"/>
    <dgm:cxn modelId="{2AAFE8E7-C9BB-4038-BA34-462C23AD80DE}" srcId="{B1752667-F83D-45FA-88EE-F73A48FEECD4}" destId="{303F6165-15F6-406D-8C3A-B115F530CEBC}" srcOrd="0" destOrd="0" parTransId="{1BB70665-EAA0-4489-A802-86523AA79F74}" sibTransId="{B0881BE5-49DC-44D6-89E1-7EA47931B3C4}"/>
    <dgm:cxn modelId="{CBEB8F95-A29B-4109-93D7-009C185C46AE}" type="presOf" srcId="{2DA4EDBB-42DF-4B8E-92ED-5CD0477A84CF}" destId="{9074541A-70C7-47BD-831B-6F47344889AB}" srcOrd="1" destOrd="0" presId="urn:microsoft.com/office/officeart/2005/8/layout/hProcess4"/>
    <dgm:cxn modelId="{F41277EE-1BD9-45CA-A3BE-4008ACBC4D75}" type="presOf" srcId="{FEA7082B-2FD1-4010-8659-CC40E9A3354B}" destId="{FCE6F562-3EBA-41B9-A515-D6FAD3D8152B}" srcOrd="0" destOrd="0" presId="urn:microsoft.com/office/officeart/2005/8/layout/hProcess4"/>
    <dgm:cxn modelId="{44829703-9852-4D4C-B19F-E39906FF1258}" type="presOf" srcId="{2BFC4662-5C55-4253-BB05-B7A145C87579}" destId="{99A3A081-A37B-499E-BE66-68F13DEFD53A}" srcOrd="1" destOrd="0" presId="urn:microsoft.com/office/officeart/2005/8/layout/hProcess4"/>
    <dgm:cxn modelId="{C5AF3243-539F-409C-9219-06338E43CBF6}" type="presOf" srcId="{C6733001-7F73-4D2A-BFDC-BC0710202A72}" destId="{D3BDEEBE-3B88-4191-A1F1-60928D76398C}" srcOrd="1" destOrd="0" presId="urn:microsoft.com/office/officeart/2005/8/layout/hProcess4"/>
    <dgm:cxn modelId="{E29259CE-C930-4964-9CD1-5F8A8512F172}" type="presOf" srcId="{303F6165-15F6-406D-8C3A-B115F530CEBC}" destId="{44F34D28-5452-450A-AB7B-8F019222AAA7}" srcOrd="1" destOrd="0" presId="urn:microsoft.com/office/officeart/2005/8/layout/hProcess4"/>
    <dgm:cxn modelId="{45D8AB28-9F0C-4318-A2DF-6F0582507656}" srcId="{0C1DA2C6-F9BC-4CCE-9845-F0A279D57BED}" destId="{C6733001-7F73-4D2A-BFDC-BC0710202A72}" srcOrd="0" destOrd="0" parTransId="{5FED759D-1510-48E6-8E02-BA605DB0122B}" sibTransId="{B669E262-7908-4F1D-A526-1BB20092F2E7}"/>
    <dgm:cxn modelId="{438BAD59-1186-4CD5-A8BC-30FF9E0EF269}" type="presOf" srcId="{E4B6EED2-84F7-48A6-AD83-48A0340284DB}" destId="{68BDC838-7D26-41A4-9D42-1AAFD8A5A909}" srcOrd="0" destOrd="0" presId="urn:microsoft.com/office/officeart/2005/8/layout/hProcess4"/>
    <dgm:cxn modelId="{766DDDC6-24F0-480D-B9FC-95EA02739175}" srcId="{E4B6EED2-84F7-48A6-AD83-48A0340284DB}" destId="{2DA4EDBB-42DF-4B8E-92ED-5CD0477A84CF}" srcOrd="0" destOrd="0" parTransId="{7686E31A-20D7-49C5-B7D8-987A312CA33E}" sibTransId="{C8572841-5A17-4AA3-B7D5-21D39B140199}"/>
    <dgm:cxn modelId="{B0B1EE5A-D3D9-4047-8386-B17B9B1176CE}" srcId="{645D56A0-7BF1-4BEC-A66A-FF09B8117872}" destId="{B1752667-F83D-45FA-88EE-F73A48FEECD4}" srcOrd="3" destOrd="0" parTransId="{6552EFF8-5DE1-4BA5-84E7-781E5DAD6419}" sibTransId="{344BBAC0-DDB6-4AB1-AE65-F3D485B0F2C2}"/>
    <dgm:cxn modelId="{B323AA90-396D-424B-B2E5-01002BC8C88D}" type="presOf" srcId="{645D56A0-7BF1-4BEC-A66A-FF09B8117872}" destId="{13978A36-9BAA-4111-BE95-E0924AB34228}" srcOrd="0" destOrd="0" presId="urn:microsoft.com/office/officeart/2005/8/layout/hProcess4"/>
    <dgm:cxn modelId="{78F5BEA0-6128-4742-90B3-B8FC509E8BEE}" type="presOf" srcId="{2BFC4662-5C55-4253-BB05-B7A145C87579}" destId="{342F53C3-10E7-4A50-B3C5-EEA420BE2807}" srcOrd="0" destOrd="0" presId="urn:microsoft.com/office/officeart/2005/8/layout/hProcess4"/>
    <dgm:cxn modelId="{7B94FD82-1A34-4844-B36C-5AEB13407A96}" type="presOf" srcId="{0C1DA2C6-F9BC-4CCE-9845-F0A279D57BED}" destId="{29699A82-0228-4CF3-AAA3-6CEDF6F4581C}" srcOrd="0" destOrd="0" presId="urn:microsoft.com/office/officeart/2005/8/layout/hProcess4"/>
    <dgm:cxn modelId="{A8E8937A-6247-4F8C-BAA9-45B685E385D6}" srcId="{0C907F18-9EE5-4A9E-81EE-56C27F425849}" destId="{2BFC4662-5C55-4253-BB05-B7A145C87579}" srcOrd="0" destOrd="0" parTransId="{55E0669E-D2F8-4A21-80A5-6EC91ECBBE4D}" sibTransId="{F6A9E215-AD53-4EDC-AA98-49D44D56BD3F}"/>
    <dgm:cxn modelId="{055780FC-79F5-4011-84C9-E398FBB3D02A}" type="presOf" srcId="{662251FE-F947-4900-8117-7933751D3FDC}" destId="{48384522-84A0-495D-9366-7B29993052C6}" srcOrd="0" destOrd="0" presId="urn:microsoft.com/office/officeart/2005/8/layout/hProcess4"/>
    <dgm:cxn modelId="{A61F1A0C-1612-4BF4-9FB2-5C8255BA04B1}" type="presOf" srcId="{AEB17468-4421-4FFD-A5E9-F276B900B993}" destId="{22ED8E95-02F2-49E0-B82C-60DA693A402C}" srcOrd="0" destOrd="0" presId="urn:microsoft.com/office/officeart/2005/8/layout/hProcess4"/>
    <dgm:cxn modelId="{09E47472-F8B9-45BB-BA9F-4D4B06D546CC}" srcId="{645D56A0-7BF1-4BEC-A66A-FF09B8117872}" destId="{E4B6EED2-84F7-48A6-AD83-48A0340284DB}" srcOrd="4" destOrd="0" parTransId="{6E50CBD0-466A-4351-963F-EA4F79D7EBA7}" sibTransId="{6D5F20F9-5F15-422C-A06D-48CA82BBDFDE}"/>
    <dgm:cxn modelId="{84FDD86E-0DF7-4789-B4E2-535F57BDE15D}" srcId="{645D56A0-7BF1-4BEC-A66A-FF09B8117872}" destId="{0C907F18-9EE5-4A9E-81EE-56C27F425849}" srcOrd="0" destOrd="0" parTransId="{70FCC680-4739-4582-8ABF-5B37F5B7B318}" sibTransId="{AEB17468-4421-4FFD-A5E9-F276B900B993}"/>
    <dgm:cxn modelId="{FDB993AB-1E6C-4203-ADFF-A68F58A348F2}" type="presOf" srcId="{B1752667-F83D-45FA-88EE-F73A48FEECD4}" destId="{EEDF32FA-9882-49CD-87D0-17D5493519B3}" srcOrd="0" destOrd="0" presId="urn:microsoft.com/office/officeart/2005/8/layout/hProcess4"/>
    <dgm:cxn modelId="{0BA5563F-5270-48ED-AFE5-1E672867C246}" type="presOf" srcId="{32DE04FF-6C46-47A8-B14C-3E6FF6B71A97}" destId="{CE4269A5-FC9E-44B1-ABBB-A05332CA7466}" srcOrd="0" destOrd="0" presId="urn:microsoft.com/office/officeart/2005/8/layout/hProcess4"/>
    <dgm:cxn modelId="{B9DD1E16-4B99-4912-86DF-5008A6F8EB85}" type="presOf" srcId="{3EF92FF4-08F6-4848-8279-BFF1705BC9F2}" destId="{2BEF60C3-453F-4625-9908-59894CA84474}" srcOrd="0" destOrd="0" presId="urn:microsoft.com/office/officeart/2005/8/layout/hProcess4"/>
    <dgm:cxn modelId="{CF50981E-A5BC-4B7D-96A8-BB9F08598910}" type="presOf" srcId="{2DA4EDBB-42DF-4B8E-92ED-5CD0477A84CF}" destId="{445609E1-2F53-4609-A3D0-714E43EF8990}" srcOrd="0" destOrd="0" presId="urn:microsoft.com/office/officeart/2005/8/layout/hProcess4"/>
    <dgm:cxn modelId="{2DBE3C85-1D91-40F2-951D-913351D90960}" type="presParOf" srcId="{13978A36-9BAA-4111-BE95-E0924AB34228}" destId="{538C9B23-8342-4EEE-B404-C12DBA2BB092}" srcOrd="0" destOrd="0" presId="urn:microsoft.com/office/officeart/2005/8/layout/hProcess4"/>
    <dgm:cxn modelId="{887D5E77-9AD5-49E3-8425-4EFAF7F3F5F4}" type="presParOf" srcId="{13978A36-9BAA-4111-BE95-E0924AB34228}" destId="{55998CA5-B83C-4869-92E5-CDE539ABE836}" srcOrd="1" destOrd="0" presId="urn:microsoft.com/office/officeart/2005/8/layout/hProcess4"/>
    <dgm:cxn modelId="{322231B9-608E-4FEC-82D2-10A9E564C1DA}" type="presParOf" srcId="{13978A36-9BAA-4111-BE95-E0924AB34228}" destId="{491D43F6-0D6F-43CB-AF32-385D983CD3A3}" srcOrd="2" destOrd="0" presId="urn:microsoft.com/office/officeart/2005/8/layout/hProcess4"/>
    <dgm:cxn modelId="{F43F9B5F-08E7-4663-8C04-770FBF9BC432}" type="presParOf" srcId="{491D43F6-0D6F-43CB-AF32-385D983CD3A3}" destId="{27C54A61-EE96-4CD7-9455-EE4030191ADD}" srcOrd="0" destOrd="0" presId="urn:microsoft.com/office/officeart/2005/8/layout/hProcess4"/>
    <dgm:cxn modelId="{A08C1F46-6ECB-4257-ADF7-F328C8454A60}" type="presParOf" srcId="{27C54A61-EE96-4CD7-9455-EE4030191ADD}" destId="{CE739EC6-B3CE-4F1F-B7C0-36D72406AB96}" srcOrd="0" destOrd="0" presId="urn:microsoft.com/office/officeart/2005/8/layout/hProcess4"/>
    <dgm:cxn modelId="{38A6BD0D-CA54-42B4-A056-761F54039B5B}" type="presParOf" srcId="{27C54A61-EE96-4CD7-9455-EE4030191ADD}" destId="{342F53C3-10E7-4A50-B3C5-EEA420BE2807}" srcOrd="1" destOrd="0" presId="urn:microsoft.com/office/officeart/2005/8/layout/hProcess4"/>
    <dgm:cxn modelId="{4950CB1B-B4F1-4C46-BA0F-1A886ED192B4}" type="presParOf" srcId="{27C54A61-EE96-4CD7-9455-EE4030191ADD}" destId="{99A3A081-A37B-499E-BE66-68F13DEFD53A}" srcOrd="2" destOrd="0" presId="urn:microsoft.com/office/officeart/2005/8/layout/hProcess4"/>
    <dgm:cxn modelId="{02209792-F7D9-47D8-A08B-CC2A6D9CD575}" type="presParOf" srcId="{27C54A61-EE96-4CD7-9455-EE4030191ADD}" destId="{B07D778E-7B1F-45CC-88D0-F4EC88F5B016}" srcOrd="3" destOrd="0" presId="urn:microsoft.com/office/officeart/2005/8/layout/hProcess4"/>
    <dgm:cxn modelId="{CB968364-A825-49F9-946D-7E405A32DFAD}" type="presParOf" srcId="{27C54A61-EE96-4CD7-9455-EE4030191ADD}" destId="{BF780EA4-9B70-4F0D-8E1E-625DE7F37E73}" srcOrd="4" destOrd="0" presId="urn:microsoft.com/office/officeart/2005/8/layout/hProcess4"/>
    <dgm:cxn modelId="{E5425E96-03BD-4F9D-8480-14BC4A4644AD}" type="presParOf" srcId="{491D43F6-0D6F-43CB-AF32-385D983CD3A3}" destId="{22ED8E95-02F2-49E0-B82C-60DA693A402C}" srcOrd="1" destOrd="0" presId="urn:microsoft.com/office/officeart/2005/8/layout/hProcess4"/>
    <dgm:cxn modelId="{656901DC-53DA-4042-94C7-0C06A6492F42}" type="presParOf" srcId="{491D43F6-0D6F-43CB-AF32-385D983CD3A3}" destId="{FA83A36E-872E-49F2-8DCA-ED8F9DE8D32D}" srcOrd="2" destOrd="0" presId="urn:microsoft.com/office/officeart/2005/8/layout/hProcess4"/>
    <dgm:cxn modelId="{FED60664-7296-4BB9-8B06-03DA1AD15153}" type="presParOf" srcId="{FA83A36E-872E-49F2-8DCA-ED8F9DE8D32D}" destId="{5B8C7ACC-2709-4A0A-AABC-AB119F12B06F}" srcOrd="0" destOrd="0" presId="urn:microsoft.com/office/officeart/2005/8/layout/hProcess4"/>
    <dgm:cxn modelId="{8B4E1A26-C9F0-4B0E-8AE9-CACD008E1BB9}" type="presParOf" srcId="{FA83A36E-872E-49F2-8DCA-ED8F9DE8D32D}" destId="{9BCB7CC4-6273-42C3-B30F-44AC9ECD78CC}" srcOrd="1" destOrd="0" presId="urn:microsoft.com/office/officeart/2005/8/layout/hProcess4"/>
    <dgm:cxn modelId="{F61FB219-3D45-4A1B-8D4A-F68DF86C7BB5}" type="presParOf" srcId="{FA83A36E-872E-49F2-8DCA-ED8F9DE8D32D}" destId="{D3BDEEBE-3B88-4191-A1F1-60928D76398C}" srcOrd="2" destOrd="0" presId="urn:microsoft.com/office/officeart/2005/8/layout/hProcess4"/>
    <dgm:cxn modelId="{2B952318-E79A-4B19-8767-28CDAF665636}" type="presParOf" srcId="{FA83A36E-872E-49F2-8DCA-ED8F9DE8D32D}" destId="{29699A82-0228-4CF3-AAA3-6CEDF6F4581C}" srcOrd="3" destOrd="0" presId="urn:microsoft.com/office/officeart/2005/8/layout/hProcess4"/>
    <dgm:cxn modelId="{F2DDE25F-895D-4382-989B-2DCF2DF7A6C3}" type="presParOf" srcId="{FA83A36E-872E-49F2-8DCA-ED8F9DE8D32D}" destId="{2389995A-E5C0-4B6E-8D17-F58A6AFB281B}" srcOrd="4" destOrd="0" presId="urn:microsoft.com/office/officeart/2005/8/layout/hProcess4"/>
    <dgm:cxn modelId="{A78F4399-3A06-42E5-92FC-2724325180C1}" type="presParOf" srcId="{491D43F6-0D6F-43CB-AF32-385D983CD3A3}" destId="{CE4269A5-FC9E-44B1-ABBB-A05332CA7466}" srcOrd="3" destOrd="0" presId="urn:microsoft.com/office/officeart/2005/8/layout/hProcess4"/>
    <dgm:cxn modelId="{79D3786C-DDF8-4854-93B5-DAA5BFE38A82}" type="presParOf" srcId="{491D43F6-0D6F-43CB-AF32-385D983CD3A3}" destId="{8747DD36-0597-46D5-8848-2900E711F795}" srcOrd="4" destOrd="0" presId="urn:microsoft.com/office/officeart/2005/8/layout/hProcess4"/>
    <dgm:cxn modelId="{77C67575-9E0F-4663-B050-70912C650E86}" type="presParOf" srcId="{8747DD36-0597-46D5-8848-2900E711F795}" destId="{2BD93C7B-DEE1-4BFB-AB76-B1C6C77BE561}" srcOrd="0" destOrd="0" presId="urn:microsoft.com/office/officeart/2005/8/layout/hProcess4"/>
    <dgm:cxn modelId="{0A6DD064-4AE4-48C1-9CF4-2FE9F1569785}" type="presParOf" srcId="{8747DD36-0597-46D5-8848-2900E711F795}" destId="{FCE6F562-3EBA-41B9-A515-D6FAD3D8152B}" srcOrd="1" destOrd="0" presId="urn:microsoft.com/office/officeart/2005/8/layout/hProcess4"/>
    <dgm:cxn modelId="{FF9CD2E9-AB97-4242-89D1-4C8E709DB2EF}" type="presParOf" srcId="{8747DD36-0597-46D5-8848-2900E711F795}" destId="{E33E3E95-5432-4776-86EA-D8E04D184D54}" srcOrd="2" destOrd="0" presId="urn:microsoft.com/office/officeart/2005/8/layout/hProcess4"/>
    <dgm:cxn modelId="{671F790A-0561-4AF7-AA91-1BFD45081686}" type="presParOf" srcId="{8747DD36-0597-46D5-8848-2900E711F795}" destId="{48384522-84A0-495D-9366-7B29993052C6}" srcOrd="3" destOrd="0" presId="urn:microsoft.com/office/officeart/2005/8/layout/hProcess4"/>
    <dgm:cxn modelId="{5C821FAB-CC34-4520-846C-A7C01739D9D8}" type="presParOf" srcId="{8747DD36-0597-46D5-8848-2900E711F795}" destId="{2CD04CA9-42E8-4198-84C1-9B4ECE261514}" srcOrd="4" destOrd="0" presId="urn:microsoft.com/office/officeart/2005/8/layout/hProcess4"/>
    <dgm:cxn modelId="{1BA0D092-A785-413B-A175-BD0590B6EEDE}" type="presParOf" srcId="{491D43F6-0D6F-43CB-AF32-385D983CD3A3}" destId="{2BEF60C3-453F-4625-9908-59894CA84474}" srcOrd="5" destOrd="0" presId="urn:microsoft.com/office/officeart/2005/8/layout/hProcess4"/>
    <dgm:cxn modelId="{F3BF9F7B-97D0-490F-8CE5-C3CF71A86A4D}" type="presParOf" srcId="{491D43F6-0D6F-43CB-AF32-385D983CD3A3}" destId="{CE4759C0-D09C-4AC2-A995-7B279C02F0E5}" srcOrd="6" destOrd="0" presId="urn:microsoft.com/office/officeart/2005/8/layout/hProcess4"/>
    <dgm:cxn modelId="{C35DAAAE-B2CB-46D3-9490-DF60A8AB7FC3}" type="presParOf" srcId="{CE4759C0-D09C-4AC2-A995-7B279C02F0E5}" destId="{55E55DDA-0DE8-4B1D-A771-BB62D7C3276C}" srcOrd="0" destOrd="0" presId="urn:microsoft.com/office/officeart/2005/8/layout/hProcess4"/>
    <dgm:cxn modelId="{50C5974B-ABDA-45B6-A50E-7BC22FFF5E28}" type="presParOf" srcId="{CE4759C0-D09C-4AC2-A995-7B279C02F0E5}" destId="{B6799A02-CE57-4EB4-90A6-1008E78A85E7}" srcOrd="1" destOrd="0" presId="urn:microsoft.com/office/officeart/2005/8/layout/hProcess4"/>
    <dgm:cxn modelId="{C33E90C6-CBEE-45B4-9092-2BFBA3BB07EC}" type="presParOf" srcId="{CE4759C0-D09C-4AC2-A995-7B279C02F0E5}" destId="{44F34D28-5452-450A-AB7B-8F019222AAA7}" srcOrd="2" destOrd="0" presId="urn:microsoft.com/office/officeart/2005/8/layout/hProcess4"/>
    <dgm:cxn modelId="{2B04AD74-03AC-46C3-B92A-BAF9602B54A0}" type="presParOf" srcId="{CE4759C0-D09C-4AC2-A995-7B279C02F0E5}" destId="{EEDF32FA-9882-49CD-87D0-17D5493519B3}" srcOrd="3" destOrd="0" presId="urn:microsoft.com/office/officeart/2005/8/layout/hProcess4"/>
    <dgm:cxn modelId="{639C7E64-5487-42D7-8E98-1EAA12F64D48}" type="presParOf" srcId="{CE4759C0-D09C-4AC2-A995-7B279C02F0E5}" destId="{750B817F-E4FD-4431-822C-617719AE14FB}" srcOrd="4" destOrd="0" presId="urn:microsoft.com/office/officeart/2005/8/layout/hProcess4"/>
    <dgm:cxn modelId="{3E36CE1E-7A58-4D29-960F-A212A4358677}" type="presParOf" srcId="{491D43F6-0D6F-43CB-AF32-385D983CD3A3}" destId="{7E2C42A2-2B9F-4892-8A60-790A730C61E3}" srcOrd="7" destOrd="0" presId="urn:microsoft.com/office/officeart/2005/8/layout/hProcess4"/>
    <dgm:cxn modelId="{C2B9A0A7-7279-48D3-8D08-E17B764534BB}" type="presParOf" srcId="{491D43F6-0D6F-43CB-AF32-385D983CD3A3}" destId="{A92D0AD3-5830-4DB0-A428-25E21FCC1F07}" srcOrd="8" destOrd="0" presId="urn:microsoft.com/office/officeart/2005/8/layout/hProcess4"/>
    <dgm:cxn modelId="{EC3DFC21-5A6F-4736-9465-A3768431CA9B}" type="presParOf" srcId="{A92D0AD3-5830-4DB0-A428-25E21FCC1F07}" destId="{59FD368C-1EB9-4C83-808C-7153CC55D9DE}" srcOrd="0" destOrd="0" presId="urn:microsoft.com/office/officeart/2005/8/layout/hProcess4"/>
    <dgm:cxn modelId="{F941AC07-A364-4349-845E-0E903B5F29DA}" type="presParOf" srcId="{A92D0AD3-5830-4DB0-A428-25E21FCC1F07}" destId="{445609E1-2F53-4609-A3D0-714E43EF8990}" srcOrd="1" destOrd="0" presId="urn:microsoft.com/office/officeart/2005/8/layout/hProcess4"/>
    <dgm:cxn modelId="{DCA2415D-AF0A-45EC-8A57-5A8B3849289A}" type="presParOf" srcId="{A92D0AD3-5830-4DB0-A428-25E21FCC1F07}" destId="{9074541A-70C7-47BD-831B-6F47344889AB}" srcOrd="2" destOrd="0" presId="urn:microsoft.com/office/officeart/2005/8/layout/hProcess4"/>
    <dgm:cxn modelId="{E7A6BD99-056B-4673-9193-74B0E8B7B8DC}" type="presParOf" srcId="{A92D0AD3-5830-4DB0-A428-25E21FCC1F07}" destId="{68BDC838-7D26-41A4-9D42-1AAFD8A5A909}" srcOrd="3" destOrd="0" presId="urn:microsoft.com/office/officeart/2005/8/layout/hProcess4"/>
    <dgm:cxn modelId="{CAA9F5D7-0D2F-4C00-8FA4-0D1B49F1DA21}" type="presParOf" srcId="{A92D0AD3-5830-4DB0-A428-25E21FCC1F07}" destId="{A609EFFE-D6FF-4BB6-B4EC-1AB350534CAE}"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C007D1-3907-47D2-A770-88D74F204839}" type="doc">
      <dgm:prSet loTypeId="urn:microsoft.com/office/officeart/2005/8/layout/vList4#3" loCatId="list" qsTypeId="urn:microsoft.com/office/officeart/2005/8/quickstyle/simple1" qsCatId="simple" csTypeId="urn:microsoft.com/office/officeart/2005/8/colors/accent1_2" csCatId="accent1" phldr="1"/>
      <dgm:spPr/>
    </dgm:pt>
    <dgm:pt modelId="{30DA6570-0558-45A9-AD55-6DFC6A607E69}">
      <dgm:prSet phldrT="[Text]"/>
      <dgm:spPr/>
      <dgm:t>
        <a:bodyPr/>
        <a:lstStyle/>
        <a:p>
          <a:r>
            <a:rPr lang="en-US" dirty="0" smtClean="0"/>
            <a:t>Alexander Hamilton</a:t>
          </a:r>
          <a:endParaRPr lang="en-US" dirty="0"/>
        </a:p>
      </dgm:t>
    </dgm:pt>
    <dgm:pt modelId="{E6731A3A-E32C-4595-8457-0082ED7DA5A4}" type="parTrans" cxnId="{55092BCA-D3FE-4517-ACC6-030F1DA5BEAA}">
      <dgm:prSet/>
      <dgm:spPr/>
      <dgm:t>
        <a:bodyPr/>
        <a:lstStyle/>
        <a:p>
          <a:endParaRPr lang="en-US"/>
        </a:p>
      </dgm:t>
    </dgm:pt>
    <dgm:pt modelId="{EE5F046B-0783-4FD3-AF77-9EDF82EE4FC5}" type="sibTrans" cxnId="{55092BCA-D3FE-4517-ACC6-030F1DA5BEAA}">
      <dgm:prSet/>
      <dgm:spPr/>
      <dgm:t>
        <a:bodyPr/>
        <a:lstStyle/>
        <a:p>
          <a:endParaRPr lang="en-US"/>
        </a:p>
      </dgm:t>
    </dgm:pt>
    <dgm:pt modelId="{3D315692-997A-4AB2-AE61-C2DE5F658AB0}">
      <dgm:prSet phldrT="[Text]"/>
      <dgm:spPr/>
      <dgm:t>
        <a:bodyPr/>
        <a:lstStyle/>
        <a:p>
          <a:r>
            <a:rPr lang="en-US" dirty="0" smtClean="0"/>
            <a:t>Thomas Jefferson (also James Madison)</a:t>
          </a:r>
          <a:endParaRPr lang="en-US" dirty="0"/>
        </a:p>
      </dgm:t>
    </dgm:pt>
    <dgm:pt modelId="{ADEEEB96-EAFD-4688-A183-CD57D8C0AF34}" type="parTrans" cxnId="{9251C052-D12B-452C-8DC7-172DA300301C}">
      <dgm:prSet/>
      <dgm:spPr/>
      <dgm:t>
        <a:bodyPr/>
        <a:lstStyle/>
        <a:p>
          <a:endParaRPr lang="en-US"/>
        </a:p>
      </dgm:t>
    </dgm:pt>
    <dgm:pt modelId="{045D780C-99B7-4115-A957-E6E20D3E32DB}" type="sibTrans" cxnId="{9251C052-D12B-452C-8DC7-172DA300301C}">
      <dgm:prSet/>
      <dgm:spPr/>
      <dgm:t>
        <a:bodyPr/>
        <a:lstStyle/>
        <a:p>
          <a:endParaRPr lang="en-US"/>
        </a:p>
      </dgm:t>
    </dgm:pt>
    <dgm:pt modelId="{0EA68B95-8E99-4EA2-9EA7-83093FC92F3E}">
      <dgm:prSet phldrT="[Text]"/>
      <dgm:spPr/>
      <dgm:t>
        <a:bodyPr/>
        <a:lstStyle/>
        <a:p>
          <a:r>
            <a:rPr lang="en-US" dirty="0" smtClean="0"/>
            <a:t>Ideas of David Hume and Adam Smith</a:t>
          </a:r>
          <a:endParaRPr lang="en-US" dirty="0"/>
        </a:p>
      </dgm:t>
    </dgm:pt>
    <dgm:pt modelId="{1A3C30E8-D9A6-431B-A727-6BAF03603AFC}" type="parTrans" cxnId="{C6B70748-BCB2-45C1-B6EB-ACDBEC75EA1F}">
      <dgm:prSet/>
      <dgm:spPr/>
      <dgm:t>
        <a:bodyPr/>
        <a:lstStyle/>
        <a:p>
          <a:endParaRPr lang="en-US"/>
        </a:p>
      </dgm:t>
    </dgm:pt>
    <dgm:pt modelId="{17456674-1E6C-4112-A52C-B4F558EB22AC}" type="sibTrans" cxnId="{C6B70748-BCB2-45C1-B6EB-ACDBEC75EA1F}">
      <dgm:prSet/>
      <dgm:spPr/>
      <dgm:t>
        <a:bodyPr/>
        <a:lstStyle/>
        <a:p>
          <a:endParaRPr lang="en-US"/>
        </a:p>
      </dgm:t>
    </dgm:pt>
    <dgm:pt modelId="{AFB6421B-D1E1-40C1-9D83-F0EBA9610BB3}">
      <dgm:prSet phldrT="[Text]"/>
      <dgm:spPr/>
      <dgm:t>
        <a:bodyPr/>
        <a:lstStyle/>
        <a:p>
          <a:r>
            <a:rPr lang="en-US" dirty="0" smtClean="0"/>
            <a:t>England’s use of public debt to build nation</a:t>
          </a:r>
          <a:endParaRPr lang="en-US" dirty="0"/>
        </a:p>
      </dgm:t>
    </dgm:pt>
    <dgm:pt modelId="{7FD5D454-7741-466F-A8F6-317B7CA22DAE}" type="parTrans" cxnId="{14EB6D1E-FAE9-438F-A159-7EA1433DD6B7}">
      <dgm:prSet/>
      <dgm:spPr/>
      <dgm:t>
        <a:bodyPr/>
        <a:lstStyle/>
        <a:p>
          <a:endParaRPr lang="en-US"/>
        </a:p>
      </dgm:t>
    </dgm:pt>
    <dgm:pt modelId="{9AC60784-5DDC-4DF2-A91A-C56CA87C4869}" type="sibTrans" cxnId="{14EB6D1E-FAE9-438F-A159-7EA1433DD6B7}">
      <dgm:prSet/>
      <dgm:spPr/>
      <dgm:t>
        <a:bodyPr/>
        <a:lstStyle/>
        <a:p>
          <a:endParaRPr lang="en-US"/>
        </a:p>
      </dgm:t>
    </dgm:pt>
    <dgm:pt modelId="{6481A967-B7B3-4B29-95A0-6DAC36A2A1BE}">
      <dgm:prSet phldrT="[Text]"/>
      <dgm:spPr/>
      <dgm:t>
        <a:bodyPr/>
        <a:lstStyle/>
        <a:p>
          <a:r>
            <a:rPr lang="en-US" dirty="0" smtClean="0"/>
            <a:t>Deliver capital to build the financial system</a:t>
          </a:r>
          <a:endParaRPr lang="en-US" dirty="0"/>
        </a:p>
      </dgm:t>
    </dgm:pt>
    <dgm:pt modelId="{E8A8B734-3A8B-4D32-AF88-CBFF01169497}" type="parTrans" cxnId="{7F445877-5A40-4505-8FD6-6511730055B7}">
      <dgm:prSet/>
      <dgm:spPr/>
      <dgm:t>
        <a:bodyPr/>
        <a:lstStyle/>
        <a:p>
          <a:endParaRPr lang="en-US"/>
        </a:p>
      </dgm:t>
    </dgm:pt>
    <dgm:pt modelId="{1675AE05-BA16-446E-BBB5-18B16DC9DB97}" type="sibTrans" cxnId="{7F445877-5A40-4505-8FD6-6511730055B7}">
      <dgm:prSet/>
      <dgm:spPr/>
      <dgm:t>
        <a:bodyPr/>
        <a:lstStyle/>
        <a:p>
          <a:endParaRPr lang="en-US"/>
        </a:p>
      </dgm:t>
    </dgm:pt>
    <dgm:pt modelId="{521A74D7-EF15-4C19-B819-1C722363E4D6}">
      <dgm:prSet phldrT="[Text]"/>
      <dgm:spPr/>
      <dgm:t>
        <a:bodyPr/>
        <a:lstStyle/>
        <a:p>
          <a:r>
            <a:rPr lang="en-US" dirty="0" smtClean="0"/>
            <a:t>Financial monopoly would undermine state banks</a:t>
          </a:r>
          <a:endParaRPr lang="en-US" dirty="0"/>
        </a:p>
      </dgm:t>
    </dgm:pt>
    <dgm:pt modelId="{340D0D5C-8EC4-4C40-B98C-C1448E09A3F2}" type="parTrans" cxnId="{5B0585C2-C24B-4E4A-A555-D6B3672D1D0D}">
      <dgm:prSet/>
      <dgm:spPr/>
      <dgm:t>
        <a:bodyPr/>
        <a:lstStyle/>
        <a:p>
          <a:endParaRPr lang="en-US"/>
        </a:p>
      </dgm:t>
    </dgm:pt>
    <dgm:pt modelId="{7325FDCB-D8D8-4ACC-BEF2-4A98AA9425F6}" type="sibTrans" cxnId="{5B0585C2-C24B-4E4A-A555-D6B3672D1D0D}">
      <dgm:prSet/>
      <dgm:spPr/>
      <dgm:t>
        <a:bodyPr/>
        <a:lstStyle/>
        <a:p>
          <a:endParaRPr lang="en-US"/>
        </a:p>
      </dgm:t>
    </dgm:pt>
    <dgm:pt modelId="{AF4B6710-220C-45DA-84E3-48052A5B31AE}">
      <dgm:prSet phldrT="[Text]"/>
      <dgm:spPr/>
      <dgm:t>
        <a:bodyPr/>
        <a:lstStyle/>
        <a:p>
          <a:r>
            <a:rPr lang="en-US" dirty="0" smtClean="0"/>
            <a:t>National bank was unconstitutional</a:t>
          </a:r>
          <a:endParaRPr lang="en-US" dirty="0"/>
        </a:p>
      </dgm:t>
    </dgm:pt>
    <dgm:pt modelId="{DB759156-42CD-4AE9-A4C1-9340571BE64E}" type="parTrans" cxnId="{24B22036-4A7C-4102-B5EF-7AA4F613F4C8}">
      <dgm:prSet/>
      <dgm:spPr/>
      <dgm:t>
        <a:bodyPr/>
        <a:lstStyle/>
        <a:p>
          <a:endParaRPr lang="en-US"/>
        </a:p>
      </dgm:t>
    </dgm:pt>
    <dgm:pt modelId="{ED73C35E-767F-4613-A256-8336B836CCC9}" type="sibTrans" cxnId="{24B22036-4A7C-4102-B5EF-7AA4F613F4C8}">
      <dgm:prSet/>
      <dgm:spPr/>
      <dgm:t>
        <a:bodyPr/>
        <a:lstStyle/>
        <a:p>
          <a:endParaRPr lang="en-US"/>
        </a:p>
      </dgm:t>
    </dgm:pt>
    <dgm:pt modelId="{93F6B042-1703-4E45-A9C7-38608994CD86}">
      <dgm:prSet phldrT="[Text]"/>
      <dgm:spPr/>
      <dgm:t>
        <a:bodyPr/>
        <a:lstStyle/>
        <a:p>
          <a:r>
            <a:rPr lang="en-US" dirty="0" smtClean="0"/>
            <a:t>Vision of an agrarian (not commercial) society</a:t>
          </a:r>
          <a:endParaRPr lang="en-US" dirty="0"/>
        </a:p>
      </dgm:t>
    </dgm:pt>
    <dgm:pt modelId="{1F48F1DA-4569-44FD-8BDF-DCF5D532BC82}" type="parTrans" cxnId="{930EB880-849E-4406-AF78-B392D4C07605}">
      <dgm:prSet/>
      <dgm:spPr/>
      <dgm:t>
        <a:bodyPr/>
        <a:lstStyle/>
        <a:p>
          <a:endParaRPr lang="en-US"/>
        </a:p>
      </dgm:t>
    </dgm:pt>
    <dgm:pt modelId="{C90D200E-AC3D-4F32-9CBC-207635A01E5A}" type="sibTrans" cxnId="{930EB880-849E-4406-AF78-B392D4C07605}">
      <dgm:prSet/>
      <dgm:spPr/>
      <dgm:t>
        <a:bodyPr/>
        <a:lstStyle/>
        <a:p>
          <a:endParaRPr lang="en-US"/>
        </a:p>
      </dgm:t>
    </dgm:pt>
    <dgm:pt modelId="{AF4152C1-65B5-4056-8A9B-98203C4E07EA}">
      <dgm:prSet phldrT="[Text]"/>
      <dgm:spPr/>
      <dgm:t>
        <a:bodyPr/>
        <a:lstStyle/>
        <a:p>
          <a:r>
            <a:rPr lang="en-US" dirty="0" smtClean="0"/>
            <a:t>Consolidate and finance federal and state debt </a:t>
          </a:r>
          <a:endParaRPr lang="en-US" dirty="0"/>
        </a:p>
      </dgm:t>
    </dgm:pt>
    <dgm:pt modelId="{158F50FD-1702-4AA7-B360-D81CB604414A}" type="parTrans" cxnId="{91A12C08-1DD2-4C80-9C44-16593F515FE2}">
      <dgm:prSet/>
      <dgm:spPr/>
    </dgm:pt>
    <dgm:pt modelId="{E7BFBB17-9BC9-4D96-B4DD-5A5D2C3B5FF8}" type="sibTrans" cxnId="{91A12C08-1DD2-4C80-9C44-16593F515FE2}">
      <dgm:prSet/>
      <dgm:spPr/>
    </dgm:pt>
    <dgm:pt modelId="{4F48E534-8588-4E7B-87C8-EA931F1C349F}" type="pres">
      <dgm:prSet presAssocID="{94C007D1-3907-47D2-A770-88D74F204839}" presName="linear" presStyleCnt="0">
        <dgm:presLayoutVars>
          <dgm:dir/>
          <dgm:resizeHandles val="exact"/>
        </dgm:presLayoutVars>
      </dgm:prSet>
      <dgm:spPr/>
    </dgm:pt>
    <dgm:pt modelId="{3E62B158-3CCD-49D5-BC4A-47BD67622C3E}" type="pres">
      <dgm:prSet presAssocID="{30DA6570-0558-45A9-AD55-6DFC6A607E69}" presName="comp" presStyleCnt="0"/>
      <dgm:spPr/>
    </dgm:pt>
    <dgm:pt modelId="{2F18086E-F31C-43AD-8773-7448FADEA6FC}" type="pres">
      <dgm:prSet presAssocID="{30DA6570-0558-45A9-AD55-6DFC6A607E69}" presName="box" presStyleLbl="node1" presStyleIdx="0" presStyleCnt="2"/>
      <dgm:spPr/>
      <dgm:t>
        <a:bodyPr/>
        <a:lstStyle/>
        <a:p>
          <a:endParaRPr lang="en-US"/>
        </a:p>
      </dgm:t>
    </dgm:pt>
    <dgm:pt modelId="{A7514307-990E-4B6A-8A72-251E69259090}" type="pres">
      <dgm:prSet presAssocID="{30DA6570-0558-45A9-AD55-6DFC6A607E69}" presName="img" presStyleLbl="fgImgPlace1" presStyleIdx="0" presStyleCnt="2"/>
      <dgm:spPr>
        <a:blipFill rotWithShape="0">
          <a:blip xmlns:r="http://schemas.openxmlformats.org/officeDocument/2006/relationships" r:embed="rId1"/>
          <a:stretch>
            <a:fillRect/>
          </a:stretch>
        </a:blipFill>
      </dgm:spPr>
    </dgm:pt>
    <dgm:pt modelId="{03DC1193-7E12-4272-BA7A-EC120B88A507}" type="pres">
      <dgm:prSet presAssocID="{30DA6570-0558-45A9-AD55-6DFC6A607E69}" presName="text" presStyleLbl="node1" presStyleIdx="0" presStyleCnt="2">
        <dgm:presLayoutVars>
          <dgm:bulletEnabled val="1"/>
        </dgm:presLayoutVars>
      </dgm:prSet>
      <dgm:spPr/>
      <dgm:t>
        <a:bodyPr/>
        <a:lstStyle/>
        <a:p>
          <a:endParaRPr lang="en-US"/>
        </a:p>
      </dgm:t>
    </dgm:pt>
    <dgm:pt modelId="{2876E3C1-7342-46F7-85AB-CE04946B2D3B}" type="pres">
      <dgm:prSet presAssocID="{EE5F046B-0783-4FD3-AF77-9EDF82EE4FC5}" presName="spacer" presStyleCnt="0"/>
      <dgm:spPr/>
    </dgm:pt>
    <dgm:pt modelId="{0B1A7557-63CB-4FAB-9BE0-3118E87E977D}" type="pres">
      <dgm:prSet presAssocID="{3D315692-997A-4AB2-AE61-C2DE5F658AB0}" presName="comp" presStyleCnt="0"/>
      <dgm:spPr/>
    </dgm:pt>
    <dgm:pt modelId="{43147001-E291-445F-BD64-BD5BEB975574}" type="pres">
      <dgm:prSet presAssocID="{3D315692-997A-4AB2-AE61-C2DE5F658AB0}" presName="box" presStyleLbl="node1" presStyleIdx="1" presStyleCnt="2"/>
      <dgm:spPr/>
      <dgm:t>
        <a:bodyPr/>
        <a:lstStyle/>
        <a:p>
          <a:endParaRPr lang="en-US"/>
        </a:p>
      </dgm:t>
    </dgm:pt>
    <dgm:pt modelId="{E588FBFA-5006-4073-A367-ED187FCE2604}" type="pres">
      <dgm:prSet presAssocID="{3D315692-997A-4AB2-AE61-C2DE5F658AB0}" presName="img" presStyleLbl="fgImgPlace1" presStyleIdx="1" presStyleCnt="2"/>
      <dgm:spPr>
        <a:blipFill rotWithShape="0">
          <a:blip xmlns:r="http://schemas.openxmlformats.org/officeDocument/2006/relationships" r:embed="rId2"/>
          <a:stretch>
            <a:fillRect/>
          </a:stretch>
        </a:blipFill>
      </dgm:spPr>
    </dgm:pt>
    <dgm:pt modelId="{87BA3325-8834-47DD-A716-71F41E540C04}" type="pres">
      <dgm:prSet presAssocID="{3D315692-997A-4AB2-AE61-C2DE5F658AB0}" presName="text" presStyleLbl="node1" presStyleIdx="1" presStyleCnt="2">
        <dgm:presLayoutVars>
          <dgm:bulletEnabled val="1"/>
        </dgm:presLayoutVars>
      </dgm:prSet>
      <dgm:spPr/>
      <dgm:t>
        <a:bodyPr/>
        <a:lstStyle/>
        <a:p>
          <a:endParaRPr lang="en-US"/>
        </a:p>
      </dgm:t>
    </dgm:pt>
  </dgm:ptLst>
  <dgm:cxnLst>
    <dgm:cxn modelId="{3A9F012F-EFF6-4B47-9D01-9E0FBE913C8B}" type="presOf" srcId="{AFB6421B-D1E1-40C1-9D83-F0EBA9610BB3}" destId="{2F18086E-F31C-43AD-8773-7448FADEA6FC}" srcOrd="0" destOrd="2" presId="urn:microsoft.com/office/officeart/2005/8/layout/vList4#3"/>
    <dgm:cxn modelId="{CDEAFF90-5A61-48C8-B79F-2D5830E0069C}" type="presOf" srcId="{0EA68B95-8E99-4EA2-9EA7-83093FC92F3E}" destId="{2F18086E-F31C-43AD-8773-7448FADEA6FC}" srcOrd="0" destOrd="1" presId="urn:microsoft.com/office/officeart/2005/8/layout/vList4#3"/>
    <dgm:cxn modelId="{91A12C08-1DD2-4C80-9C44-16593F515FE2}" srcId="{30DA6570-0558-45A9-AD55-6DFC6A607E69}" destId="{AF4152C1-65B5-4056-8A9B-98203C4E07EA}" srcOrd="3" destOrd="0" parTransId="{158F50FD-1702-4AA7-B360-D81CB604414A}" sibTransId="{E7BFBB17-9BC9-4D96-B4DD-5A5D2C3B5FF8}"/>
    <dgm:cxn modelId="{33FA8876-51A5-4B69-99C3-0AD566FA4181}" type="presOf" srcId="{94C007D1-3907-47D2-A770-88D74F204839}" destId="{4F48E534-8588-4E7B-87C8-EA931F1C349F}" srcOrd="0" destOrd="0" presId="urn:microsoft.com/office/officeart/2005/8/layout/vList4#3"/>
    <dgm:cxn modelId="{4DEC9CCF-F405-42E4-876C-6542002E4B4D}" type="presOf" srcId="{6481A967-B7B3-4B29-95A0-6DAC36A2A1BE}" destId="{03DC1193-7E12-4272-BA7A-EC120B88A507}" srcOrd="1" destOrd="3" presId="urn:microsoft.com/office/officeart/2005/8/layout/vList4#3"/>
    <dgm:cxn modelId="{35BEF8D5-AE7C-4C55-8C14-A2BA79281C66}" type="presOf" srcId="{521A74D7-EF15-4C19-B819-1C722363E4D6}" destId="{87BA3325-8834-47DD-A716-71F41E540C04}" srcOrd="1" destOrd="1" presId="urn:microsoft.com/office/officeart/2005/8/layout/vList4#3"/>
    <dgm:cxn modelId="{FBD0BF97-BC7A-48A6-B5CE-1AC468F86133}" type="presOf" srcId="{0EA68B95-8E99-4EA2-9EA7-83093FC92F3E}" destId="{03DC1193-7E12-4272-BA7A-EC120B88A507}" srcOrd="1" destOrd="1" presId="urn:microsoft.com/office/officeart/2005/8/layout/vList4#3"/>
    <dgm:cxn modelId="{86B4AE1A-1AD1-49D1-86C0-8D11FA5E31B0}" type="presOf" srcId="{30DA6570-0558-45A9-AD55-6DFC6A607E69}" destId="{03DC1193-7E12-4272-BA7A-EC120B88A507}" srcOrd="1" destOrd="0" presId="urn:microsoft.com/office/officeart/2005/8/layout/vList4#3"/>
    <dgm:cxn modelId="{9251C052-D12B-452C-8DC7-172DA300301C}" srcId="{94C007D1-3907-47D2-A770-88D74F204839}" destId="{3D315692-997A-4AB2-AE61-C2DE5F658AB0}" srcOrd="1" destOrd="0" parTransId="{ADEEEB96-EAFD-4688-A183-CD57D8C0AF34}" sibTransId="{045D780C-99B7-4115-A957-E6E20D3E32DB}"/>
    <dgm:cxn modelId="{930EB880-849E-4406-AF78-B392D4C07605}" srcId="{3D315692-997A-4AB2-AE61-C2DE5F658AB0}" destId="{93F6B042-1703-4E45-A9C7-38608994CD86}" srcOrd="2" destOrd="0" parTransId="{1F48F1DA-4569-44FD-8BDF-DCF5D532BC82}" sibTransId="{C90D200E-AC3D-4F32-9CBC-207635A01E5A}"/>
    <dgm:cxn modelId="{7F445877-5A40-4505-8FD6-6511730055B7}" srcId="{30DA6570-0558-45A9-AD55-6DFC6A607E69}" destId="{6481A967-B7B3-4B29-95A0-6DAC36A2A1BE}" srcOrd="2" destOrd="0" parTransId="{E8A8B734-3A8B-4D32-AF88-CBFF01169497}" sibTransId="{1675AE05-BA16-446E-BBB5-18B16DC9DB97}"/>
    <dgm:cxn modelId="{49628E16-CCE3-4FA6-8352-C6C76BA4BD1D}" type="presOf" srcId="{AFB6421B-D1E1-40C1-9D83-F0EBA9610BB3}" destId="{03DC1193-7E12-4272-BA7A-EC120B88A507}" srcOrd="1" destOrd="2" presId="urn:microsoft.com/office/officeart/2005/8/layout/vList4#3"/>
    <dgm:cxn modelId="{7068C856-6376-44A2-8F62-265C14A36FBC}" type="presOf" srcId="{6481A967-B7B3-4B29-95A0-6DAC36A2A1BE}" destId="{2F18086E-F31C-43AD-8773-7448FADEA6FC}" srcOrd="0" destOrd="3" presId="urn:microsoft.com/office/officeart/2005/8/layout/vList4#3"/>
    <dgm:cxn modelId="{C6B70748-BCB2-45C1-B6EB-ACDBEC75EA1F}" srcId="{30DA6570-0558-45A9-AD55-6DFC6A607E69}" destId="{0EA68B95-8E99-4EA2-9EA7-83093FC92F3E}" srcOrd="0" destOrd="0" parTransId="{1A3C30E8-D9A6-431B-A727-6BAF03603AFC}" sibTransId="{17456674-1E6C-4112-A52C-B4F558EB22AC}"/>
    <dgm:cxn modelId="{1DDE3B03-83AC-4606-BC8C-772E9223D106}" type="presOf" srcId="{AF4B6710-220C-45DA-84E3-48052A5B31AE}" destId="{87BA3325-8834-47DD-A716-71F41E540C04}" srcOrd="1" destOrd="2" presId="urn:microsoft.com/office/officeart/2005/8/layout/vList4#3"/>
    <dgm:cxn modelId="{4E6F5B2D-BC3F-4B8D-A765-9E9E9D932BFB}" type="presOf" srcId="{521A74D7-EF15-4C19-B819-1C722363E4D6}" destId="{43147001-E291-445F-BD64-BD5BEB975574}" srcOrd="0" destOrd="1" presId="urn:microsoft.com/office/officeart/2005/8/layout/vList4#3"/>
    <dgm:cxn modelId="{24B22036-4A7C-4102-B5EF-7AA4F613F4C8}" srcId="{3D315692-997A-4AB2-AE61-C2DE5F658AB0}" destId="{AF4B6710-220C-45DA-84E3-48052A5B31AE}" srcOrd="1" destOrd="0" parTransId="{DB759156-42CD-4AE9-A4C1-9340571BE64E}" sibTransId="{ED73C35E-767F-4613-A256-8336B836CCC9}"/>
    <dgm:cxn modelId="{0A6DBC5A-D485-42DB-8339-4D4B4ED21395}" type="presOf" srcId="{3D315692-997A-4AB2-AE61-C2DE5F658AB0}" destId="{43147001-E291-445F-BD64-BD5BEB975574}" srcOrd="0" destOrd="0" presId="urn:microsoft.com/office/officeart/2005/8/layout/vList4#3"/>
    <dgm:cxn modelId="{01BEB2BE-918C-4D09-9294-05381CE5F247}" type="presOf" srcId="{AF4B6710-220C-45DA-84E3-48052A5B31AE}" destId="{43147001-E291-445F-BD64-BD5BEB975574}" srcOrd="0" destOrd="2" presId="urn:microsoft.com/office/officeart/2005/8/layout/vList4#3"/>
    <dgm:cxn modelId="{0F41DEA3-617C-4ED6-AE8E-20BC02D8F40E}" type="presOf" srcId="{93F6B042-1703-4E45-A9C7-38608994CD86}" destId="{43147001-E291-445F-BD64-BD5BEB975574}" srcOrd="0" destOrd="3" presId="urn:microsoft.com/office/officeart/2005/8/layout/vList4#3"/>
    <dgm:cxn modelId="{55092BCA-D3FE-4517-ACC6-030F1DA5BEAA}" srcId="{94C007D1-3907-47D2-A770-88D74F204839}" destId="{30DA6570-0558-45A9-AD55-6DFC6A607E69}" srcOrd="0" destOrd="0" parTransId="{E6731A3A-E32C-4595-8457-0082ED7DA5A4}" sibTransId="{EE5F046B-0783-4FD3-AF77-9EDF82EE4FC5}"/>
    <dgm:cxn modelId="{8564CC9E-FCA6-4DF5-A111-DDC643432361}" type="presOf" srcId="{30DA6570-0558-45A9-AD55-6DFC6A607E69}" destId="{2F18086E-F31C-43AD-8773-7448FADEA6FC}" srcOrd="0" destOrd="0" presId="urn:microsoft.com/office/officeart/2005/8/layout/vList4#3"/>
    <dgm:cxn modelId="{14EB6D1E-FAE9-438F-A159-7EA1433DD6B7}" srcId="{30DA6570-0558-45A9-AD55-6DFC6A607E69}" destId="{AFB6421B-D1E1-40C1-9D83-F0EBA9610BB3}" srcOrd="1" destOrd="0" parTransId="{7FD5D454-7741-466F-A8F6-317B7CA22DAE}" sibTransId="{9AC60784-5DDC-4DF2-A91A-C56CA87C4869}"/>
    <dgm:cxn modelId="{4E32A7BE-803F-4D32-8109-918859827C49}" type="presOf" srcId="{AF4152C1-65B5-4056-8A9B-98203C4E07EA}" destId="{2F18086E-F31C-43AD-8773-7448FADEA6FC}" srcOrd="0" destOrd="4" presId="urn:microsoft.com/office/officeart/2005/8/layout/vList4#3"/>
    <dgm:cxn modelId="{B10D6102-AEC4-4492-B304-5A24AAC2B0B9}" type="presOf" srcId="{93F6B042-1703-4E45-A9C7-38608994CD86}" destId="{87BA3325-8834-47DD-A716-71F41E540C04}" srcOrd="1" destOrd="3" presId="urn:microsoft.com/office/officeart/2005/8/layout/vList4#3"/>
    <dgm:cxn modelId="{5B0585C2-C24B-4E4A-A555-D6B3672D1D0D}" srcId="{3D315692-997A-4AB2-AE61-C2DE5F658AB0}" destId="{521A74D7-EF15-4C19-B819-1C722363E4D6}" srcOrd="0" destOrd="0" parTransId="{340D0D5C-8EC4-4C40-B98C-C1448E09A3F2}" sibTransId="{7325FDCB-D8D8-4ACC-BEF2-4A98AA9425F6}"/>
    <dgm:cxn modelId="{69E59605-41C8-493A-BF0E-C44D0F69C991}" type="presOf" srcId="{AF4152C1-65B5-4056-8A9B-98203C4E07EA}" destId="{03DC1193-7E12-4272-BA7A-EC120B88A507}" srcOrd="1" destOrd="4" presId="urn:microsoft.com/office/officeart/2005/8/layout/vList4#3"/>
    <dgm:cxn modelId="{5932192A-2EF7-4DCD-A228-32CBB27995EE}" type="presOf" srcId="{3D315692-997A-4AB2-AE61-C2DE5F658AB0}" destId="{87BA3325-8834-47DD-A716-71F41E540C04}" srcOrd="1" destOrd="0" presId="urn:microsoft.com/office/officeart/2005/8/layout/vList4#3"/>
    <dgm:cxn modelId="{E9FBFD1F-136B-4041-8140-0A79D7DFFA6B}" type="presParOf" srcId="{4F48E534-8588-4E7B-87C8-EA931F1C349F}" destId="{3E62B158-3CCD-49D5-BC4A-47BD67622C3E}" srcOrd="0" destOrd="0" presId="urn:microsoft.com/office/officeart/2005/8/layout/vList4#3"/>
    <dgm:cxn modelId="{51A573D5-C4FF-4B48-8C51-0FBBD0EBCCA2}" type="presParOf" srcId="{3E62B158-3CCD-49D5-BC4A-47BD67622C3E}" destId="{2F18086E-F31C-43AD-8773-7448FADEA6FC}" srcOrd="0" destOrd="0" presId="urn:microsoft.com/office/officeart/2005/8/layout/vList4#3"/>
    <dgm:cxn modelId="{95015D22-78B0-4983-99E6-EEE1F35118A2}" type="presParOf" srcId="{3E62B158-3CCD-49D5-BC4A-47BD67622C3E}" destId="{A7514307-990E-4B6A-8A72-251E69259090}" srcOrd="1" destOrd="0" presId="urn:microsoft.com/office/officeart/2005/8/layout/vList4#3"/>
    <dgm:cxn modelId="{139ACDE3-3084-4359-B735-1093D6D9D5C7}" type="presParOf" srcId="{3E62B158-3CCD-49D5-BC4A-47BD67622C3E}" destId="{03DC1193-7E12-4272-BA7A-EC120B88A507}" srcOrd="2" destOrd="0" presId="urn:microsoft.com/office/officeart/2005/8/layout/vList4#3"/>
    <dgm:cxn modelId="{AB009E86-7781-4D06-9EC6-AF69188AD303}" type="presParOf" srcId="{4F48E534-8588-4E7B-87C8-EA931F1C349F}" destId="{2876E3C1-7342-46F7-85AB-CE04946B2D3B}" srcOrd="1" destOrd="0" presId="urn:microsoft.com/office/officeart/2005/8/layout/vList4#3"/>
    <dgm:cxn modelId="{D18A67FF-36BE-4A2D-AFFA-A2B7D59A5C89}" type="presParOf" srcId="{4F48E534-8588-4E7B-87C8-EA931F1C349F}" destId="{0B1A7557-63CB-4FAB-9BE0-3118E87E977D}" srcOrd="2" destOrd="0" presId="urn:microsoft.com/office/officeart/2005/8/layout/vList4#3"/>
    <dgm:cxn modelId="{0B36920F-4B12-4D0B-AB3A-18C47E4051AD}" type="presParOf" srcId="{0B1A7557-63CB-4FAB-9BE0-3118E87E977D}" destId="{43147001-E291-445F-BD64-BD5BEB975574}" srcOrd="0" destOrd="0" presId="urn:microsoft.com/office/officeart/2005/8/layout/vList4#3"/>
    <dgm:cxn modelId="{9D0000D8-555C-4D67-9837-77C14A851FCF}" type="presParOf" srcId="{0B1A7557-63CB-4FAB-9BE0-3118E87E977D}" destId="{E588FBFA-5006-4073-A367-ED187FCE2604}" srcOrd="1" destOrd="0" presId="urn:microsoft.com/office/officeart/2005/8/layout/vList4#3"/>
    <dgm:cxn modelId="{A6552A24-FBA1-4DE3-AAA5-CEBA56444757}" type="presParOf" srcId="{0B1A7557-63CB-4FAB-9BE0-3118E87E977D}" destId="{87BA3325-8834-47DD-A716-71F41E540C04}" srcOrd="2" destOrd="0" presId="urn:microsoft.com/office/officeart/2005/8/layout/vList4#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D629815-E18F-422F-B2E2-42BD1B45E06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B60DCB8-572A-4F79-989B-C5D3934F654A}">
      <dgm:prSet/>
      <dgm:spPr/>
      <dgm:t>
        <a:bodyPr/>
        <a:lstStyle/>
        <a:p>
          <a:pPr rtl="0"/>
          <a:r>
            <a:rPr lang="en-US" dirty="0" smtClean="0"/>
            <a:t>Government’s fiscal agent</a:t>
          </a:r>
          <a:endParaRPr lang="en-US" dirty="0"/>
        </a:p>
      </dgm:t>
    </dgm:pt>
    <dgm:pt modelId="{3BB34052-2C56-47AB-971D-ADD3E264BD75}" type="parTrans" cxnId="{9EF98ED0-E768-433F-9A4A-5A645026DBC0}">
      <dgm:prSet/>
      <dgm:spPr/>
      <dgm:t>
        <a:bodyPr/>
        <a:lstStyle/>
        <a:p>
          <a:endParaRPr lang="en-US"/>
        </a:p>
      </dgm:t>
    </dgm:pt>
    <dgm:pt modelId="{1BFEFF50-6709-4F2D-A3AE-393E91D7F316}" type="sibTrans" cxnId="{9EF98ED0-E768-433F-9A4A-5A645026DBC0}">
      <dgm:prSet/>
      <dgm:spPr/>
      <dgm:t>
        <a:bodyPr/>
        <a:lstStyle/>
        <a:p>
          <a:endParaRPr lang="en-US"/>
        </a:p>
      </dgm:t>
    </dgm:pt>
    <dgm:pt modelId="{8CED33C2-09D5-4B3A-B2DD-1222E7C49062}">
      <dgm:prSet/>
      <dgm:spPr/>
      <dgm:t>
        <a:bodyPr/>
        <a:lstStyle/>
        <a:p>
          <a:pPr rtl="0"/>
          <a:r>
            <a:rPr lang="en-US" dirty="0" smtClean="0"/>
            <a:t>Valid for payment of federal taxes</a:t>
          </a:r>
          <a:endParaRPr lang="en-US" dirty="0"/>
        </a:p>
      </dgm:t>
    </dgm:pt>
    <dgm:pt modelId="{4DC08980-346B-43EA-A2FB-84B937DB1E65}" type="parTrans" cxnId="{0BFF4F73-F731-4935-BFC3-74DDAF517589}">
      <dgm:prSet/>
      <dgm:spPr/>
      <dgm:t>
        <a:bodyPr/>
        <a:lstStyle/>
        <a:p>
          <a:endParaRPr lang="en-US"/>
        </a:p>
      </dgm:t>
    </dgm:pt>
    <dgm:pt modelId="{CE452403-864A-437D-9840-2A4D9B8B0D08}" type="sibTrans" cxnId="{0BFF4F73-F731-4935-BFC3-74DDAF517589}">
      <dgm:prSet/>
      <dgm:spPr/>
      <dgm:t>
        <a:bodyPr/>
        <a:lstStyle/>
        <a:p>
          <a:endParaRPr lang="en-US"/>
        </a:p>
      </dgm:t>
    </dgm:pt>
    <dgm:pt modelId="{AFBE5B7F-E4D0-4735-A6C2-B2973B091B1E}">
      <dgm:prSet/>
      <dgm:spPr/>
      <dgm:t>
        <a:bodyPr/>
        <a:lstStyle/>
        <a:p>
          <a:pPr rtl="0"/>
          <a:r>
            <a:rPr lang="en-US" dirty="0" smtClean="0"/>
            <a:t>Private bank</a:t>
          </a:r>
          <a:endParaRPr lang="en-US" dirty="0"/>
        </a:p>
      </dgm:t>
    </dgm:pt>
    <dgm:pt modelId="{83279F89-E16C-4422-85E5-1ABD8FA83D81}" type="parTrans" cxnId="{DBFCAF5F-11A6-4535-A605-82FE8D326EFB}">
      <dgm:prSet/>
      <dgm:spPr/>
      <dgm:t>
        <a:bodyPr/>
        <a:lstStyle/>
        <a:p>
          <a:endParaRPr lang="en-US"/>
        </a:p>
      </dgm:t>
    </dgm:pt>
    <dgm:pt modelId="{41F50BB6-2FB7-4988-831B-4C77F9F82926}" type="sibTrans" cxnId="{DBFCAF5F-11A6-4535-A605-82FE8D326EFB}">
      <dgm:prSet/>
      <dgm:spPr/>
      <dgm:t>
        <a:bodyPr/>
        <a:lstStyle/>
        <a:p>
          <a:endParaRPr lang="en-US"/>
        </a:p>
      </dgm:t>
    </dgm:pt>
    <dgm:pt modelId="{74626B0E-061A-40EA-A93C-3A77D9D85695}">
      <dgm:prSet/>
      <dgm:spPr/>
      <dgm:t>
        <a:bodyPr/>
        <a:lstStyle/>
        <a:p>
          <a:pPr rtl="0"/>
          <a:r>
            <a:rPr lang="en-US" dirty="0" smtClean="0"/>
            <a:t>Accepted deposits</a:t>
          </a:r>
          <a:endParaRPr lang="en-US" dirty="0"/>
        </a:p>
      </dgm:t>
    </dgm:pt>
    <dgm:pt modelId="{53B9CE18-0DC9-410C-9854-A4703D520DF9}" type="parTrans" cxnId="{6E49E255-F36B-4688-8477-7CE11B055959}">
      <dgm:prSet/>
      <dgm:spPr/>
      <dgm:t>
        <a:bodyPr/>
        <a:lstStyle/>
        <a:p>
          <a:endParaRPr lang="en-US"/>
        </a:p>
      </dgm:t>
    </dgm:pt>
    <dgm:pt modelId="{4784B4CB-9D14-4280-AB16-29E8B07B587C}" type="sibTrans" cxnId="{6E49E255-F36B-4688-8477-7CE11B055959}">
      <dgm:prSet/>
      <dgm:spPr/>
      <dgm:t>
        <a:bodyPr/>
        <a:lstStyle/>
        <a:p>
          <a:endParaRPr lang="en-US"/>
        </a:p>
      </dgm:t>
    </dgm:pt>
    <dgm:pt modelId="{17FCAB85-17F5-4175-B70C-B47801A217CF}">
      <dgm:prSet/>
      <dgm:spPr/>
      <dgm:t>
        <a:bodyPr/>
        <a:lstStyle/>
        <a:p>
          <a:pPr rtl="0"/>
          <a:r>
            <a:rPr lang="en-US" dirty="0" smtClean="0"/>
            <a:t>Made loans (interest capped at 6%)</a:t>
          </a:r>
          <a:endParaRPr lang="en-US" dirty="0"/>
        </a:p>
      </dgm:t>
    </dgm:pt>
    <dgm:pt modelId="{860EB134-6945-4394-BE05-240AA5DB39A5}" type="parTrans" cxnId="{922E528A-E130-46E5-8945-A3F54F571173}">
      <dgm:prSet/>
      <dgm:spPr/>
      <dgm:t>
        <a:bodyPr/>
        <a:lstStyle/>
        <a:p>
          <a:endParaRPr lang="en-US"/>
        </a:p>
      </dgm:t>
    </dgm:pt>
    <dgm:pt modelId="{391F7F9C-A056-4267-BB45-4C1E1CC89475}" type="sibTrans" cxnId="{922E528A-E130-46E5-8945-A3F54F571173}">
      <dgm:prSet/>
      <dgm:spPr/>
      <dgm:t>
        <a:bodyPr/>
        <a:lstStyle/>
        <a:p>
          <a:endParaRPr lang="en-US"/>
        </a:p>
      </dgm:t>
    </dgm:pt>
    <dgm:pt modelId="{31D4FD74-68B2-47BA-B6F2-4BEFBCB3A7FA}">
      <dgm:prSet/>
      <dgm:spPr/>
      <dgm:t>
        <a:bodyPr/>
        <a:lstStyle/>
        <a:p>
          <a:pPr rtl="0"/>
          <a:r>
            <a:rPr lang="en-US" dirty="0" smtClean="0"/>
            <a:t>Circulated as currency</a:t>
          </a:r>
          <a:endParaRPr lang="en-US" dirty="0"/>
        </a:p>
      </dgm:t>
    </dgm:pt>
    <dgm:pt modelId="{A86C2AD0-97F4-4316-AD47-0F24D0FA93B3}" type="parTrans" cxnId="{6ACCC44D-C2C7-4478-B852-F888C138B9EB}">
      <dgm:prSet/>
      <dgm:spPr/>
    </dgm:pt>
    <dgm:pt modelId="{5496EE58-EDA4-4451-8A71-D38AD91BA50E}" type="sibTrans" cxnId="{6ACCC44D-C2C7-4478-B852-F888C138B9EB}">
      <dgm:prSet/>
      <dgm:spPr/>
    </dgm:pt>
    <dgm:pt modelId="{0AA99C55-778A-4E4C-ADFC-0A5B5FECD1D6}">
      <dgm:prSet/>
      <dgm:spPr/>
      <dgm:t>
        <a:bodyPr/>
        <a:lstStyle/>
        <a:p>
          <a:pPr rtl="0"/>
          <a:r>
            <a:rPr lang="en-US" dirty="0" smtClean="0"/>
            <a:t>Convertible into gold or silver</a:t>
          </a:r>
          <a:endParaRPr lang="en-US" dirty="0"/>
        </a:p>
      </dgm:t>
    </dgm:pt>
    <dgm:pt modelId="{ACF47081-E3B6-43DD-8548-FD99E3D93203}" type="parTrans" cxnId="{91F24D14-78E6-46EF-8CB0-EDACE5C094D5}">
      <dgm:prSet/>
      <dgm:spPr/>
    </dgm:pt>
    <dgm:pt modelId="{0696C254-1405-4814-B25E-9B9AC5E8A172}" type="sibTrans" cxnId="{91F24D14-78E6-46EF-8CB0-EDACE5C094D5}">
      <dgm:prSet/>
      <dgm:spPr/>
    </dgm:pt>
    <dgm:pt modelId="{40CA1D74-AC2F-4EE3-8EAD-8EDC6E2401DC}">
      <dgm:prSet/>
      <dgm:spPr/>
      <dgm:t>
        <a:bodyPr/>
        <a:lstStyle/>
        <a:p>
          <a:pPr rtl="0"/>
          <a:r>
            <a:rPr lang="en-US" dirty="0" smtClean="0"/>
            <a:t>Issued notes</a:t>
          </a:r>
          <a:endParaRPr lang="en-US" dirty="0"/>
        </a:p>
      </dgm:t>
    </dgm:pt>
    <dgm:pt modelId="{A1E609B2-1D81-40FF-A372-9E43FF740A38}" type="parTrans" cxnId="{8F657033-0EF8-4843-BFB3-B2E35A4E83F0}">
      <dgm:prSet/>
      <dgm:spPr/>
    </dgm:pt>
    <dgm:pt modelId="{E1FF05CA-2CBB-4A06-820C-39297AAF0EC3}" type="sibTrans" cxnId="{8F657033-0EF8-4843-BFB3-B2E35A4E83F0}">
      <dgm:prSet/>
      <dgm:spPr/>
    </dgm:pt>
    <dgm:pt modelId="{7B6A77FE-C650-4423-BFE4-45522BF16D2B}">
      <dgm:prSet/>
      <dgm:spPr/>
      <dgm:t>
        <a:bodyPr/>
        <a:lstStyle/>
        <a:p>
          <a:pPr rtl="0"/>
          <a:r>
            <a:rPr lang="en-US" dirty="0" smtClean="0"/>
            <a:t>Collected taxes (mainly customs duties)</a:t>
          </a:r>
          <a:endParaRPr lang="en-US" dirty="0"/>
        </a:p>
      </dgm:t>
    </dgm:pt>
    <dgm:pt modelId="{A7AF4B9E-D74E-42C7-AF4C-B123F02B0587}" type="parTrans" cxnId="{F1D5A40A-BDFC-42AE-8966-1BC0D018DABB}">
      <dgm:prSet/>
      <dgm:spPr/>
    </dgm:pt>
    <dgm:pt modelId="{8B436244-00B9-44C8-81F1-D00647AC3C11}" type="sibTrans" cxnId="{F1D5A40A-BDFC-42AE-8966-1BC0D018DABB}">
      <dgm:prSet/>
      <dgm:spPr/>
    </dgm:pt>
    <dgm:pt modelId="{6EC6898E-9782-4070-A6A4-79DCB4B5EA7F}">
      <dgm:prSet/>
      <dgm:spPr/>
      <dgm:t>
        <a:bodyPr/>
        <a:lstStyle/>
        <a:p>
          <a:pPr rtl="0"/>
          <a:r>
            <a:rPr lang="en-US" dirty="0" smtClean="0"/>
            <a:t>Transferred funds through branches</a:t>
          </a:r>
          <a:endParaRPr lang="en-US" dirty="0"/>
        </a:p>
      </dgm:t>
    </dgm:pt>
    <dgm:pt modelId="{13D2A0E4-AA11-4B0E-A673-BFDA81772C07}" type="parTrans" cxnId="{9148118E-714D-4FDD-8CD0-53CA28C1ABD3}">
      <dgm:prSet/>
      <dgm:spPr/>
    </dgm:pt>
    <dgm:pt modelId="{BCAADD2E-121F-4DD1-B1EC-6F0C34005E80}" type="sibTrans" cxnId="{9148118E-714D-4FDD-8CD0-53CA28C1ABD3}">
      <dgm:prSet/>
      <dgm:spPr/>
    </dgm:pt>
    <dgm:pt modelId="{6BFCD323-E81D-4F5C-9ED2-D48C48371BA1}">
      <dgm:prSet/>
      <dgm:spPr/>
      <dgm:t>
        <a:bodyPr/>
        <a:lstStyle/>
        <a:p>
          <a:pPr rtl="0"/>
          <a:r>
            <a:rPr lang="en-US" dirty="0" smtClean="0"/>
            <a:t>Paying bills</a:t>
          </a:r>
          <a:endParaRPr lang="en-US" dirty="0"/>
        </a:p>
      </dgm:t>
    </dgm:pt>
    <dgm:pt modelId="{756B47B1-45F3-49CC-ABC2-729F0D6627B6}" type="parTrans" cxnId="{CC56E026-A63B-465D-8D4C-DD072A382137}">
      <dgm:prSet/>
      <dgm:spPr/>
    </dgm:pt>
    <dgm:pt modelId="{C94D011F-3C80-4EAE-BE38-D4AA118A0815}" type="sibTrans" cxnId="{CC56E026-A63B-465D-8D4C-DD072A382137}">
      <dgm:prSet/>
      <dgm:spPr/>
    </dgm:pt>
    <dgm:pt modelId="{D4057B65-2939-48DB-8370-007E35BB34F9}">
      <dgm:prSet/>
      <dgm:spPr/>
      <dgm:t>
        <a:bodyPr/>
        <a:lstStyle/>
        <a:p>
          <a:pPr rtl="0"/>
          <a:endParaRPr lang="en-US" dirty="0"/>
        </a:p>
      </dgm:t>
    </dgm:pt>
    <dgm:pt modelId="{FB124990-D77D-4EB1-88AF-11B868C1E6C0}" type="parTrans" cxnId="{18312BE5-F065-4E21-9883-5BD00F512C0D}">
      <dgm:prSet/>
      <dgm:spPr/>
    </dgm:pt>
    <dgm:pt modelId="{21BE44F1-AC2B-481A-AA69-4DE92AE56821}" type="sibTrans" cxnId="{18312BE5-F065-4E21-9883-5BD00F512C0D}">
      <dgm:prSet/>
      <dgm:spPr/>
    </dgm:pt>
    <dgm:pt modelId="{394B2B45-969E-4FF9-8AE3-E51049F71625}" type="pres">
      <dgm:prSet presAssocID="{2D629815-E18F-422F-B2E2-42BD1B45E06F}" presName="Name0" presStyleCnt="0">
        <dgm:presLayoutVars>
          <dgm:dir/>
          <dgm:animLvl val="lvl"/>
          <dgm:resizeHandles val="exact"/>
        </dgm:presLayoutVars>
      </dgm:prSet>
      <dgm:spPr/>
      <dgm:t>
        <a:bodyPr/>
        <a:lstStyle/>
        <a:p>
          <a:endParaRPr lang="en-US"/>
        </a:p>
      </dgm:t>
    </dgm:pt>
    <dgm:pt modelId="{25A946ED-E934-4D02-AE8A-51DBA0ADA5E3}" type="pres">
      <dgm:prSet presAssocID="{8B60DCB8-572A-4F79-989B-C5D3934F654A}" presName="linNode" presStyleCnt="0"/>
      <dgm:spPr/>
    </dgm:pt>
    <dgm:pt modelId="{DC7D0B17-E1C5-4526-BD35-83AD2A8DBE39}" type="pres">
      <dgm:prSet presAssocID="{8B60DCB8-572A-4F79-989B-C5D3934F654A}" presName="parentText" presStyleLbl="node1" presStyleIdx="0" presStyleCnt="3">
        <dgm:presLayoutVars>
          <dgm:chMax val="1"/>
          <dgm:bulletEnabled val="1"/>
        </dgm:presLayoutVars>
      </dgm:prSet>
      <dgm:spPr/>
      <dgm:t>
        <a:bodyPr/>
        <a:lstStyle/>
        <a:p>
          <a:endParaRPr lang="en-US"/>
        </a:p>
      </dgm:t>
    </dgm:pt>
    <dgm:pt modelId="{1095986E-A33C-4830-9516-99825997E902}" type="pres">
      <dgm:prSet presAssocID="{8B60DCB8-572A-4F79-989B-C5D3934F654A}" presName="descendantText" presStyleLbl="alignAccFollowNode1" presStyleIdx="0" presStyleCnt="3">
        <dgm:presLayoutVars>
          <dgm:bulletEnabled val="1"/>
        </dgm:presLayoutVars>
      </dgm:prSet>
      <dgm:spPr/>
      <dgm:t>
        <a:bodyPr/>
        <a:lstStyle/>
        <a:p>
          <a:endParaRPr lang="en-US"/>
        </a:p>
      </dgm:t>
    </dgm:pt>
    <dgm:pt modelId="{A0957D41-936A-4793-8538-4BBB59B7A7BB}" type="pres">
      <dgm:prSet presAssocID="{1BFEFF50-6709-4F2D-A3AE-393E91D7F316}" presName="sp" presStyleCnt="0"/>
      <dgm:spPr/>
    </dgm:pt>
    <dgm:pt modelId="{E3999EED-E6AC-421A-A682-1CDFA451C0C0}" type="pres">
      <dgm:prSet presAssocID="{40CA1D74-AC2F-4EE3-8EAD-8EDC6E2401DC}" presName="linNode" presStyleCnt="0"/>
      <dgm:spPr/>
    </dgm:pt>
    <dgm:pt modelId="{A11A03FD-1036-410C-AD3D-3C3397BCE2ED}" type="pres">
      <dgm:prSet presAssocID="{40CA1D74-AC2F-4EE3-8EAD-8EDC6E2401DC}" presName="parentText" presStyleLbl="node1" presStyleIdx="1" presStyleCnt="3">
        <dgm:presLayoutVars>
          <dgm:chMax val="1"/>
          <dgm:bulletEnabled val="1"/>
        </dgm:presLayoutVars>
      </dgm:prSet>
      <dgm:spPr/>
      <dgm:t>
        <a:bodyPr/>
        <a:lstStyle/>
        <a:p>
          <a:endParaRPr lang="en-US"/>
        </a:p>
      </dgm:t>
    </dgm:pt>
    <dgm:pt modelId="{FC39F11D-3FE7-459D-8F17-7AC48C6CA04F}" type="pres">
      <dgm:prSet presAssocID="{40CA1D74-AC2F-4EE3-8EAD-8EDC6E2401DC}" presName="descendantText" presStyleLbl="alignAccFollowNode1" presStyleIdx="1" presStyleCnt="3">
        <dgm:presLayoutVars>
          <dgm:bulletEnabled val="1"/>
        </dgm:presLayoutVars>
      </dgm:prSet>
      <dgm:spPr/>
      <dgm:t>
        <a:bodyPr/>
        <a:lstStyle/>
        <a:p>
          <a:endParaRPr lang="en-US"/>
        </a:p>
      </dgm:t>
    </dgm:pt>
    <dgm:pt modelId="{6870F580-80D7-439E-9383-097D35549293}" type="pres">
      <dgm:prSet presAssocID="{E1FF05CA-2CBB-4A06-820C-39297AAF0EC3}" presName="sp" presStyleCnt="0"/>
      <dgm:spPr/>
    </dgm:pt>
    <dgm:pt modelId="{8579F9C1-29A1-4B43-922E-2CF438CFB8F4}" type="pres">
      <dgm:prSet presAssocID="{AFBE5B7F-E4D0-4735-A6C2-B2973B091B1E}" presName="linNode" presStyleCnt="0"/>
      <dgm:spPr/>
    </dgm:pt>
    <dgm:pt modelId="{66BC9D95-A0A7-49B7-90A6-604D04A75257}" type="pres">
      <dgm:prSet presAssocID="{AFBE5B7F-E4D0-4735-A6C2-B2973B091B1E}" presName="parentText" presStyleLbl="node1" presStyleIdx="2" presStyleCnt="3">
        <dgm:presLayoutVars>
          <dgm:chMax val="1"/>
          <dgm:bulletEnabled val="1"/>
        </dgm:presLayoutVars>
      </dgm:prSet>
      <dgm:spPr/>
      <dgm:t>
        <a:bodyPr/>
        <a:lstStyle/>
        <a:p>
          <a:endParaRPr lang="en-US"/>
        </a:p>
      </dgm:t>
    </dgm:pt>
    <dgm:pt modelId="{286AF90B-D9C9-414A-B4D3-989712B49F34}" type="pres">
      <dgm:prSet presAssocID="{AFBE5B7F-E4D0-4735-A6C2-B2973B091B1E}" presName="descendantText" presStyleLbl="alignAccFollowNode1" presStyleIdx="2" presStyleCnt="3">
        <dgm:presLayoutVars>
          <dgm:bulletEnabled val="1"/>
        </dgm:presLayoutVars>
      </dgm:prSet>
      <dgm:spPr/>
      <dgm:t>
        <a:bodyPr/>
        <a:lstStyle/>
        <a:p>
          <a:endParaRPr lang="en-US"/>
        </a:p>
      </dgm:t>
    </dgm:pt>
  </dgm:ptLst>
  <dgm:cxnLst>
    <dgm:cxn modelId="{B8A45061-1733-4AF4-B922-6BAF46B53A7C}" type="presOf" srcId="{6BFCD323-E81D-4F5C-9ED2-D48C48371BA1}" destId="{1095986E-A33C-4830-9516-99825997E902}" srcOrd="0" destOrd="2" presId="urn:microsoft.com/office/officeart/2005/8/layout/vList5"/>
    <dgm:cxn modelId="{0BD4D7CC-4448-4A98-9A0A-93018840CAB4}" type="presOf" srcId="{17FCAB85-17F5-4175-B70C-B47801A217CF}" destId="{286AF90B-D9C9-414A-B4D3-989712B49F34}" srcOrd="0" destOrd="1" presId="urn:microsoft.com/office/officeart/2005/8/layout/vList5"/>
    <dgm:cxn modelId="{9480AA69-8493-48FF-8FB1-1306405995F5}" type="presOf" srcId="{0AA99C55-778A-4E4C-ADFC-0A5B5FECD1D6}" destId="{FC39F11D-3FE7-459D-8F17-7AC48C6CA04F}" srcOrd="0" destOrd="1" presId="urn:microsoft.com/office/officeart/2005/8/layout/vList5"/>
    <dgm:cxn modelId="{9EF98ED0-E768-433F-9A4A-5A645026DBC0}" srcId="{2D629815-E18F-422F-B2E2-42BD1B45E06F}" destId="{8B60DCB8-572A-4F79-989B-C5D3934F654A}" srcOrd="0" destOrd="0" parTransId="{3BB34052-2C56-47AB-971D-ADD3E264BD75}" sibTransId="{1BFEFF50-6709-4F2D-A3AE-393E91D7F316}"/>
    <dgm:cxn modelId="{CC56E026-A63B-465D-8D4C-DD072A382137}" srcId="{8B60DCB8-572A-4F79-989B-C5D3934F654A}" destId="{6BFCD323-E81D-4F5C-9ED2-D48C48371BA1}" srcOrd="2" destOrd="0" parTransId="{756B47B1-45F3-49CC-ABC2-729F0D6627B6}" sibTransId="{C94D011F-3C80-4EAE-BE38-D4AA118A0815}"/>
    <dgm:cxn modelId="{0BFF4F73-F731-4935-BFC3-74DDAF517589}" srcId="{40CA1D74-AC2F-4EE3-8EAD-8EDC6E2401DC}" destId="{8CED33C2-09D5-4B3A-B2DD-1222E7C49062}" srcOrd="2" destOrd="0" parTransId="{4DC08980-346B-43EA-A2FB-84B937DB1E65}" sibTransId="{CE452403-864A-437D-9840-2A4D9B8B0D08}"/>
    <dgm:cxn modelId="{09DDD588-0B90-4DB8-B79D-B879E335B830}" type="presOf" srcId="{2D629815-E18F-422F-B2E2-42BD1B45E06F}" destId="{394B2B45-969E-4FF9-8AE3-E51049F71625}" srcOrd="0" destOrd="0" presId="urn:microsoft.com/office/officeart/2005/8/layout/vList5"/>
    <dgm:cxn modelId="{8F657033-0EF8-4843-BFB3-B2E35A4E83F0}" srcId="{2D629815-E18F-422F-B2E2-42BD1B45E06F}" destId="{40CA1D74-AC2F-4EE3-8EAD-8EDC6E2401DC}" srcOrd="1" destOrd="0" parTransId="{A1E609B2-1D81-40FF-A372-9E43FF740A38}" sibTransId="{E1FF05CA-2CBB-4A06-820C-39297AAF0EC3}"/>
    <dgm:cxn modelId="{9148118E-714D-4FDD-8CD0-53CA28C1ABD3}" srcId="{8B60DCB8-572A-4F79-989B-C5D3934F654A}" destId="{6EC6898E-9782-4070-A6A4-79DCB4B5EA7F}" srcOrd="1" destOrd="0" parTransId="{13D2A0E4-AA11-4B0E-A673-BFDA81772C07}" sibTransId="{BCAADD2E-121F-4DD1-B1EC-6F0C34005E80}"/>
    <dgm:cxn modelId="{4C897BE4-428F-4F0C-8D8B-20D38E5C1B92}" type="presOf" srcId="{D4057B65-2939-48DB-8370-007E35BB34F9}" destId="{286AF90B-D9C9-414A-B4D3-989712B49F34}" srcOrd="0" destOrd="2" presId="urn:microsoft.com/office/officeart/2005/8/layout/vList5"/>
    <dgm:cxn modelId="{416C8C43-B5EE-46ED-B1E0-4E1B523E5B68}" type="presOf" srcId="{7B6A77FE-C650-4423-BFE4-45522BF16D2B}" destId="{1095986E-A33C-4830-9516-99825997E902}" srcOrd="0" destOrd="0" presId="urn:microsoft.com/office/officeart/2005/8/layout/vList5"/>
    <dgm:cxn modelId="{75F6BEDC-36C5-4CB6-9832-1993B2640E88}" type="presOf" srcId="{40CA1D74-AC2F-4EE3-8EAD-8EDC6E2401DC}" destId="{A11A03FD-1036-410C-AD3D-3C3397BCE2ED}" srcOrd="0" destOrd="0" presId="urn:microsoft.com/office/officeart/2005/8/layout/vList5"/>
    <dgm:cxn modelId="{0827FC94-898C-4FE0-A946-2A29B4D53496}" type="presOf" srcId="{74626B0E-061A-40EA-A93C-3A77D9D85695}" destId="{286AF90B-D9C9-414A-B4D3-989712B49F34}" srcOrd="0" destOrd="0" presId="urn:microsoft.com/office/officeart/2005/8/layout/vList5"/>
    <dgm:cxn modelId="{91F24D14-78E6-46EF-8CB0-EDACE5C094D5}" srcId="{40CA1D74-AC2F-4EE3-8EAD-8EDC6E2401DC}" destId="{0AA99C55-778A-4E4C-ADFC-0A5B5FECD1D6}" srcOrd="1" destOrd="0" parTransId="{ACF47081-E3B6-43DD-8548-FD99E3D93203}" sibTransId="{0696C254-1405-4814-B25E-9B9AC5E8A172}"/>
    <dgm:cxn modelId="{6E49E255-F36B-4688-8477-7CE11B055959}" srcId="{AFBE5B7F-E4D0-4735-A6C2-B2973B091B1E}" destId="{74626B0E-061A-40EA-A93C-3A77D9D85695}" srcOrd="0" destOrd="0" parTransId="{53B9CE18-0DC9-410C-9854-A4703D520DF9}" sibTransId="{4784B4CB-9D14-4280-AB16-29E8B07B587C}"/>
    <dgm:cxn modelId="{18312BE5-F065-4E21-9883-5BD00F512C0D}" srcId="{AFBE5B7F-E4D0-4735-A6C2-B2973B091B1E}" destId="{D4057B65-2939-48DB-8370-007E35BB34F9}" srcOrd="2" destOrd="0" parTransId="{FB124990-D77D-4EB1-88AF-11B868C1E6C0}" sibTransId="{21BE44F1-AC2B-481A-AA69-4DE92AE56821}"/>
    <dgm:cxn modelId="{BBF2BD73-F9D7-4926-8B08-968E78F726D3}" type="presOf" srcId="{8CED33C2-09D5-4B3A-B2DD-1222E7C49062}" destId="{FC39F11D-3FE7-459D-8F17-7AC48C6CA04F}" srcOrd="0" destOrd="2" presId="urn:microsoft.com/office/officeart/2005/8/layout/vList5"/>
    <dgm:cxn modelId="{922E528A-E130-46E5-8945-A3F54F571173}" srcId="{AFBE5B7F-E4D0-4735-A6C2-B2973B091B1E}" destId="{17FCAB85-17F5-4175-B70C-B47801A217CF}" srcOrd="1" destOrd="0" parTransId="{860EB134-6945-4394-BE05-240AA5DB39A5}" sibTransId="{391F7F9C-A056-4267-BB45-4C1E1CC89475}"/>
    <dgm:cxn modelId="{F01948D1-2A4B-4044-998B-48AF6481FD80}" type="presOf" srcId="{6EC6898E-9782-4070-A6A4-79DCB4B5EA7F}" destId="{1095986E-A33C-4830-9516-99825997E902}" srcOrd="0" destOrd="1" presId="urn:microsoft.com/office/officeart/2005/8/layout/vList5"/>
    <dgm:cxn modelId="{DB28E352-EBD6-4E73-85A0-941D9502D724}" type="presOf" srcId="{AFBE5B7F-E4D0-4735-A6C2-B2973B091B1E}" destId="{66BC9D95-A0A7-49B7-90A6-604D04A75257}" srcOrd="0" destOrd="0" presId="urn:microsoft.com/office/officeart/2005/8/layout/vList5"/>
    <dgm:cxn modelId="{7BF84E9D-48F8-4EF3-BD0C-C7DEEBF6A5EE}" type="presOf" srcId="{31D4FD74-68B2-47BA-B6F2-4BEFBCB3A7FA}" destId="{FC39F11D-3FE7-459D-8F17-7AC48C6CA04F}" srcOrd="0" destOrd="0" presId="urn:microsoft.com/office/officeart/2005/8/layout/vList5"/>
    <dgm:cxn modelId="{6056324C-8BD6-420D-809E-CF7DD2873380}" type="presOf" srcId="{8B60DCB8-572A-4F79-989B-C5D3934F654A}" destId="{DC7D0B17-E1C5-4526-BD35-83AD2A8DBE39}" srcOrd="0" destOrd="0" presId="urn:microsoft.com/office/officeart/2005/8/layout/vList5"/>
    <dgm:cxn modelId="{DBFCAF5F-11A6-4535-A605-82FE8D326EFB}" srcId="{2D629815-E18F-422F-B2E2-42BD1B45E06F}" destId="{AFBE5B7F-E4D0-4735-A6C2-B2973B091B1E}" srcOrd="2" destOrd="0" parTransId="{83279F89-E16C-4422-85E5-1ABD8FA83D81}" sibTransId="{41F50BB6-2FB7-4988-831B-4C77F9F82926}"/>
    <dgm:cxn modelId="{6ACCC44D-C2C7-4478-B852-F888C138B9EB}" srcId="{40CA1D74-AC2F-4EE3-8EAD-8EDC6E2401DC}" destId="{31D4FD74-68B2-47BA-B6F2-4BEFBCB3A7FA}" srcOrd="0" destOrd="0" parTransId="{A86C2AD0-97F4-4316-AD47-0F24D0FA93B3}" sibTransId="{5496EE58-EDA4-4451-8A71-D38AD91BA50E}"/>
    <dgm:cxn modelId="{F1D5A40A-BDFC-42AE-8966-1BC0D018DABB}" srcId="{8B60DCB8-572A-4F79-989B-C5D3934F654A}" destId="{7B6A77FE-C650-4423-BFE4-45522BF16D2B}" srcOrd="0" destOrd="0" parTransId="{A7AF4B9E-D74E-42C7-AF4C-B123F02B0587}" sibTransId="{8B436244-00B9-44C8-81F1-D00647AC3C11}"/>
    <dgm:cxn modelId="{131E3E33-9AB1-4FEF-AF2B-A8DA7845D810}" type="presParOf" srcId="{394B2B45-969E-4FF9-8AE3-E51049F71625}" destId="{25A946ED-E934-4D02-AE8A-51DBA0ADA5E3}" srcOrd="0" destOrd="0" presId="urn:microsoft.com/office/officeart/2005/8/layout/vList5"/>
    <dgm:cxn modelId="{88AF5402-21E0-4FEE-9880-20D59ADD390A}" type="presParOf" srcId="{25A946ED-E934-4D02-AE8A-51DBA0ADA5E3}" destId="{DC7D0B17-E1C5-4526-BD35-83AD2A8DBE39}" srcOrd="0" destOrd="0" presId="urn:microsoft.com/office/officeart/2005/8/layout/vList5"/>
    <dgm:cxn modelId="{C06606B8-8995-44B5-828D-309EB81DF362}" type="presParOf" srcId="{25A946ED-E934-4D02-AE8A-51DBA0ADA5E3}" destId="{1095986E-A33C-4830-9516-99825997E902}" srcOrd="1" destOrd="0" presId="urn:microsoft.com/office/officeart/2005/8/layout/vList5"/>
    <dgm:cxn modelId="{82FFF2A4-79F5-4EF5-98A1-88C0DEFFD0B9}" type="presParOf" srcId="{394B2B45-969E-4FF9-8AE3-E51049F71625}" destId="{A0957D41-936A-4793-8538-4BBB59B7A7BB}" srcOrd="1" destOrd="0" presId="urn:microsoft.com/office/officeart/2005/8/layout/vList5"/>
    <dgm:cxn modelId="{D870C85C-4694-47FB-A2E1-27C040919FC3}" type="presParOf" srcId="{394B2B45-969E-4FF9-8AE3-E51049F71625}" destId="{E3999EED-E6AC-421A-A682-1CDFA451C0C0}" srcOrd="2" destOrd="0" presId="urn:microsoft.com/office/officeart/2005/8/layout/vList5"/>
    <dgm:cxn modelId="{B7F40E26-1FBB-4BD9-8754-6F1FC29B5ACD}" type="presParOf" srcId="{E3999EED-E6AC-421A-A682-1CDFA451C0C0}" destId="{A11A03FD-1036-410C-AD3D-3C3397BCE2ED}" srcOrd="0" destOrd="0" presId="urn:microsoft.com/office/officeart/2005/8/layout/vList5"/>
    <dgm:cxn modelId="{5BB40E84-7137-41CB-AD9A-EE6B5EC31CC3}" type="presParOf" srcId="{E3999EED-E6AC-421A-A682-1CDFA451C0C0}" destId="{FC39F11D-3FE7-459D-8F17-7AC48C6CA04F}" srcOrd="1" destOrd="0" presId="urn:microsoft.com/office/officeart/2005/8/layout/vList5"/>
    <dgm:cxn modelId="{A899710B-6165-4861-9926-74E7A113E543}" type="presParOf" srcId="{394B2B45-969E-4FF9-8AE3-E51049F71625}" destId="{6870F580-80D7-439E-9383-097D35549293}" srcOrd="3" destOrd="0" presId="urn:microsoft.com/office/officeart/2005/8/layout/vList5"/>
    <dgm:cxn modelId="{A06E013A-E994-43CF-AA2D-40C1D4262AD1}" type="presParOf" srcId="{394B2B45-969E-4FF9-8AE3-E51049F71625}" destId="{8579F9C1-29A1-4B43-922E-2CF438CFB8F4}" srcOrd="4" destOrd="0" presId="urn:microsoft.com/office/officeart/2005/8/layout/vList5"/>
    <dgm:cxn modelId="{D0004215-86B2-4FCC-AAC9-8B947FA1DE6A}" type="presParOf" srcId="{8579F9C1-29A1-4B43-922E-2CF438CFB8F4}" destId="{66BC9D95-A0A7-49B7-90A6-604D04A75257}" srcOrd="0" destOrd="0" presId="urn:microsoft.com/office/officeart/2005/8/layout/vList5"/>
    <dgm:cxn modelId="{E95993BA-2CFF-4EAF-B85E-A175BD945D9C}" type="presParOf" srcId="{8579F9C1-29A1-4B43-922E-2CF438CFB8F4}" destId="{286AF90B-D9C9-414A-B4D3-989712B49F3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629815-E18F-422F-B2E2-42BD1B45E06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B60DCB8-572A-4F79-989B-C5D3934F654A}">
      <dgm:prSet/>
      <dgm:spPr/>
      <dgm:t>
        <a:bodyPr/>
        <a:lstStyle/>
        <a:p>
          <a:pPr rtl="0"/>
          <a:r>
            <a:rPr lang="en-US" dirty="0" smtClean="0"/>
            <a:t>Government’s fiscal agent</a:t>
          </a:r>
          <a:endParaRPr lang="en-US" dirty="0"/>
        </a:p>
      </dgm:t>
    </dgm:pt>
    <dgm:pt modelId="{3BB34052-2C56-47AB-971D-ADD3E264BD75}" type="parTrans" cxnId="{9EF98ED0-E768-433F-9A4A-5A645026DBC0}">
      <dgm:prSet/>
      <dgm:spPr/>
      <dgm:t>
        <a:bodyPr/>
        <a:lstStyle/>
        <a:p>
          <a:endParaRPr lang="en-US"/>
        </a:p>
      </dgm:t>
    </dgm:pt>
    <dgm:pt modelId="{1BFEFF50-6709-4F2D-A3AE-393E91D7F316}" type="sibTrans" cxnId="{9EF98ED0-E768-433F-9A4A-5A645026DBC0}">
      <dgm:prSet/>
      <dgm:spPr/>
      <dgm:t>
        <a:bodyPr/>
        <a:lstStyle/>
        <a:p>
          <a:endParaRPr lang="en-US"/>
        </a:p>
      </dgm:t>
    </dgm:pt>
    <dgm:pt modelId="{8CED33C2-09D5-4B3A-B2DD-1222E7C49062}">
      <dgm:prSet/>
      <dgm:spPr/>
      <dgm:t>
        <a:bodyPr/>
        <a:lstStyle/>
        <a:p>
          <a:pPr rtl="0"/>
          <a:r>
            <a:rPr lang="en-US" dirty="0" smtClean="0"/>
            <a:t>Valid for payment of federal taxes</a:t>
          </a:r>
          <a:endParaRPr lang="en-US" dirty="0"/>
        </a:p>
      </dgm:t>
    </dgm:pt>
    <dgm:pt modelId="{4DC08980-346B-43EA-A2FB-84B937DB1E65}" type="parTrans" cxnId="{0BFF4F73-F731-4935-BFC3-74DDAF517589}">
      <dgm:prSet/>
      <dgm:spPr/>
      <dgm:t>
        <a:bodyPr/>
        <a:lstStyle/>
        <a:p>
          <a:endParaRPr lang="en-US"/>
        </a:p>
      </dgm:t>
    </dgm:pt>
    <dgm:pt modelId="{CE452403-864A-437D-9840-2A4D9B8B0D08}" type="sibTrans" cxnId="{0BFF4F73-F731-4935-BFC3-74DDAF517589}">
      <dgm:prSet/>
      <dgm:spPr/>
      <dgm:t>
        <a:bodyPr/>
        <a:lstStyle/>
        <a:p>
          <a:endParaRPr lang="en-US"/>
        </a:p>
      </dgm:t>
    </dgm:pt>
    <dgm:pt modelId="{AFBE5B7F-E4D0-4735-A6C2-B2973B091B1E}">
      <dgm:prSet/>
      <dgm:spPr/>
      <dgm:t>
        <a:bodyPr/>
        <a:lstStyle/>
        <a:p>
          <a:pPr rtl="0"/>
          <a:r>
            <a:rPr lang="en-US" dirty="0" smtClean="0"/>
            <a:t>Private bank</a:t>
          </a:r>
          <a:endParaRPr lang="en-US" dirty="0"/>
        </a:p>
      </dgm:t>
    </dgm:pt>
    <dgm:pt modelId="{83279F89-E16C-4422-85E5-1ABD8FA83D81}" type="parTrans" cxnId="{DBFCAF5F-11A6-4535-A605-82FE8D326EFB}">
      <dgm:prSet/>
      <dgm:spPr/>
      <dgm:t>
        <a:bodyPr/>
        <a:lstStyle/>
        <a:p>
          <a:endParaRPr lang="en-US"/>
        </a:p>
      </dgm:t>
    </dgm:pt>
    <dgm:pt modelId="{41F50BB6-2FB7-4988-831B-4C77F9F82926}" type="sibTrans" cxnId="{DBFCAF5F-11A6-4535-A605-82FE8D326EFB}">
      <dgm:prSet/>
      <dgm:spPr/>
      <dgm:t>
        <a:bodyPr/>
        <a:lstStyle/>
        <a:p>
          <a:endParaRPr lang="en-US"/>
        </a:p>
      </dgm:t>
    </dgm:pt>
    <dgm:pt modelId="{74626B0E-061A-40EA-A93C-3A77D9D85695}">
      <dgm:prSet/>
      <dgm:spPr/>
      <dgm:t>
        <a:bodyPr/>
        <a:lstStyle/>
        <a:p>
          <a:pPr rtl="0"/>
          <a:r>
            <a:rPr lang="en-US" dirty="0" smtClean="0"/>
            <a:t>Accepted deposits</a:t>
          </a:r>
          <a:endParaRPr lang="en-US" dirty="0"/>
        </a:p>
      </dgm:t>
    </dgm:pt>
    <dgm:pt modelId="{53B9CE18-0DC9-410C-9854-A4703D520DF9}" type="parTrans" cxnId="{6E49E255-F36B-4688-8477-7CE11B055959}">
      <dgm:prSet/>
      <dgm:spPr/>
      <dgm:t>
        <a:bodyPr/>
        <a:lstStyle/>
        <a:p>
          <a:endParaRPr lang="en-US"/>
        </a:p>
      </dgm:t>
    </dgm:pt>
    <dgm:pt modelId="{4784B4CB-9D14-4280-AB16-29E8B07B587C}" type="sibTrans" cxnId="{6E49E255-F36B-4688-8477-7CE11B055959}">
      <dgm:prSet/>
      <dgm:spPr/>
      <dgm:t>
        <a:bodyPr/>
        <a:lstStyle/>
        <a:p>
          <a:endParaRPr lang="en-US"/>
        </a:p>
      </dgm:t>
    </dgm:pt>
    <dgm:pt modelId="{17FCAB85-17F5-4175-B70C-B47801A217CF}">
      <dgm:prSet/>
      <dgm:spPr/>
      <dgm:t>
        <a:bodyPr/>
        <a:lstStyle/>
        <a:p>
          <a:pPr rtl="0"/>
          <a:r>
            <a:rPr lang="en-US" dirty="0" smtClean="0"/>
            <a:t>Made loans (interest capped at 6%)</a:t>
          </a:r>
          <a:endParaRPr lang="en-US" dirty="0"/>
        </a:p>
      </dgm:t>
    </dgm:pt>
    <dgm:pt modelId="{860EB134-6945-4394-BE05-240AA5DB39A5}" type="parTrans" cxnId="{922E528A-E130-46E5-8945-A3F54F571173}">
      <dgm:prSet/>
      <dgm:spPr/>
      <dgm:t>
        <a:bodyPr/>
        <a:lstStyle/>
        <a:p>
          <a:endParaRPr lang="en-US"/>
        </a:p>
      </dgm:t>
    </dgm:pt>
    <dgm:pt modelId="{391F7F9C-A056-4267-BB45-4C1E1CC89475}" type="sibTrans" cxnId="{922E528A-E130-46E5-8945-A3F54F571173}">
      <dgm:prSet/>
      <dgm:spPr/>
      <dgm:t>
        <a:bodyPr/>
        <a:lstStyle/>
        <a:p>
          <a:endParaRPr lang="en-US"/>
        </a:p>
      </dgm:t>
    </dgm:pt>
    <dgm:pt modelId="{31D4FD74-68B2-47BA-B6F2-4BEFBCB3A7FA}">
      <dgm:prSet/>
      <dgm:spPr/>
      <dgm:t>
        <a:bodyPr/>
        <a:lstStyle/>
        <a:p>
          <a:pPr rtl="0"/>
          <a:r>
            <a:rPr lang="en-US" dirty="0" smtClean="0"/>
            <a:t>Circulated as currency</a:t>
          </a:r>
          <a:endParaRPr lang="en-US" dirty="0"/>
        </a:p>
      </dgm:t>
    </dgm:pt>
    <dgm:pt modelId="{A86C2AD0-97F4-4316-AD47-0F24D0FA93B3}" type="parTrans" cxnId="{6ACCC44D-C2C7-4478-B852-F888C138B9EB}">
      <dgm:prSet/>
      <dgm:spPr/>
    </dgm:pt>
    <dgm:pt modelId="{5496EE58-EDA4-4451-8A71-D38AD91BA50E}" type="sibTrans" cxnId="{6ACCC44D-C2C7-4478-B852-F888C138B9EB}">
      <dgm:prSet/>
      <dgm:spPr/>
    </dgm:pt>
    <dgm:pt modelId="{0AA99C55-778A-4E4C-ADFC-0A5B5FECD1D6}">
      <dgm:prSet/>
      <dgm:spPr/>
      <dgm:t>
        <a:bodyPr/>
        <a:lstStyle/>
        <a:p>
          <a:pPr rtl="0"/>
          <a:r>
            <a:rPr lang="en-US" dirty="0" smtClean="0"/>
            <a:t>Convertible into gold or silver</a:t>
          </a:r>
          <a:endParaRPr lang="en-US" dirty="0"/>
        </a:p>
      </dgm:t>
    </dgm:pt>
    <dgm:pt modelId="{ACF47081-E3B6-43DD-8548-FD99E3D93203}" type="parTrans" cxnId="{91F24D14-78E6-46EF-8CB0-EDACE5C094D5}">
      <dgm:prSet/>
      <dgm:spPr/>
    </dgm:pt>
    <dgm:pt modelId="{0696C254-1405-4814-B25E-9B9AC5E8A172}" type="sibTrans" cxnId="{91F24D14-78E6-46EF-8CB0-EDACE5C094D5}">
      <dgm:prSet/>
      <dgm:spPr/>
    </dgm:pt>
    <dgm:pt modelId="{40CA1D74-AC2F-4EE3-8EAD-8EDC6E2401DC}">
      <dgm:prSet/>
      <dgm:spPr/>
      <dgm:t>
        <a:bodyPr/>
        <a:lstStyle/>
        <a:p>
          <a:pPr rtl="0"/>
          <a:r>
            <a:rPr lang="en-US" dirty="0" smtClean="0"/>
            <a:t>Issued notes</a:t>
          </a:r>
          <a:endParaRPr lang="en-US" dirty="0"/>
        </a:p>
      </dgm:t>
    </dgm:pt>
    <dgm:pt modelId="{A1E609B2-1D81-40FF-A372-9E43FF740A38}" type="parTrans" cxnId="{8F657033-0EF8-4843-BFB3-B2E35A4E83F0}">
      <dgm:prSet/>
      <dgm:spPr/>
    </dgm:pt>
    <dgm:pt modelId="{E1FF05CA-2CBB-4A06-820C-39297AAF0EC3}" type="sibTrans" cxnId="{8F657033-0EF8-4843-BFB3-B2E35A4E83F0}">
      <dgm:prSet/>
      <dgm:spPr/>
    </dgm:pt>
    <dgm:pt modelId="{7B6A77FE-C650-4423-BFE4-45522BF16D2B}">
      <dgm:prSet/>
      <dgm:spPr/>
      <dgm:t>
        <a:bodyPr/>
        <a:lstStyle/>
        <a:p>
          <a:pPr rtl="0"/>
          <a:r>
            <a:rPr lang="en-US" dirty="0" smtClean="0"/>
            <a:t>Collected taxes (mainly customs duties)</a:t>
          </a:r>
          <a:endParaRPr lang="en-US" dirty="0"/>
        </a:p>
      </dgm:t>
    </dgm:pt>
    <dgm:pt modelId="{A7AF4B9E-D74E-42C7-AF4C-B123F02B0587}" type="parTrans" cxnId="{F1D5A40A-BDFC-42AE-8966-1BC0D018DABB}">
      <dgm:prSet/>
      <dgm:spPr/>
    </dgm:pt>
    <dgm:pt modelId="{8B436244-00B9-44C8-81F1-D00647AC3C11}" type="sibTrans" cxnId="{F1D5A40A-BDFC-42AE-8966-1BC0D018DABB}">
      <dgm:prSet/>
      <dgm:spPr/>
    </dgm:pt>
    <dgm:pt modelId="{6EC6898E-9782-4070-A6A4-79DCB4B5EA7F}">
      <dgm:prSet/>
      <dgm:spPr/>
      <dgm:t>
        <a:bodyPr/>
        <a:lstStyle/>
        <a:p>
          <a:pPr rtl="0"/>
          <a:r>
            <a:rPr lang="en-US" dirty="0" smtClean="0"/>
            <a:t>Transferred funds through branches</a:t>
          </a:r>
          <a:endParaRPr lang="en-US" dirty="0"/>
        </a:p>
      </dgm:t>
    </dgm:pt>
    <dgm:pt modelId="{13D2A0E4-AA11-4B0E-A673-BFDA81772C07}" type="parTrans" cxnId="{9148118E-714D-4FDD-8CD0-53CA28C1ABD3}">
      <dgm:prSet/>
      <dgm:spPr/>
    </dgm:pt>
    <dgm:pt modelId="{BCAADD2E-121F-4DD1-B1EC-6F0C34005E80}" type="sibTrans" cxnId="{9148118E-714D-4FDD-8CD0-53CA28C1ABD3}">
      <dgm:prSet/>
      <dgm:spPr/>
    </dgm:pt>
    <dgm:pt modelId="{6BFCD323-E81D-4F5C-9ED2-D48C48371BA1}">
      <dgm:prSet/>
      <dgm:spPr/>
      <dgm:t>
        <a:bodyPr/>
        <a:lstStyle/>
        <a:p>
          <a:pPr rtl="0"/>
          <a:r>
            <a:rPr lang="en-US" dirty="0" smtClean="0"/>
            <a:t>Paying bills</a:t>
          </a:r>
          <a:endParaRPr lang="en-US" dirty="0"/>
        </a:p>
      </dgm:t>
    </dgm:pt>
    <dgm:pt modelId="{756B47B1-45F3-49CC-ABC2-729F0D6627B6}" type="parTrans" cxnId="{CC56E026-A63B-465D-8D4C-DD072A382137}">
      <dgm:prSet/>
      <dgm:spPr/>
    </dgm:pt>
    <dgm:pt modelId="{C94D011F-3C80-4EAE-BE38-D4AA118A0815}" type="sibTrans" cxnId="{CC56E026-A63B-465D-8D4C-DD072A382137}">
      <dgm:prSet/>
      <dgm:spPr/>
    </dgm:pt>
    <dgm:pt modelId="{D4057B65-2939-48DB-8370-007E35BB34F9}">
      <dgm:prSet/>
      <dgm:spPr/>
      <dgm:t>
        <a:bodyPr/>
        <a:lstStyle/>
        <a:p>
          <a:pPr rtl="0"/>
          <a:endParaRPr lang="en-US" dirty="0"/>
        </a:p>
      </dgm:t>
    </dgm:pt>
    <dgm:pt modelId="{FB124990-D77D-4EB1-88AF-11B868C1E6C0}" type="parTrans" cxnId="{18312BE5-F065-4E21-9883-5BD00F512C0D}">
      <dgm:prSet/>
      <dgm:spPr/>
    </dgm:pt>
    <dgm:pt modelId="{21BE44F1-AC2B-481A-AA69-4DE92AE56821}" type="sibTrans" cxnId="{18312BE5-F065-4E21-9883-5BD00F512C0D}">
      <dgm:prSet/>
      <dgm:spPr/>
    </dgm:pt>
    <dgm:pt modelId="{394B2B45-969E-4FF9-8AE3-E51049F71625}" type="pres">
      <dgm:prSet presAssocID="{2D629815-E18F-422F-B2E2-42BD1B45E06F}" presName="Name0" presStyleCnt="0">
        <dgm:presLayoutVars>
          <dgm:dir/>
          <dgm:animLvl val="lvl"/>
          <dgm:resizeHandles val="exact"/>
        </dgm:presLayoutVars>
      </dgm:prSet>
      <dgm:spPr/>
      <dgm:t>
        <a:bodyPr/>
        <a:lstStyle/>
        <a:p>
          <a:endParaRPr lang="en-US"/>
        </a:p>
      </dgm:t>
    </dgm:pt>
    <dgm:pt modelId="{25A946ED-E934-4D02-AE8A-51DBA0ADA5E3}" type="pres">
      <dgm:prSet presAssocID="{8B60DCB8-572A-4F79-989B-C5D3934F654A}" presName="linNode" presStyleCnt="0"/>
      <dgm:spPr/>
    </dgm:pt>
    <dgm:pt modelId="{DC7D0B17-E1C5-4526-BD35-83AD2A8DBE39}" type="pres">
      <dgm:prSet presAssocID="{8B60DCB8-572A-4F79-989B-C5D3934F654A}" presName="parentText" presStyleLbl="node1" presStyleIdx="0" presStyleCnt="3">
        <dgm:presLayoutVars>
          <dgm:chMax val="1"/>
          <dgm:bulletEnabled val="1"/>
        </dgm:presLayoutVars>
      </dgm:prSet>
      <dgm:spPr/>
      <dgm:t>
        <a:bodyPr/>
        <a:lstStyle/>
        <a:p>
          <a:endParaRPr lang="en-US"/>
        </a:p>
      </dgm:t>
    </dgm:pt>
    <dgm:pt modelId="{1095986E-A33C-4830-9516-99825997E902}" type="pres">
      <dgm:prSet presAssocID="{8B60DCB8-572A-4F79-989B-C5D3934F654A}" presName="descendantText" presStyleLbl="alignAccFollowNode1" presStyleIdx="0" presStyleCnt="3">
        <dgm:presLayoutVars>
          <dgm:bulletEnabled val="1"/>
        </dgm:presLayoutVars>
      </dgm:prSet>
      <dgm:spPr/>
      <dgm:t>
        <a:bodyPr/>
        <a:lstStyle/>
        <a:p>
          <a:endParaRPr lang="en-US"/>
        </a:p>
      </dgm:t>
    </dgm:pt>
    <dgm:pt modelId="{A0957D41-936A-4793-8538-4BBB59B7A7BB}" type="pres">
      <dgm:prSet presAssocID="{1BFEFF50-6709-4F2D-A3AE-393E91D7F316}" presName="sp" presStyleCnt="0"/>
      <dgm:spPr/>
    </dgm:pt>
    <dgm:pt modelId="{E3999EED-E6AC-421A-A682-1CDFA451C0C0}" type="pres">
      <dgm:prSet presAssocID="{40CA1D74-AC2F-4EE3-8EAD-8EDC6E2401DC}" presName="linNode" presStyleCnt="0"/>
      <dgm:spPr/>
    </dgm:pt>
    <dgm:pt modelId="{A11A03FD-1036-410C-AD3D-3C3397BCE2ED}" type="pres">
      <dgm:prSet presAssocID="{40CA1D74-AC2F-4EE3-8EAD-8EDC6E2401DC}" presName="parentText" presStyleLbl="node1" presStyleIdx="1" presStyleCnt="3">
        <dgm:presLayoutVars>
          <dgm:chMax val="1"/>
          <dgm:bulletEnabled val="1"/>
        </dgm:presLayoutVars>
      </dgm:prSet>
      <dgm:spPr/>
      <dgm:t>
        <a:bodyPr/>
        <a:lstStyle/>
        <a:p>
          <a:endParaRPr lang="en-US"/>
        </a:p>
      </dgm:t>
    </dgm:pt>
    <dgm:pt modelId="{FC39F11D-3FE7-459D-8F17-7AC48C6CA04F}" type="pres">
      <dgm:prSet presAssocID="{40CA1D74-AC2F-4EE3-8EAD-8EDC6E2401DC}" presName="descendantText" presStyleLbl="alignAccFollowNode1" presStyleIdx="1" presStyleCnt="3">
        <dgm:presLayoutVars>
          <dgm:bulletEnabled val="1"/>
        </dgm:presLayoutVars>
      </dgm:prSet>
      <dgm:spPr/>
      <dgm:t>
        <a:bodyPr/>
        <a:lstStyle/>
        <a:p>
          <a:endParaRPr lang="en-US"/>
        </a:p>
      </dgm:t>
    </dgm:pt>
    <dgm:pt modelId="{6870F580-80D7-439E-9383-097D35549293}" type="pres">
      <dgm:prSet presAssocID="{E1FF05CA-2CBB-4A06-820C-39297AAF0EC3}" presName="sp" presStyleCnt="0"/>
      <dgm:spPr/>
    </dgm:pt>
    <dgm:pt modelId="{8579F9C1-29A1-4B43-922E-2CF438CFB8F4}" type="pres">
      <dgm:prSet presAssocID="{AFBE5B7F-E4D0-4735-A6C2-B2973B091B1E}" presName="linNode" presStyleCnt="0"/>
      <dgm:spPr/>
    </dgm:pt>
    <dgm:pt modelId="{66BC9D95-A0A7-49B7-90A6-604D04A75257}" type="pres">
      <dgm:prSet presAssocID="{AFBE5B7F-E4D0-4735-A6C2-B2973B091B1E}" presName="parentText" presStyleLbl="node1" presStyleIdx="2" presStyleCnt="3">
        <dgm:presLayoutVars>
          <dgm:chMax val="1"/>
          <dgm:bulletEnabled val="1"/>
        </dgm:presLayoutVars>
      </dgm:prSet>
      <dgm:spPr/>
      <dgm:t>
        <a:bodyPr/>
        <a:lstStyle/>
        <a:p>
          <a:endParaRPr lang="en-US"/>
        </a:p>
      </dgm:t>
    </dgm:pt>
    <dgm:pt modelId="{286AF90B-D9C9-414A-B4D3-989712B49F34}" type="pres">
      <dgm:prSet presAssocID="{AFBE5B7F-E4D0-4735-A6C2-B2973B091B1E}" presName="descendantText" presStyleLbl="alignAccFollowNode1" presStyleIdx="2" presStyleCnt="3">
        <dgm:presLayoutVars>
          <dgm:bulletEnabled val="1"/>
        </dgm:presLayoutVars>
      </dgm:prSet>
      <dgm:spPr/>
      <dgm:t>
        <a:bodyPr/>
        <a:lstStyle/>
        <a:p>
          <a:endParaRPr lang="en-US"/>
        </a:p>
      </dgm:t>
    </dgm:pt>
  </dgm:ptLst>
  <dgm:cxnLst>
    <dgm:cxn modelId="{9EF98ED0-E768-433F-9A4A-5A645026DBC0}" srcId="{2D629815-E18F-422F-B2E2-42BD1B45E06F}" destId="{8B60DCB8-572A-4F79-989B-C5D3934F654A}" srcOrd="0" destOrd="0" parTransId="{3BB34052-2C56-47AB-971D-ADD3E264BD75}" sibTransId="{1BFEFF50-6709-4F2D-A3AE-393E91D7F316}"/>
    <dgm:cxn modelId="{9148118E-714D-4FDD-8CD0-53CA28C1ABD3}" srcId="{8B60DCB8-572A-4F79-989B-C5D3934F654A}" destId="{6EC6898E-9782-4070-A6A4-79DCB4B5EA7F}" srcOrd="1" destOrd="0" parTransId="{13D2A0E4-AA11-4B0E-A673-BFDA81772C07}" sibTransId="{BCAADD2E-121F-4DD1-B1EC-6F0C34005E80}"/>
    <dgm:cxn modelId="{E5C8624D-26A3-4C55-8F86-B7759D643B6D}" type="presOf" srcId="{74626B0E-061A-40EA-A93C-3A77D9D85695}" destId="{286AF90B-D9C9-414A-B4D3-989712B49F34}" srcOrd="0" destOrd="0" presId="urn:microsoft.com/office/officeart/2005/8/layout/vList5"/>
    <dgm:cxn modelId="{E4593526-F0E3-4CF4-990C-1B5ED1F90614}" type="presOf" srcId="{7B6A77FE-C650-4423-BFE4-45522BF16D2B}" destId="{1095986E-A33C-4830-9516-99825997E902}" srcOrd="0" destOrd="0" presId="urn:microsoft.com/office/officeart/2005/8/layout/vList5"/>
    <dgm:cxn modelId="{7BE8031F-A840-4D2B-86DC-222D06AF9AAE}" type="presOf" srcId="{31D4FD74-68B2-47BA-B6F2-4BEFBCB3A7FA}" destId="{FC39F11D-3FE7-459D-8F17-7AC48C6CA04F}" srcOrd="0" destOrd="0" presId="urn:microsoft.com/office/officeart/2005/8/layout/vList5"/>
    <dgm:cxn modelId="{0A4DF2B7-0523-4407-97BB-85E608508C9C}" type="presOf" srcId="{2D629815-E18F-422F-B2E2-42BD1B45E06F}" destId="{394B2B45-969E-4FF9-8AE3-E51049F71625}" srcOrd="0" destOrd="0" presId="urn:microsoft.com/office/officeart/2005/8/layout/vList5"/>
    <dgm:cxn modelId="{8B1F3F0A-5BAE-4B94-BEB3-7B440D3C20C3}" type="presOf" srcId="{40CA1D74-AC2F-4EE3-8EAD-8EDC6E2401DC}" destId="{A11A03FD-1036-410C-AD3D-3C3397BCE2ED}" srcOrd="0" destOrd="0" presId="urn:microsoft.com/office/officeart/2005/8/layout/vList5"/>
    <dgm:cxn modelId="{91F24D14-78E6-46EF-8CB0-EDACE5C094D5}" srcId="{40CA1D74-AC2F-4EE3-8EAD-8EDC6E2401DC}" destId="{0AA99C55-778A-4E4C-ADFC-0A5B5FECD1D6}" srcOrd="1" destOrd="0" parTransId="{ACF47081-E3B6-43DD-8548-FD99E3D93203}" sibTransId="{0696C254-1405-4814-B25E-9B9AC5E8A172}"/>
    <dgm:cxn modelId="{18312BE5-F065-4E21-9883-5BD00F512C0D}" srcId="{AFBE5B7F-E4D0-4735-A6C2-B2973B091B1E}" destId="{D4057B65-2939-48DB-8370-007E35BB34F9}" srcOrd="2" destOrd="0" parTransId="{FB124990-D77D-4EB1-88AF-11B868C1E6C0}" sibTransId="{21BE44F1-AC2B-481A-AA69-4DE92AE56821}"/>
    <dgm:cxn modelId="{CC56E026-A63B-465D-8D4C-DD072A382137}" srcId="{8B60DCB8-572A-4F79-989B-C5D3934F654A}" destId="{6BFCD323-E81D-4F5C-9ED2-D48C48371BA1}" srcOrd="2" destOrd="0" parTransId="{756B47B1-45F3-49CC-ABC2-729F0D6627B6}" sibTransId="{C94D011F-3C80-4EAE-BE38-D4AA118A0815}"/>
    <dgm:cxn modelId="{922E528A-E130-46E5-8945-A3F54F571173}" srcId="{AFBE5B7F-E4D0-4735-A6C2-B2973B091B1E}" destId="{17FCAB85-17F5-4175-B70C-B47801A217CF}" srcOrd="1" destOrd="0" parTransId="{860EB134-6945-4394-BE05-240AA5DB39A5}" sibTransId="{391F7F9C-A056-4267-BB45-4C1E1CC89475}"/>
    <dgm:cxn modelId="{6CBB4870-104E-4007-98DD-6348C8B81C3A}" type="presOf" srcId="{AFBE5B7F-E4D0-4735-A6C2-B2973B091B1E}" destId="{66BC9D95-A0A7-49B7-90A6-604D04A75257}" srcOrd="0" destOrd="0" presId="urn:microsoft.com/office/officeart/2005/8/layout/vList5"/>
    <dgm:cxn modelId="{95443970-72C7-4245-89BE-CCA63CFF3C79}" type="presOf" srcId="{17FCAB85-17F5-4175-B70C-B47801A217CF}" destId="{286AF90B-D9C9-414A-B4D3-989712B49F34}" srcOrd="0" destOrd="1" presId="urn:microsoft.com/office/officeart/2005/8/layout/vList5"/>
    <dgm:cxn modelId="{F1D5A40A-BDFC-42AE-8966-1BC0D018DABB}" srcId="{8B60DCB8-572A-4F79-989B-C5D3934F654A}" destId="{7B6A77FE-C650-4423-BFE4-45522BF16D2B}" srcOrd="0" destOrd="0" parTransId="{A7AF4B9E-D74E-42C7-AF4C-B123F02B0587}" sibTransId="{8B436244-00B9-44C8-81F1-D00647AC3C11}"/>
    <dgm:cxn modelId="{E0A0D9ED-A1E5-4ADF-961B-B1495311E436}" type="presOf" srcId="{6BFCD323-E81D-4F5C-9ED2-D48C48371BA1}" destId="{1095986E-A33C-4830-9516-99825997E902}" srcOrd="0" destOrd="2" presId="urn:microsoft.com/office/officeart/2005/8/layout/vList5"/>
    <dgm:cxn modelId="{D8858AA8-E0AC-4BD7-8AE8-F86F7CBC484C}" type="presOf" srcId="{6EC6898E-9782-4070-A6A4-79DCB4B5EA7F}" destId="{1095986E-A33C-4830-9516-99825997E902}" srcOrd="0" destOrd="1" presId="urn:microsoft.com/office/officeart/2005/8/layout/vList5"/>
    <dgm:cxn modelId="{0BFF4F73-F731-4935-BFC3-74DDAF517589}" srcId="{40CA1D74-AC2F-4EE3-8EAD-8EDC6E2401DC}" destId="{8CED33C2-09D5-4B3A-B2DD-1222E7C49062}" srcOrd="2" destOrd="0" parTransId="{4DC08980-346B-43EA-A2FB-84B937DB1E65}" sibTransId="{CE452403-864A-437D-9840-2A4D9B8B0D08}"/>
    <dgm:cxn modelId="{DBFCAF5F-11A6-4535-A605-82FE8D326EFB}" srcId="{2D629815-E18F-422F-B2E2-42BD1B45E06F}" destId="{AFBE5B7F-E4D0-4735-A6C2-B2973B091B1E}" srcOrd="2" destOrd="0" parTransId="{83279F89-E16C-4422-85E5-1ABD8FA83D81}" sibTransId="{41F50BB6-2FB7-4988-831B-4C77F9F82926}"/>
    <dgm:cxn modelId="{8F657033-0EF8-4843-BFB3-B2E35A4E83F0}" srcId="{2D629815-E18F-422F-B2E2-42BD1B45E06F}" destId="{40CA1D74-AC2F-4EE3-8EAD-8EDC6E2401DC}" srcOrd="1" destOrd="0" parTransId="{A1E609B2-1D81-40FF-A372-9E43FF740A38}" sibTransId="{E1FF05CA-2CBB-4A06-820C-39297AAF0EC3}"/>
    <dgm:cxn modelId="{6E49E255-F36B-4688-8477-7CE11B055959}" srcId="{AFBE5B7F-E4D0-4735-A6C2-B2973B091B1E}" destId="{74626B0E-061A-40EA-A93C-3A77D9D85695}" srcOrd="0" destOrd="0" parTransId="{53B9CE18-0DC9-410C-9854-A4703D520DF9}" sibTransId="{4784B4CB-9D14-4280-AB16-29E8B07B587C}"/>
    <dgm:cxn modelId="{A4E5F10E-D576-4F03-8315-21344F9750D0}" type="presOf" srcId="{0AA99C55-778A-4E4C-ADFC-0A5B5FECD1D6}" destId="{FC39F11D-3FE7-459D-8F17-7AC48C6CA04F}" srcOrd="0" destOrd="1" presId="urn:microsoft.com/office/officeart/2005/8/layout/vList5"/>
    <dgm:cxn modelId="{6ACCC44D-C2C7-4478-B852-F888C138B9EB}" srcId="{40CA1D74-AC2F-4EE3-8EAD-8EDC6E2401DC}" destId="{31D4FD74-68B2-47BA-B6F2-4BEFBCB3A7FA}" srcOrd="0" destOrd="0" parTransId="{A86C2AD0-97F4-4316-AD47-0F24D0FA93B3}" sibTransId="{5496EE58-EDA4-4451-8A71-D38AD91BA50E}"/>
    <dgm:cxn modelId="{7B5F6040-1084-4B9D-B4CA-8A3727CAA45F}" type="presOf" srcId="{D4057B65-2939-48DB-8370-007E35BB34F9}" destId="{286AF90B-D9C9-414A-B4D3-989712B49F34}" srcOrd="0" destOrd="2" presId="urn:microsoft.com/office/officeart/2005/8/layout/vList5"/>
    <dgm:cxn modelId="{17131697-D121-4328-AF6B-C89451A281CA}" type="presOf" srcId="{8B60DCB8-572A-4F79-989B-C5D3934F654A}" destId="{DC7D0B17-E1C5-4526-BD35-83AD2A8DBE39}" srcOrd="0" destOrd="0" presId="urn:microsoft.com/office/officeart/2005/8/layout/vList5"/>
    <dgm:cxn modelId="{3A9C23FD-EA35-4646-8FA9-7E59626262A0}" type="presOf" srcId="{8CED33C2-09D5-4B3A-B2DD-1222E7C49062}" destId="{FC39F11D-3FE7-459D-8F17-7AC48C6CA04F}" srcOrd="0" destOrd="2" presId="urn:microsoft.com/office/officeart/2005/8/layout/vList5"/>
    <dgm:cxn modelId="{6B477772-F8A9-45B1-8E1D-362C3E1E58E8}" type="presParOf" srcId="{394B2B45-969E-4FF9-8AE3-E51049F71625}" destId="{25A946ED-E934-4D02-AE8A-51DBA0ADA5E3}" srcOrd="0" destOrd="0" presId="urn:microsoft.com/office/officeart/2005/8/layout/vList5"/>
    <dgm:cxn modelId="{2BA6C568-BA30-4BF6-856B-E5B32718D509}" type="presParOf" srcId="{25A946ED-E934-4D02-AE8A-51DBA0ADA5E3}" destId="{DC7D0B17-E1C5-4526-BD35-83AD2A8DBE39}" srcOrd="0" destOrd="0" presId="urn:microsoft.com/office/officeart/2005/8/layout/vList5"/>
    <dgm:cxn modelId="{38F18B67-EA62-49CD-AAEA-0B4B83CE6C02}" type="presParOf" srcId="{25A946ED-E934-4D02-AE8A-51DBA0ADA5E3}" destId="{1095986E-A33C-4830-9516-99825997E902}" srcOrd="1" destOrd="0" presId="urn:microsoft.com/office/officeart/2005/8/layout/vList5"/>
    <dgm:cxn modelId="{FDB90B71-E2B3-466C-9A3B-9F932AFFB806}" type="presParOf" srcId="{394B2B45-969E-4FF9-8AE3-E51049F71625}" destId="{A0957D41-936A-4793-8538-4BBB59B7A7BB}" srcOrd="1" destOrd="0" presId="urn:microsoft.com/office/officeart/2005/8/layout/vList5"/>
    <dgm:cxn modelId="{A0B0A965-148B-47C1-A76B-34A8E2A94BCD}" type="presParOf" srcId="{394B2B45-969E-4FF9-8AE3-E51049F71625}" destId="{E3999EED-E6AC-421A-A682-1CDFA451C0C0}" srcOrd="2" destOrd="0" presId="urn:microsoft.com/office/officeart/2005/8/layout/vList5"/>
    <dgm:cxn modelId="{6CF21DDC-1D6E-4F81-8FAB-F1153780683B}" type="presParOf" srcId="{E3999EED-E6AC-421A-A682-1CDFA451C0C0}" destId="{A11A03FD-1036-410C-AD3D-3C3397BCE2ED}" srcOrd="0" destOrd="0" presId="urn:microsoft.com/office/officeart/2005/8/layout/vList5"/>
    <dgm:cxn modelId="{CCCF1E90-DED5-4483-BF0D-44923230DB06}" type="presParOf" srcId="{E3999EED-E6AC-421A-A682-1CDFA451C0C0}" destId="{FC39F11D-3FE7-459D-8F17-7AC48C6CA04F}" srcOrd="1" destOrd="0" presId="urn:microsoft.com/office/officeart/2005/8/layout/vList5"/>
    <dgm:cxn modelId="{A4483A1F-A2E0-458A-8477-FF29B074B54D}" type="presParOf" srcId="{394B2B45-969E-4FF9-8AE3-E51049F71625}" destId="{6870F580-80D7-439E-9383-097D35549293}" srcOrd="3" destOrd="0" presId="urn:microsoft.com/office/officeart/2005/8/layout/vList5"/>
    <dgm:cxn modelId="{10EF1FD9-D7F6-4070-9041-2D3E5F8F268E}" type="presParOf" srcId="{394B2B45-969E-4FF9-8AE3-E51049F71625}" destId="{8579F9C1-29A1-4B43-922E-2CF438CFB8F4}" srcOrd="4" destOrd="0" presId="urn:microsoft.com/office/officeart/2005/8/layout/vList5"/>
    <dgm:cxn modelId="{B740B901-BD36-4976-A9CC-AD8F3BC9DA72}" type="presParOf" srcId="{8579F9C1-29A1-4B43-922E-2CF438CFB8F4}" destId="{66BC9D95-A0A7-49B7-90A6-604D04A75257}" srcOrd="0" destOrd="0" presId="urn:microsoft.com/office/officeart/2005/8/layout/vList5"/>
    <dgm:cxn modelId="{EADE8EE1-00B5-4092-8297-B365EBD5FBC4}" type="presParOf" srcId="{8579F9C1-29A1-4B43-922E-2CF438CFB8F4}" destId="{286AF90B-D9C9-414A-B4D3-989712B49F3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7AC6508-18C9-4B82-831F-BC64F596428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3416923-4767-4676-96C4-F47B969215C3}">
      <dgm:prSet/>
      <dgm:spPr/>
      <dgm:t>
        <a:bodyPr/>
        <a:lstStyle/>
        <a:p>
          <a:pPr rtl="0"/>
          <a:r>
            <a:rPr lang="en-US" dirty="0" smtClean="0"/>
            <a:t>1819 </a:t>
          </a:r>
          <a:endParaRPr lang="en-US" dirty="0"/>
        </a:p>
      </dgm:t>
    </dgm:pt>
    <dgm:pt modelId="{6ED5009C-97D7-49B1-818E-52AEC40B67A0}" type="parTrans" cxnId="{D76A9FB2-ED23-4E7B-B1A2-A7DA0FC232C8}">
      <dgm:prSet/>
      <dgm:spPr/>
      <dgm:t>
        <a:bodyPr/>
        <a:lstStyle/>
        <a:p>
          <a:endParaRPr lang="en-US"/>
        </a:p>
      </dgm:t>
    </dgm:pt>
    <dgm:pt modelId="{7C4C12DB-6D9E-485B-8CBE-6DB6F29252F7}" type="sibTrans" cxnId="{D76A9FB2-ED23-4E7B-B1A2-A7DA0FC232C8}">
      <dgm:prSet/>
      <dgm:spPr/>
      <dgm:t>
        <a:bodyPr/>
        <a:lstStyle/>
        <a:p>
          <a:endParaRPr lang="en-US"/>
        </a:p>
      </dgm:t>
    </dgm:pt>
    <dgm:pt modelId="{E3CE14C1-0B0F-48A1-8AD7-1DE3F8D85766}">
      <dgm:prSet/>
      <dgm:spPr/>
      <dgm:t>
        <a:bodyPr/>
        <a:lstStyle/>
        <a:p>
          <a:pPr rtl="0"/>
          <a:r>
            <a:rPr lang="en-US" dirty="0" smtClean="0"/>
            <a:t>Second Bank extended a large number of loans</a:t>
          </a:r>
          <a:endParaRPr lang="en-US" dirty="0"/>
        </a:p>
      </dgm:t>
    </dgm:pt>
    <dgm:pt modelId="{9AEB3D7A-86F9-4234-A7CE-CBB7BB7EFEE4}" type="parTrans" cxnId="{1DCE0CC1-E72F-4F83-8934-DC707829408B}">
      <dgm:prSet/>
      <dgm:spPr/>
      <dgm:t>
        <a:bodyPr/>
        <a:lstStyle/>
        <a:p>
          <a:endParaRPr lang="en-US"/>
        </a:p>
      </dgm:t>
    </dgm:pt>
    <dgm:pt modelId="{9F6F804F-4049-4073-A4EF-149F7A8D0010}" type="sibTrans" cxnId="{1DCE0CC1-E72F-4F83-8934-DC707829408B}">
      <dgm:prSet/>
      <dgm:spPr/>
      <dgm:t>
        <a:bodyPr/>
        <a:lstStyle/>
        <a:p>
          <a:endParaRPr lang="en-US"/>
        </a:p>
      </dgm:t>
    </dgm:pt>
    <dgm:pt modelId="{65135051-83BA-465D-837A-31DCE62C5469}">
      <dgm:prSet/>
      <dgm:spPr/>
      <dgm:t>
        <a:bodyPr/>
        <a:lstStyle/>
        <a:p>
          <a:pPr rtl="0"/>
          <a:r>
            <a:rPr lang="en-US" dirty="0" smtClean="0"/>
            <a:t>Increasing trade deficit → outflow of specie</a:t>
          </a:r>
          <a:endParaRPr lang="en-US" dirty="0"/>
        </a:p>
      </dgm:t>
    </dgm:pt>
    <dgm:pt modelId="{91442335-9438-42D1-A7A8-B355DDB8A1AA}" type="parTrans" cxnId="{19D949A2-B36E-41AB-BA69-DD1E72A7DA62}">
      <dgm:prSet/>
      <dgm:spPr/>
      <dgm:t>
        <a:bodyPr/>
        <a:lstStyle/>
        <a:p>
          <a:endParaRPr lang="en-US"/>
        </a:p>
      </dgm:t>
    </dgm:pt>
    <dgm:pt modelId="{C4F274DA-F11E-48D8-9435-75762F8CBC49}" type="sibTrans" cxnId="{19D949A2-B36E-41AB-BA69-DD1E72A7DA62}">
      <dgm:prSet/>
      <dgm:spPr/>
      <dgm:t>
        <a:bodyPr/>
        <a:lstStyle/>
        <a:p>
          <a:endParaRPr lang="en-US"/>
        </a:p>
      </dgm:t>
    </dgm:pt>
    <dgm:pt modelId="{26E016C1-BB1D-4EFB-AD15-8A10BA249E39}">
      <dgm:prSet/>
      <dgm:spPr/>
      <dgm:t>
        <a:bodyPr/>
        <a:lstStyle/>
        <a:p>
          <a:pPr rtl="0"/>
          <a:r>
            <a:rPr lang="en-US" dirty="0" smtClean="0"/>
            <a:t>Bank contracted lending</a:t>
          </a:r>
          <a:endParaRPr lang="en-US" dirty="0"/>
        </a:p>
      </dgm:t>
    </dgm:pt>
    <dgm:pt modelId="{626CAE5C-8B10-4432-A696-FDC6F20AC8A2}" type="parTrans" cxnId="{ABF4636B-EC05-4F25-BCD2-7499C2DFE0A2}">
      <dgm:prSet/>
      <dgm:spPr/>
      <dgm:t>
        <a:bodyPr/>
        <a:lstStyle/>
        <a:p>
          <a:endParaRPr lang="en-US"/>
        </a:p>
      </dgm:t>
    </dgm:pt>
    <dgm:pt modelId="{A1D691C1-4615-4A32-9462-4D84B0951A37}" type="sibTrans" cxnId="{ABF4636B-EC05-4F25-BCD2-7499C2DFE0A2}">
      <dgm:prSet/>
      <dgm:spPr/>
      <dgm:t>
        <a:bodyPr/>
        <a:lstStyle/>
        <a:p>
          <a:endParaRPr lang="en-US"/>
        </a:p>
      </dgm:t>
    </dgm:pt>
    <dgm:pt modelId="{8CA6556E-72E5-4022-B231-D50584F76EFA}">
      <dgm:prSet/>
      <dgm:spPr/>
      <dgm:t>
        <a:bodyPr/>
        <a:lstStyle/>
        <a:p>
          <a:pPr rtl="0"/>
          <a:r>
            <a:rPr lang="en-US" dirty="0" smtClean="0"/>
            <a:t>1825</a:t>
          </a:r>
          <a:endParaRPr lang="en-US" dirty="0"/>
        </a:p>
      </dgm:t>
    </dgm:pt>
    <dgm:pt modelId="{91A326B0-6C39-4C20-9C79-7A26E4C801D3}" type="parTrans" cxnId="{545B83AD-25A1-48FF-B6B5-8F36CE9FB336}">
      <dgm:prSet/>
      <dgm:spPr/>
      <dgm:t>
        <a:bodyPr/>
        <a:lstStyle/>
        <a:p>
          <a:endParaRPr lang="en-US"/>
        </a:p>
      </dgm:t>
    </dgm:pt>
    <dgm:pt modelId="{5DB125CB-5641-488E-BE73-2EA6C0B30BBA}" type="sibTrans" cxnId="{545B83AD-25A1-48FF-B6B5-8F36CE9FB336}">
      <dgm:prSet/>
      <dgm:spPr/>
      <dgm:t>
        <a:bodyPr/>
        <a:lstStyle/>
        <a:p>
          <a:endParaRPr lang="en-US"/>
        </a:p>
      </dgm:t>
    </dgm:pt>
    <dgm:pt modelId="{2CD0B51C-6E48-405A-8B56-556A6E4AF96B}">
      <dgm:prSet/>
      <dgm:spPr/>
      <dgm:t>
        <a:bodyPr/>
        <a:lstStyle/>
        <a:p>
          <a:pPr rtl="0"/>
          <a:r>
            <a:rPr lang="en-US" dirty="0" smtClean="0"/>
            <a:t>Stock market crash due to speculative investments in Latin America</a:t>
          </a:r>
          <a:endParaRPr lang="en-US" dirty="0"/>
        </a:p>
      </dgm:t>
    </dgm:pt>
    <dgm:pt modelId="{11230031-8736-48E9-9573-A601BDA7EACD}" type="parTrans" cxnId="{B2746240-6C45-4849-B6F7-64FFD83B8E18}">
      <dgm:prSet/>
      <dgm:spPr/>
      <dgm:t>
        <a:bodyPr/>
        <a:lstStyle/>
        <a:p>
          <a:endParaRPr lang="en-US"/>
        </a:p>
      </dgm:t>
    </dgm:pt>
    <dgm:pt modelId="{850150B9-A8D4-4CE7-A32B-12FD2FE09C11}" type="sibTrans" cxnId="{B2746240-6C45-4849-B6F7-64FFD83B8E18}">
      <dgm:prSet/>
      <dgm:spPr/>
      <dgm:t>
        <a:bodyPr/>
        <a:lstStyle/>
        <a:p>
          <a:endParaRPr lang="en-US"/>
        </a:p>
      </dgm:t>
    </dgm:pt>
    <dgm:pt modelId="{3CD35AD0-FD56-4043-90B0-A4A6F5244AF3}">
      <dgm:prSet/>
      <dgm:spPr/>
      <dgm:t>
        <a:bodyPr/>
        <a:lstStyle/>
        <a:p>
          <a:pPr rtl="0"/>
          <a:r>
            <a:rPr lang="en-US" dirty="0" smtClean="0"/>
            <a:t>Worse in England, but led to a decline in economic activity in the U.S. </a:t>
          </a:r>
          <a:endParaRPr lang="en-US" dirty="0"/>
        </a:p>
      </dgm:t>
    </dgm:pt>
    <dgm:pt modelId="{0A47AB19-5D19-4E1D-809F-64A7985C2103}" type="parTrans" cxnId="{8F903EAC-8106-47DA-AD55-3198166675D2}">
      <dgm:prSet/>
      <dgm:spPr/>
      <dgm:t>
        <a:bodyPr/>
        <a:lstStyle/>
        <a:p>
          <a:endParaRPr lang="en-US"/>
        </a:p>
      </dgm:t>
    </dgm:pt>
    <dgm:pt modelId="{8D49AEC1-BCDC-4AD8-A441-94C3584F62C1}" type="sibTrans" cxnId="{8F903EAC-8106-47DA-AD55-3198166675D2}">
      <dgm:prSet/>
      <dgm:spPr/>
      <dgm:t>
        <a:bodyPr/>
        <a:lstStyle/>
        <a:p>
          <a:endParaRPr lang="en-US"/>
        </a:p>
      </dgm:t>
    </dgm:pt>
    <dgm:pt modelId="{3AD0C87B-6D79-4866-951A-B671FCAADBBA}">
      <dgm:prSet/>
      <dgm:spPr/>
      <dgm:t>
        <a:bodyPr/>
        <a:lstStyle/>
        <a:p>
          <a:pPr rtl="0"/>
          <a:r>
            <a:rPr lang="en-US" dirty="0" smtClean="0"/>
            <a:t>1833-34</a:t>
          </a:r>
          <a:endParaRPr lang="en-US" dirty="0"/>
        </a:p>
      </dgm:t>
    </dgm:pt>
    <dgm:pt modelId="{08C60202-F414-45C6-804E-D9B266D92656}" type="parTrans" cxnId="{E533381A-649A-4838-8BD8-DEB8BB6C85BE}">
      <dgm:prSet/>
      <dgm:spPr/>
      <dgm:t>
        <a:bodyPr/>
        <a:lstStyle/>
        <a:p>
          <a:endParaRPr lang="en-US"/>
        </a:p>
      </dgm:t>
    </dgm:pt>
    <dgm:pt modelId="{32BB8F45-57BC-446A-94BC-517605B2E287}" type="sibTrans" cxnId="{E533381A-649A-4838-8BD8-DEB8BB6C85BE}">
      <dgm:prSet/>
      <dgm:spPr/>
      <dgm:t>
        <a:bodyPr/>
        <a:lstStyle/>
        <a:p>
          <a:endParaRPr lang="en-US"/>
        </a:p>
      </dgm:t>
    </dgm:pt>
    <dgm:pt modelId="{4A01823F-3D86-4F18-A7CD-A036FADF23C2}">
      <dgm:prSet/>
      <dgm:spPr/>
      <dgm:t>
        <a:bodyPr/>
        <a:lstStyle/>
        <a:p>
          <a:pPr rtl="0"/>
          <a:r>
            <a:rPr lang="en-US" dirty="0" smtClean="0"/>
            <a:t>Brief recession followed by an expansion fueled by land speculation</a:t>
          </a:r>
          <a:endParaRPr lang="en-US" dirty="0"/>
        </a:p>
      </dgm:t>
    </dgm:pt>
    <dgm:pt modelId="{1CBCC447-D6F3-478D-A355-1C4DE9432959}" type="parTrans" cxnId="{778F3F99-397B-4813-B752-A88E80539F11}">
      <dgm:prSet/>
      <dgm:spPr/>
      <dgm:t>
        <a:bodyPr/>
        <a:lstStyle/>
        <a:p>
          <a:endParaRPr lang="en-US"/>
        </a:p>
      </dgm:t>
    </dgm:pt>
    <dgm:pt modelId="{99EA6BB0-1C59-497E-BCB6-D0B7086C4F11}" type="sibTrans" cxnId="{778F3F99-397B-4813-B752-A88E80539F11}">
      <dgm:prSet/>
      <dgm:spPr/>
      <dgm:t>
        <a:bodyPr/>
        <a:lstStyle/>
        <a:p>
          <a:endParaRPr lang="en-US"/>
        </a:p>
      </dgm:t>
    </dgm:pt>
    <dgm:pt modelId="{C07018B4-29AE-401C-BB55-A274246DA4EC}">
      <dgm:prSet/>
      <dgm:spPr/>
      <dgm:t>
        <a:bodyPr/>
        <a:lstStyle/>
        <a:p>
          <a:pPr rtl="0"/>
          <a:r>
            <a:rPr lang="en-US" dirty="0" smtClean="0"/>
            <a:t>Bankruptcies, foreclosures, bank failures, falling real estate prices and a slump in agriculture and manufacturing</a:t>
          </a:r>
          <a:endParaRPr lang="en-US" dirty="0"/>
        </a:p>
      </dgm:t>
    </dgm:pt>
    <dgm:pt modelId="{FF47F5F6-8960-4A54-A412-BB9529FC2751}" type="parTrans" cxnId="{A4D1C464-0B5D-49A6-9F21-F98E6ADEAB32}">
      <dgm:prSet/>
      <dgm:spPr/>
      <dgm:t>
        <a:bodyPr/>
        <a:lstStyle/>
        <a:p>
          <a:endParaRPr lang="en-US"/>
        </a:p>
      </dgm:t>
    </dgm:pt>
    <dgm:pt modelId="{F8ACD325-0D7D-43C8-9FB8-4FBE0509108D}" type="sibTrans" cxnId="{A4D1C464-0B5D-49A6-9F21-F98E6ADEAB32}">
      <dgm:prSet/>
      <dgm:spPr/>
      <dgm:t>
        <a:bodyPr/>
        <a:lstStyle/>
        <a:p>
          <a:endParaRPr lang="en-US"/>
        </a:p>
      </dgm:t>
    </dgm:pt>
    <dgm:pt modelId="{9ACE93D7-11F3-492F-854F-2E2D8E77AAEC}" type="pres">
      <dgm:prSet presAssocID="{47AC6508-18C9-4B82-831F-BC64F5964285}" presName="linear" presStyleCnt="0">
        <dgm:presLayoutVars>
          <dgm:animLvl val="lvl"/>
          <dgm:resizeHandles val="exact"/>
        </dgm:presLayoutVars>
      </dgm:prSet>
      <dgm:spPr/>
      <dgm:t>
        <a:bodyPr/>
        <a:lstStyle/>
        <a:p>
          <a:endParaRPr lang="en-US"/>
        </a:p>
      </dgm:t>
    </dgm:pt>
    <dgm:pt modelId="{CCD76B19-9087-4BA2-8B87-0E65016B87E9}" type="pres">
      <dgm:prSet presAssocID="{03416923-4767-4676-96C4-F47B969215C3}" presName="parentText" presStyleLbl="node1" presStyleIdx="0" presStyleCnt="3">
        <dgm:presLayoutVars>
          <dgm:chMax val="0"/>
          <dgm:bulletEnabled val="1"/>
        </dgm:presLayoutVars>
      </dgm:prSet>
      <dgm:spPr/>
      <dgm:t>
        <a:bodyPr/>
        <a:lstStyle/>
        <a:p>
          <a:endParaRPr lang="en-US"/>
        </a:p>
      </dgm:t>
    </dgm:pt>
    <dgm:pt modelId="{1D5E57B7-D757-4D3D-9751-E9421B9A123F}" type="pres">
      <dgm:prSet presAssocID="{03416923-4767-4676-96C4-F47B969215C3}" presName="childText" presStyleLbl="revTx" presStyleIdx="0" presStyleCnt="3">
        <dgm:presLayoutVars>
          <dgm:bulletEnabled val="1"/>
        </dgm:presLayoutVars>
      </dgm:prSet>
      <dgm:spPr/>
      <dgm:t>
        <a:bodyPr/>
        <a:lstStyle/>
        <a:p>
          <a:endParaRPr lang="en-US"/>
        </a:p>
      </dgm:t>
    </dgm:pt>
    <dgm:pt modelId="{EC095786-388F-4C8D-9603-93B9DC3D8950}" type="pres">
      <dgm:prSet presAssocID="{8CA6556E-72E5-4022-B231-D50584F76EFA}" presName="parentText" presStyleLbl="node1" presStyleIdx="1" presStyleCnt="3">
        <dgm:presLayoutVars>
          <dgm:chMax val="0"/>
          <dgm:bulletEnabled val="1"/>
        </dgm:presLayoutVars>
      </dgm:prSet>
      <dgm:spPr/>
      <dgm:t>
        <a:bodyPr/>
        <a:lstStyle/>
        <a:p>
          <a:endParaRPr lang="en-US"/>
        </a:p>
      </dgm:t>
    </dgm:pt>
    <dgm:pt modelId="{90B17968-C9CB-4359-BE03-E12EBDE62740}" type="pres">
      <dgm:prSet presAssocID="{8CA6556E-72E5-4022-B231-D50584F76EFA}" presName="childText" presStyleLbl="revTx" presStyleIdx="1" presStyleCnt="3">
        <dgm:presLayoutVars>
          <dgm:bulletEnabled val="1"/>
        </dgm:presLayoutVars>
      </dgm:prSet>
      <dgm:spPr/>
      <dgm:t>
        <a:bodyPr/>
        <a:lstStyle/>
        <a:p>
          <a:endParaRPr lang="en-US"/>
        </a:p>
      </dgm:t>
    </dgm:pt>
    <dgm:pt modelId="{41B4D2C6-F9FF-47D9-A99E-EF825C5171C9}" type="pres">
      <dgm:prSet presAssocID="{3AD0C87B-6D79-4866-951A-B671FCAADBBA}" presName="parentText" presStyleLbl="node1" presStyleIdx="2" presStyleCnt="3">
        <dgm:presLayoutVars>
          <dgm:chMax val="0"/>
          <dgm:bulletEnabled val="1"/>
        </dgm:presLayoutVars>
      </dgm:prSet>
      <dgm:spPr/>
      <dgm:t>
        <a:bodyPr/>
        <a:lstStyle/>
        <a:p>
          <a:endParaRPr lang="en-US"/>
        </a:p>
      </dgm:t>
    </dgm:pt>
    <dgm:pt modelId="{BBB2E3A6-229A-4505-818B-C636E8F48826}" type="pres">
      <dgm:prSet presAssocID="{3AD0C87B-6D79-4866-951A-B671FCAADBBA}" presName="childText" presStyleLbl="revTx" presStyleIdx="2" presStyleCnt="3">
        <dgm:presLayoutVars>
          <dgm:bulletEnabled val="1"/>
        </dgm:presLayoutVars>
      </dgm:prSet>
      <dgm:spPr/>
      <dgm:t>
        <a:bodyPr/>
        <a:lstStyle/>
        <a:p>
          <a:endParaRPr lang="en-US"/>
        </a:p>
      </dgm:t>
    </dgm:pt>
  </dgm:ptLst>
  <dgm:cxnLst>
    <dgm:cxn modelId="{B5E37A8B-2AB5-4338-BE1D-A5E5E2B24EE2}" type="presOf" srcId="{26E016C1-BB1D-4EFB-AD15-8A10BA249E39}" destId="{1D5E57B7-D757-4D3D-9751-E9421B9A123F}" srcOrd="0" destOrd="2" presId="urn:microsoft.com/office/officeart/2005/8/layout/vList2"/>
    <dgm:cxn modelId="{2DD28760-6B94-4DB6-B591-16F52AB2EE47}" type="presOf" srcId="{2CD0B51C-6E48-405A-8B56-556A6E4AF96B}" destId="{90B17968-C9CB-4359-BE03-E12EBDE62740}" srcOrd="0" destOrd="0" presId="urn:microsoft.com/office/officeart/2005/8/layout/vList2"/>
    <dgm:cxn modelId="{1BE46CD5-DBD8-4960-9851-3AA28C079E7B}" type="presOf" srcId="{4A01823F-3D86-4F18-A7CD-A036FADF23C2}" destId="{BBB2E3A6-229A-4505-818B-C636E8F48826}" srcOrd="0" destOrd="0" presId="urn:microsoft.com/office/officeart/2005/8/layout/vList2"/>
    <dgm:cxn modelId="{50DF0698-1FA0-4CB5-BC8B-D3D449016F99}" type="presOf" srcId="{47AC6508-18C9-4B82-831F-BC64F5964285}" destId="{9ACE93D7-11F3-492F-854F-2E2D8E77AAEC}" srcOrd="0" destOrd="0" presId="urn:microsoft.com/office/officeart/2005/8/layout/vList2"/>
    <dgm:cxn modelId="{E533381A-649A-4838-8BD8-DEB8BB6C85BE}" srcId="{47AC6508-18C9-4B82-831F-BC64F5964285}" destId="{3AD0C87B-6D79-4866-951A-B671FCAADBBA}" srcOrd="2" destOrd="0" parTransId="{08C60202-F414-45C6-804E-D9B266D92656}" sibTransId="{32BB8F45-57BC-446A-94BC-517605B2E287}"/>
    <dgm:cxn modelId="{A4D1C464-0B5D-49A6-9F21-F98E6ADEAB32}" srcId="{03416923-4767-4676-96C4-F47B969215C3}" destId="{C07018B4-29AE-401C-BB55-A274246DA4EC}" srcOrd="3" destOrd="0" parTransId="{FF47F5F6-8960-4A54-A412-BB9529FC2751}" sibTransId="{F8ACD325-0D7D-43C8-9FB8-4FBE0509108D}"/>
    <dgm:cxn modelId="{C1059B24-C8DA-41C8-879A-CE579539E74E}" type="presOf" srcId="{E3CE14C1-0B0F-48A1-8AD7-1DE3F8D85766}" destId="{1D5E57B7-D757-4D3D-9751-E9421B9A123F}" srcOrd="0" destOrd="0" presId="urn:microsoft.com/office/officeart/2005/8/layout/vList2"/>
    <dgm:cxn modelId="{31258B6E-CB3C-44B4-9716-8DCF7B6E8EEB}" type="presOf" srcId="{65135051-83BA-465D-837A-31DCE62C5469}" destId="{1D5E57B7-D757-4D3D-9751-E9421B9A123F}" srcOrd="0" destOrd="1" presId="urn:microsoft.com/office/officeart/2005/8/layout/vList2"/>
    <dgm:cxn modelId="{254E7443-1970-437D-8569-6FED866AA45D}" type="presOf" srcId="{C07018B4-29AE-401C-BB55-A274246DA4EC}" destId="{1D5E57B7-D757-4D3D-9751-E9421B9A123F}" srcOrd="0" destOrd="3" presId="urn:microsoft.com/office/officeart/2005/8/layout/vList2"/>
    <dgm:cxn modelId="{B2746240-6C45-4849-B6F7-64FFD83B8E18}" srcId="{8CA6556E-72E5-4022-B231-D50584F76EFA}" destId="{2CD0B51C-6E48-405A-8B56-556A6E4AF96B}" srcOrd="0" destOrd="0" parTransId="{11230031-8736-48E9-9573-A601BDA7EACD}" sibTransId="{850150B9-A8D4-4CE7-A32B-12FD2FE09C11}"/>
    <dgm:cxn modelId="{D76A9FB2-ED23-4E7B-B1A2-A7DA0FC232C8}" srcId="{47AC6508-18C9-4B82-831F-BC64F5964285}" destId="{03416923-4767-4676-96C4-F47B969215C3}" srcOrd="0" destOrd="0" parTransId="{6ED5009C-97D7-49B1-818E-52AEC40B67A0}" sibTransId="{7C4C12DB-6D9E-485B-8CBE-6DB6F29252F7}"/>
    <dgm:cxn modelId="{DF2BDAB9-404C-4B86-83D0-CBBF05E8F88E}" type="presOf" srcId="{8CA6556E-72E5-4022-B231-D50584F76EFA}" destId="{EC095786-388F-4C8D-9603-93B9DC3D8950}" srcOrd="0" destOrd="0" presId="urn:microsoft.com/office/officeart/2005/8/layout/vList2"/>
    <dgm:cxn modelId="{1DCE0CC1-E72F-4F83-8934-DC707829408B}" srcId="{03416923-4767-4676-96C4-F47B969215C3}" destId="{E3CE14C1-0B0F-48A1-8AD7-1DE3F8D85766}" srcOrd="0" destOrd="0" parTransId="{9AEB3D7A-86F9-4234-A7CE-CBB7BB7EFEE4}" sibTransId="{9F6F804F-4049-4073-A4EF-149F7A8D0010}"/>
    <dgm:cxn modelId="{FC6E2F17-98B3-4AC0-8155-BCB48C96C76F}" type="presOf" srcId="{03416923-4767-4676-96C4-F47B969215C3}" destId="{CCD76B19-9087-4BA2-8B87-0E65016B87E9}" srcOrd="0" destOrd="0" presId="urn:microsoft.com/office/officeart/2005/8/layout/vList2"/>
    <dgm:cxn modelId="{545B83AD-25A1-48FF-B6B5-8F36CE9FB336}" srcId="{47AC6508-18C9-4B82-831F-BC64F5964285}" destId="{8CA6556E-72E5-4022-B231-D50584F76EFA}" srcOrd="1" destOrd="0" parTransId="{91A326B0-6C39-4C20-9C79-7A26E4C801D3}" sibTransId="{5DB125CB-5641-488E-BE73-2EA6C0B30BBA}"/>
    <dgm:cxn modelId="{ABF4636B-EC05-4F25-BCD2-7499C2DFE0A2}" srcId="{03416923-4767-4676-96C4-F47B969215C3}" destId="{26E016C1-BB1D-4EFB-AD15-8A10BA249E39}" srcOrd="2" destOrd="0" parTransId="{626CAE5C-8B10-4432-A696-FDC6F20AC8A2}" sibTransId="{A1D691C1-4615-4A32-9462-4D84B0951A37}"/>
    <dgm:cxn modelId="{778F3F99-397B-4813-B752-A88E80539F11}" srcId="{3AD0C87B-6D79-4866-951A-B671FCAADBBA}" destId="{4A01823F-3D86-4F18-A7CD-A036FADF23C2}" srcOrd="0" destOrd="0" parTransId="{1CBCC447-D6F3-478D-A355-1C4DE9432959}" sibTransId="{99EA6BB0-1C59-497E-BCB6-D0B7086C4F11}"/>
    <dgm:cxn modelId="{B689333B-A47D-457B-A040-192EDECF0B16}" type="presOf" srcId="{3AD0C87B-6D79-4866-951A-B671FCAADBBA}" destId="{41B4D2C6-F9FF-47D9-A99E-EF825C5171C9}" srcOrd="0" destOrd="0" presId="urn:microsoft.com/office/officeart/2005/8/layout/vList2"/>
    <dgm:cxn modelId="{8F903EAC-8106-47DA-AD55-3198166675D2}" srcId="{8CA6556E-72E5-4022-B231-D50584F76EFA}" destId="{3CD35AD0-FD56-4043-90B0-A4A6F5244AF3}" srcOrd="1" destOrd="0" parTransId="{0A47AB19-5D19-4E1D-809F-64A7985C2103}" sibTransId="{8D49AEC1-BCDC-4AD8-A441-94C3584F62C1}"/>
    <dgm:cxn modelId="{19D949A2-B36E-41AB-BA69-DD1E72A7DA62}" srcId="{03416923-4767-4676-96C4-F47B969215C3}" destId="{65135051-83BA-465D-837A-31DCE62C5469}" srcOrd="1" destOrd="0" parTransId="{91442335-9438-42D1-A7A8-B355DDB8A1AA}" sibTransId="{C4F274DA-F11E-48D8-9435-75762F8CBC49}"/>
    <dgm:cxn modelId="{8F577780-31D4-4541-BD91-D6C5433F277C}" type="presOf" srcId="{3CD35AD0-FD56-4043-90B0-A4A6F5244AF3}" destId="{90B17968-C9CB-4359-BE03-E12EBDE62740}" srcOrd="0" destOrd="1" presId="urn:microsoft.com/office/officeart/2005/8/layout/vList2"/>
    <dgm:cxn modelId="{B28FEA5B-C734-446D-A2D8-8E8F5BA4313C}" type="presParOf" srcId="{9ACE93D7-11F3-492F-854F-2E2D8E77AAEC}" destId="{CCD76B19-9087-4BA2-8B87-0E65016B87E9}" srcOrd="0" destOrd="0" presId="urn:microsoft.com/office/officeart/2005/8/layout/vList2"/>
    <dgm:cxn modelId="{B39ED62E-126E-48BA-9474-88FED913EB97}" type="presParOf" srcId="{9ACE93D7-11F3-492F-854F-2E2D8E77AAEC}" destId="{1D5E57B7-D757-4D3D-9751-E9421B9A123F}" srcOrd="1" destOrd="0" presId="urn:microsoft.com/office/officeart/2005/8/layout/vList2"/>
    <dgm:cxn modelId="{A7284612-A6F7-4170-AA80-BBD3DAF25F0E}" type="presParOf" srcId="{9ACE93D7-11F3-492F-854F-2E2D8E77AAEC}" destId="{EC095786-388F-4C8D-9603-93B9DC3D8950}" srcOrd="2" destOrd="0" presId="urn:microsoft.com/office/officeart/2005/8/layout/vList2"/>
    <dgm:cxn modelId="{F5772F4E-F218-4645-A27B-AB4780A3C67B}" type="presParOf" srcId="{9ACE93D7-11F3-492F-854F-2E2D8E77AAEC}" destId="{90B17968-C9CB-4359-BE03-E12EBDE62740}" srcOrd="3" destOrd="0" presId="urn:microsoft.com/office/officeart/2005/8/layout/vList2"/>
    <dgm:cxn modelId="{6C2B5F5B-9AE6-40CA-BC07-CDEC6CF4D47D}" type="presParOf" srcId="{9ACE93D7-11F3-492F-854F-2E2D8E77AAEC}" destId="{41B4D2C6-F9FF-47D9-A99E-EF825C5171C9}" srcOrd="4" destOrd="0" presId="urn:microsoft.com/office/officeart/2005/8/layout/vList2"/>
    <dgm:cxn modelId="{CE455C2F-588D-4EBA-A83E-5A4286ADBB18}" type="presParOf" srcId="{9ACE93D7-11F3-492F-854F-2E2D8E77AAEC}" destId="{BBB2E3A6-229A-4505-818B-C636E8F48826}" srcOrd="5" destOrd="0" presId="urn:microsoft.com/office/officeart/2005/8/layout/vList2"/>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BD6BFF8-F1C4-4815-A916-BD90C85D307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B561949-C33E-41E2-98CC-3E260DD7114D}">
      <dgm:prSet/>
      <dgm:spPr/>
      <dgm:t>
        <a:bodyPr/>
        <a:lstStyle/>
        <a:p>
          <a:pPr rtl="0"/>
          <a:r>
            <a:rPr lang="en-US" dirty="0" smtClean="0"/>
            <a:t>Distrust of Paper Money</a:t>
          </a:r>
          <a:endParaRPr lang="en-US" dirty="0"/>
        </a:p>
      </dgm:t>
    </dgm:pt>
    <dgm:pt modelId="{34599607-495F-4C7E-AB08-EDFCD8B3245C}" type="parTrans" cxnId="{2A2D4F76-D752-4A9B-8CF1-9427481312B2}">
      <dgm:prSet/>
      <dgm:spPr/>
      <dgm:t>
        <a:bodyPr/>
        <a:lstStyle/>
        <a:p>
          <a:endParaRPr lang="en-US"/>
        </a:p>
      </dgm:t>
    </dgm:pt>
    <dgm:pt modelId="{22F28DF1-95F2-4D4B-849A-65A2B420D0CF}" type="sibTrans" cxnId="{2A2D4F76-D752-4A9B-8CF1-9427481312B2}">
      <dgm:prSet/>
      <dgm:spPr/>
      <dgm:t>
        <a:bodyPr/>
        <a:lstStyle/>
        <a:p>
          <a:endParaRPr lang="en-US"/>
        </a:p>
      </dgm:t>
    </dgm:pt>
    <dgm:pt modelId="{9FD625D9-468E-48BF-BE07-F3EFC3D7E609}">
      <dgm:prSet/>
      <dgm:spPr/>
      <dgm:t>
        <a:bodyPr/>
        <a:lstStyle/>
        <a:p>
          <a:pPr rtl="0"/>
          <a:r>
            <a:rPr lang="en-US" dirty="0" smtClean="0"/>
            <a:t>Felt that specie was the only medium of exchange</a:t>
          </a:r>
          <a:endParaRPr lang="en-US" dirty="0"/>
        </a:p>
      </dgm:t>
    </dgm:pt>
    <dgm:pt modelId="{0AC14CBD-AF93-41FF-B3E8-261AD2A7D7A2}" type="parTrans" cxnId="{AD467673-54D3-4C13-90C6-17CD470024FB}">
      <dgm:prSet/>
      <dgm:spPr/>
      <dgm:t>
        <a:bodyPr/>
        <a:lstStyle/>
        <a:p>
          <a:endParaRPr lang="en-US"/>
        </a:p>
      </dgm:t>
    </dgm:pt>
    <dgm:pt modelId="{1D9A7A3E-1BB9-4830-BF08-9A20517D6604}" type="sibTrans" cxnId="{AD467673-54D3-4C13-90C6-17CD470024FB}">
      <dgm:prSet/>
      <dgm:spPr/>
      <dgm:t>
        <a:bodyPr/>
        <a:lstStyle/>
        <a:p>
          <a:endParaRPr lang="en-US"/>
        </a:p>
      </dgm:t>
    </dgm:pt>
    <dgm:pt modelId="{141B3084-A44A-4C95-9F00-062F09D97088}">
      <dgm:prSet/>
      <dgm:spPr/>
      <dgm:t>
        <a:bodyPr/>
        <a:lstStyle/>
        <a:p>
          <a:pPr rtl="0"/>
          <a:r>
            <a:rPr lang="en-US" dirty="0" smtClean="0"/>
            <a:t>Distrusted banks (issuers of paper notes) and credit</a:t>
          </a:r>
          <a:endParaRPr lang="en-US" dirty="0"/>
        </a:p>
      </dgm:t>
    </dgm:pt>
    <dgm:pt modelId="{EEDF734E-0FDD-4AFB-8D0B-CD1115887ECE}" type="parTrans" cxnId="{900DBFD9-79FB-4B58-8FFB-B035B095C73F}">
      <dgm:prSet/>
      <dgm:spPr/>
      <dgm:t>
        <a:bodyPr/>
        <a:lstStyle/>
        <a:p>
          <a:endParaRPr lang="en-US"/>
        </a:p>
      </dgm:t>
    </dgm:pt>
    <dgm:pt modelId="{AAA11505-28DC-4EF7-97B9-5F849EC3366C}" type="sibTrans" cxnId="{900DBFD9-79FB-4B58-8FFB-B035B095C73F}">
      <dgm:prSet/>
      <dgm:spPr/>
      <dgm:t>
        <a:bodyPr/>
        <a:lstStyle/>
        <a:p>
          <a:endParaRPr lang="en-US"/>
        </a:p>
      </dgm:t>
    </dgm:pt>
    <dgm:pt modelId="{5E406257-034B-4FA9-843D-3498238239BD}">
      <dgm:prSet/>
      <dgm:spPr/>
      <dgm:t>
        <a:bodyPr/>
        <a:lstStyle/>
        <a:p>
          <a:pPr rtl="0"/>
          <a:r>
            <a:rPr lang="en-US" dirty="0" smtClean="0"/>
            <a:t>Land deal gone bad where Jackson accepted paper notes that became worthless</a:t>
          </a:r>
          <a:endParaRPr lang="en-US" dirty="0"/>
        </a:p>
      </dgm:t>
    </dgm:pt>
    <dgm:pt modelId="{303A6DA1-ADAE-4FAB-AC08-239A35120111}" type="parTrans" cxnId="{F326AA16-41DD-4B6E-9D87-FE29D8A37A4A}">
      <dgm:prSet/>
      <dgm:spPr/>
    </dgm:pt>
    <dgm:pt modelId="{5B89D5AE-7ACF-4A54-9F47-D783D615737C}" type="sibTrans" cxnId="{F326AA16-41DD-4B6E-9D87-FE29D8A37A4A}">
      <dgm:prSet/>
      <dgm:spPr/>
    </dgm:pt>
    <dgm:pt modelId="{BCE68E33-668E-4AF6-886C-7CECFBBBADA0}">
      <dgm:prSet/>
      <dgm:spPr/>
      <dgm:t>
        <a:bodyPr/>
        <a:lstStyle/>
        <a:p>
          <a:pPr rtl="0"/>
          <a:r>
            <a:rPr lang="en-US" dirty="0" smtClean="0"/>
            <a:t>Other Concerns</a:t>
          </a:r>
          <a:endParaRPr lang="en-US" dirty="0"/>
        </a:p>
      </dgm:t>
    </dgm:pt>
    <dgm:pt modelId="{743422FB-464D-4975-A7CC-E4A3D3B0EEC5}" type="parTrans" cxnId="{D21DA9F6-33BA-4A5F-945C-45F8C5CEEA2F}">
      <dgm:prSet/>
      <dgm:spPr/>
    </dgm:pt>
    <dgm:pt modelId="{7A0EEE12-8432-49E6-A738-3807073988EE}" type="sibTrans" cxnId="{D21DA9F6-33BA-4A5F-945C-45F8C5CEEA2F}">
      <dgm:prSet/>
      <dgm:spPr/>
    </dgm:pt>
    <dgm:pt modelId="{6D9D7E80-2EA2-410B-9C60-55CEEFCC6218}">
      <dgm:prSet/>
      <dgm:spPr/>
      <dgm:t>
        <a:bodyPr/>
        <a:lstStyle/>
        <a:p>
          <a:pPr rtl="0"/>
          <a:r>
            <a:rPr lang="en-US" dirty="0" smtClean="0"/>
            <a:t>States’ rights</a:t>
          </a:r>
          <a:endParaRPr lang="en-US" dirty="0"/>
        </a:p>
      </dgm:t>
    </dgm:pt>
    <dgm:pt modelId="{A2DF8614-E2CB-4A5B-A3D1-B8EEEDDCFF67}" type="parTrans" cxnId="{EC6B073C-4D7B-489D-B7BB-0795712B3862}">
      <dgm:prSet/>
      <dgm:spPr/>
    </dgm:pt>
    <dgm:pt modelId="{DB782BA0-5995-42CA-BBB1-2F794EEF0B77}" type="sibTrans" cxnId="{EC6B073C-4D7B-489D-B7BB-0795712B3862}">
      <dgm:prSet/>
      <dgm:spPr/>
    </dgm:pt>
    <dgm:pt modelId="{DE850551-9DF9-4640-B602-7356244F416A}">
      <dgm:prSet/>
      <dgm:spPr/>
      <dgm:t>
        <a:bodyPr/>
        <a:lstStyle/>
        <a:p>
          <a:pPr rtl="0"/>
          <a:r>
            <a:rPr lang="en-US" dirty="0" smtClean="0"/>
            <a:t>Unchecked power in the hands of private citizens</a:t>
          </a:r>
          <a:endParaRPr lang="en-US" dirty="0"/>
        </a:p>
      </dgm:t>
    </dgm:pt>
    <dgm:pt modelId="{928D1D84-2C5A-42AD-B5FE-CDB6548F37A1}" type="parTrans" cxnId="{BCAB71C3-0E9C-4F9C-90C8-39796049BDA5}">
      <dgm:prSet/>
      <dgm:spPr/>
    </dgm:pt>
    <dgm:pt modelId="{E8BCBEED-7F43-4E03-8A0C-86981434C773}" type="sibTrans" cxnId="{BCAB71C3-0E9C-4F9C-90C8-39796049BDA5}">
      <dgm:prSet/>
      <dgm:spPr/>
    </dgm:pt>
    <dgm:pt modelId="{82BBA06B-03F5-46C9-BE21-6041F2706278}">
      <dgm:prSet/>
      <dgm:spPr/>
      <dgm:t>
        <a:bodyPr/>
        <a:lstStyle/>
        <a:p>
          <a:pPr rtl="0"/>
          <a:r>
            <a:rPr lang="en-US" dirty="0" smtClean="0"/>
            <a:t>Bank lacked an effective form of regulation</a:t>
          </a:r>
          <a:endParaRPr lang="en-US" dirty="0"/>
        </a:p>
      </dgm:t>
    </dgm:pt>
    <dgm:pt modelId="{0A775914-6BDF-43F4-B7B9-3F7A9D8DD82F}" type="parTrans" cxnId="{D15BFECB-7BC5-4C33-BAE5-DB87D238147E}">
      <dgm:prSet/>
      <dgm:spPr/>
    </dgm:pt>
    <dgm:pt modelId="{7DA3C099-6B57-48C0-9AE4-EEC4FA40F4DE}" type="sibTrans" cxnId="{D15BFECB-7BC5-4C33-BAE5-DB87D238147E}">
      <dgm:prSet/>
      <dgm:spPr/>
    </dgm:pt>
    <dgm:pt modelId="{4A9D0AEF-5C59-40C0-A207-E500BDB42FC4}" type="pres">
      <dgm:prSet presAssocID="{8BD6BFF8-F1C4-4815-A916-BD90C85D3072}" presName="Name0" presStyleCnt="0">
        <dgm:presLayoutVars>
          <dgm:dir/>
          <dgm:animLvl val="lvl"/>
          <dgm:resizeHandles val="exact"/>
        </dgm:presLayoutVars>
      </dgm:prSet>
      <dgm:spPr/>
      <dgm:t>
        <a:bodyPr/>
        <a:lstStyle/>
        <a:p>
          <a:endParaRPr lang="en-US"/>
        </a:p>
      </dgm:t>
    </dgm:pt>
    <dgm:pt modelId="{C7F40FE8-D0E0-4DA8-91C2-599DD4338DBA}" type="pres">
      <dgm:prSet presAssocID="{6B561949-C33E-41E2-98CC-3E260DD7114D}" presName="composite" presStyleCnt="0"/>
      <dgm:spPr/>
    </dgm:pt>
    <dgm:pt modelId="{A224060E-E46F-4DC9-9767-5890C8AE6451}" type="pres">
      <dgm:prSet presAssocID="{6B561949-C33E-41E2-98CC-3E260DD7114D}" presName="parTx" presStyleLbl="alignNode1" presStyleIdx="0" presStyleCnt="2">
        <dgm:presLayoutVars>
          <dgm:chMax val="0"/>
          <dgm:chPref val="0"/>
          <dgm:bulletEnabled val="1"/>
        </dgm:presLayoutVars>
      </dgm:prSet>
      <dgm:spPr/>
      <dgm:t>
        <a:bodyPr/>
        <a:lstStyle/>
        <a:p>
          <a:endParaRPr lang="en-US"/>
        </a:p>
      </dgm:t>
    </dgm:pt>
    <dgm:pt modelId="{AE7A1205-7D8B-403C-B6D9-B99A09B7132E}" type="pres">
      <dgm:prSet presAssocID="{6B561949-C33E-41E2-98CC-3E260DD7114D}" presName="desTx" presStyleLbl="alignAccFollowNode1" presStyleIdx="0" presStyleCnt="2">
        <dgm:presLayoutVars>
          <dgm:bulletEnabled val="1"/>
        </dgm:presLayoutVars>
      </dgm:prSet>
      <dgm:spPr/>
      <dgm:t>
        <a:bodyPr/>
        <a:lstStyle/>
        <a:p>
          <a:endParaRPr lang="en-US"/>
        </a:p>
      </dgm:t>
    </dgm:pt>
    <dgm:pt modelId="{A9D7BE44-9F74-4901-85A5-BE48F6671B03}" type="pres">
      <dgm:prSet presAssocID="{22F28DF1-95F2-4D4B-849A-65A2B420D0CF}" presName="space" presStyleCnt="0"/>
      <dgm:spPr/>
    </dgm:pt>
    <dgm:pt modelId="{56CA1521-2455-4EB5-8F68-2CC455D2B24F}" type="pres">
      <dgm:prSet presAssocID="{BCE68E33-668E-4AF6-886C-7CECFBBBADA0}" presName="composite" presStyleCnt="0"/>
      <dgm:spPr/>
    </dgm:pt>
    <dgm:pt modelId="{59DEEC3C-65CF-4C1D-BF9D-10000EAF2041}" type="pres">
      <dgm:prSet presAssocID="{BCE68E33-668E-4AF6-886C-7CECFBBBADA0}" presName="parTx" presStyleLbl="alignNode1" presStyleIdx="1" presStyleCnt="2">
        <dgm:presLayoutVars>
          <dgm:chMax val="0"/>
          <dgm:chPref val="0"/>
          <dgm:bulletEnabled val="1"/>
        </dgm:presLayoutVars>
      </dgm:prSet>
      <dgm:spPr/>
      <dgm:t>
        <a:bodyPr/>
        <a:lstStyle/>
        <a:p>
          <a:endParaRPr lang="en-US"/>
        </a:p>
      </dgm:t>
    </dgm:pt>
    <dgm:pt modelId="{BB9238A7-9EDA-4B97-A98E-AC45B99851B3}" type="pres">
      <dgm:prSet presAssocID="{BCE68E33-668E-4AF6-886C-7CECFBBBADA0}" presName="desTx" presStyleLbl="alignAccFollowNode1" presStyleIdx="1" presStyleCnt="2">
        <dgm:presLayoutVars>
          <dgm:bulletEnabled val="1"/>
        </dgm:presLayoutVars>
      </dgm:prSet>
      <dgm:spPr/>
      <dgm:t>
        <a:bodyPr/>
        <a:lstStyle/>
        <a:p>
          <a:endParaRPr lang="en-US"/>
        </a:p>
      </dgm:t>
    </dgm:pt>
  </dgm:ptLst>
  <dgm:cxnLst>
    <dgm:cxn modelId="{EC6B073C-4D7B-489D-B7BB-0795712B3862}" srcId="{BCE68E33-668E-4AF6-886C-7CECFBBBADA0}" destId="{6D9D7E80-2EA2-410B-9C60-55CEEFCC6218}" srcOrd="0" destOrd="0" parTransId="{A2DF8614-E2CB-4A5B-A3D1-B8EEEDDCFF67}" sibTransId="{DB782BA0-5995-42CA-BBB1-2F794EEF0B77}"/>
    <dgm:cxn modelId="{BCAB71C3-0E9C-4F9C-90C8-39796049BDA5}" srcId="{BCE68E33-668E-4AF6-886C-7CECFBBBADA0}" destId="{DE850551-9DF9-4640-B602-7356244F416A}" srcOrd="1" destOrd="0" parTransId="{928D1D84-2C5A-42AD-B5FE-CDB6548F37A1}" sibTransId="{E8BCBEED-7F43-4E03-8A0C-86981434C773}"/>
    <dgm:cxn modelId="{DBBD3EE4-E65B-4F5E-90C0-0EEAF7F952C7}" type="presOf" srcId="{5E406257-034B-4FA9-843D-3498238239BD}" destId="{AE7A1205-7D8B-403C-B6D9-B99A09B7132E}" srcOrd="0" destOrd="0" presId="urn:microsoft.com/office/officeart/2005/8/layout/hList1"/>
    <dgm:cxn modelId="{2A2D4F76-D752-4A9B-8CF1-9427481312B2}" srcId="{8BD6BFF8-F1C4-4815-A916-BD90C85D3072}" destId="{6B561949-C33E-41E2-98CC-3E260DD7114D}" srcOrd="0" destOrd="0" parTransId="{34599607-495F-4C7E-AB08-EDFCD8B3245C}" sibTransId="{22F28DF1-95F2-4D4B-849A-65A2B420D0CF}"/>
    <dgm:cxn modelId="{C71285AB-5222-471A-9E19-D5A8F151B0E6}" type="presOf" srcId="{82BBA06B-03F5-46C9-BE21-6041F2706278}" destId="{BB9238A7-9EDA-4B97-A98E-AC45B99851B3}" srcOrd="0" destOrd="2" presId="urn:microsoft.com/office/officeart/2005/8/layout/hList1"/>
    <dgm:cxn modelId="{D21DA9F6-33BA-4A5F-945C-45F8C5CEEA2F}" srcId="{8BD6BFF8-F1C4-4815-A916-BD90C85D3072}" destId="{BCE68E33-668E-4AF6-886C-7CECFBBBADA0}" srcOrd="1" destOrd="0" parTransId="{743422FB-464D-4975-A7CC-E4A3D3B0EEC5}" sibTransId="{7A0EEE12-8432-49E6-A738-3807073988EE}"/>
    <dgm:cxn modelId="{D15BFECB-7BC5-4C33-BAE5-DB87D238147E}" srcId="{BCE68E33-668E-4AF6-886C-7CECFBBBADA0}" destId="{82BBA06B-03F5-46C9-BE21-6041F2706278}" srcOrd="2" destOrd="0" parTransId="{0A775914-6BDF-43F4-B7B9-3F7A9D8DD82F}" sibTransId="{7DA3C099-6B57-48C0-9AE4-EEC4FA40F4DE}"/>
    <dgm:cxn modelId="{AD467673-54D3-4C13-90C6-17CD470024FB}" srcId="{6B561949-C33E-41E2-98CC-3E260DD7114D}" destId="{9FD625D9-468E-48BF-BE07-F3EFC3D7E609}" srcOrd="1" destOrd="0" parTransId="{0AC14CBD-AF93-41FF-B3E8-261AD2A7D7A2}" sibTransId="{1D9A7A3E-1BB9-4830-BF08-9A20517D6604}"/>
    <dgm:cxn modelId="{900DBFD9-79FB-4B58-8FFB-B035B095C73F}" srcId="{6B561949-C33E-41E2-98CC-3E260DD7114D}" destId="{141B3084-A44A-4C95-9F00-062F09D97088}" srcOrd="2" destOrd="0" parTransId="{EEDF734E-0FDD-4AFB-8D0B-CD1115887ECE}" sibTransId="{AAA11505-28DC-4EF7-97B9-5F849EC3366C}"/>
    <dgm:cxn modelId="{E037C611-5BF0-4D82-82F8-2AA962D8B49B}" type="presOf" srcId="{6B561949-C33E-41E2-98CC-3E260DD7114D}" destId="{A224060E-E46F-4DC9-9767-5890C8AE6451}" srcOrd="0" destOrd="0" presId="urn:microsoft.com/office/officeart/2005/8/layout/hList1"/>
    <dgm:cxn modelId="{129219C8-E98C-4DB0-942B-57F45307B0FD}" type="presOf" srcId="{9FD625D9-468E-48BF-BE07-F3EFC3D7E609}" destId="{AE7A1205-7D8B-403C-B6D9-B99A09B7132E}" srcOrd="0" destOrd="1" presId="urn:microsoft.com/office/officeart/2005/8/layout/hList1"/>
    <dgm:cxn modelId="{47BB95C1-FBE6-48E0-8CDB-BF90076D6F55}" type="presOf" srcId="{141B3084-A44A-4C95-9F00-062F09D97088}" destId="{AE7A1205-7D8B-403C-B6D9-B99A09B7132E}" srcOrd="0" destOrd="2" presId="urn:microsoft.com/office/officeart/2005/8/layout/hList1"/>
    <dgm:cxn modelId="{38272F4B-3B02-4015-AB21-2E915687C354}" type="presOf" srcId="{8BD6BFF8-F1C4-4815-A916-BD90C85D3072}" destId="{4A9D0AEF-5C59-40C0-A207-E500BDB42FC4}" srcOrd="0" destOrd="0" presId="urn:microsoft.com/office/officeart/2005/8/layout/hList1"/>
    <dgm:cxn modelId="{F1DF7237-1CF9-4FB5-8B52-376FF83F8DC6}" type="presOf" srcId="{DE850551-9DF9-4640-B602-7356244F416A}" destId="{BB9238A7-9EDA-4B97-A98E-AC45B99851B3}" srcOrd="0" destOrd="1" presId="urn:microsoft.com/office/officeart/2005/8/layout/hList1"/>
    <dgm:cxn modelId="{85192355-8D63-440E-B4C0-28D45A0B8A1B}" type="presOf" srcId="{6D9D7E80-2EA2-410B-9C60-55CEEFCC6218}" destId="{BB9238A7-9EDA-4B97-A98E-AC45B99851B3}" srcOrd="0" destOrd="0" presId="urn:microsoft.com/office/officeart/2005/8/layout/hList1"/>
    <dgm:cxn modelId="{F326AA16-41DD-4B6E-9D87-FE29D8A37A4A}" srcId="{6B561949-C33E-41E2-98CC-3E260DD7114D}" destId="{5E406257-034B-4FA9-843D-3498238239BD}" srcOrd="0" destOrd="0" parTransId="{303A6DA1-ADAE-4FAB-AC08-239A35120111}" sibTransId="{5B89D5AE-7ACF-4A54-9F47-D783D615737C}"/>
    <dgm:cxn modelId="{680D0EF7-FFAD-44DC-BC31-53B11A96FBDE}" type="presOf" srcId="{BCE68E33-668E-4AF6-886C-7CECFBBBADA0}" destId="{59DEEC3C-65CF-4C1D-BF9D-10000EAF2041}" srcOrd="0" destOrd="0" presId="urn:microsoft.com/office/officeart/2005/8/layout/hList1"/>
    <dgm:cxn modelId="{C72BD1A5-4F9A-490C-A732-AEF1DB2BCD59}" type="presParOf" srcId="{4A9D0AEF-5C59-40C0-A207-E500BDB42FC4}" destId="{C7F40FE8-D0E0-4DA8-91C2-599DD4338DBA}" srcOrd="0" destOrd="0" presId="urn:microsoft.com/office/officeart/2005/8/layout/hList1"/>
    <dgm:cxn modelId="{4B126ED4-FBA6-453F-A868-136EC8C0353F}" type="presParOf" srcId="{C7F40FE8-D0E0-4DA8-91C2-599DD4338DBA}" destId="{A224060E-E46F-4DC9-9767-5890C8AE6451}" srcOrd="0" destOrd="0" presId="urn:microsoft.com/office/officeart/2005/8/layout/hList1"/>
    <dgm:cxn modelId="{D1E3498A-6E26-4E8C-88FA-C1C3B048442F}" type="presParOf" srcId="{C7F40FE8-D0E0-4DA8-91C2-599DD4338DBA}" destId="{AE7A1205-7D8B-403C-B6D9-B99A09B7132E}" srcOrd="1" destOrd="0" presId="urn:microsoft.com/office/officeart/2005/8/layout/hList1"/>
    <dgm:cxn modelId="{EFCC27D5-1793-4330-9A5B-9D3C0B178108}" type="presParOf" srcId="{4A9D0AEF-5C59-40C0-A207-E500BDB42FC4}" destId="{A9D7BE44-9F74-4901-85A5-BE48F6671B03}" srcOrd="1" destOrd="0" presId="urn:microsoft.com/office/officeart/2005/8/layout/hList1"/>
    <dgm:cxn modelId="{2225E776-58D3-4875-9CB8-0D38003EF543}" type="presParOf" srcId="{4A9D0AEF-5C59-40C0-A207-E500BDB42FC4}" destId="{56CA1521-2455-4EB5-8F68-2CC455D2B24F}" srcOrd="2" destOrd="0" presId="urn:microsoft.com/office/officeart/2005/8/layout/hList1"/>
    <dgm:cxn modelId="{4D68AEE4-69FF-46E8-A888-656F713E713F}" type="presParOf" srcId="{56CA1521-2455-4EB5-8F68-2CC455D2B24F}" destId="{59DEEC3C-65CF-4C1D-BF9D-10000EAF2041}" srcOrd="0" destOrd="0" presId="urn:microsoft.com/office/officeart/2005/8/layout/hList1"/>
    <dgm:cxn modelId="{79ECBD3E-CDE4-4CB8-9D60-DB5F44657419}" type="presParOf" srcId="{56CA1521-2455-4EB5-8F68-2CC455D2B24F}" destId="{BB9238A7-9EDA-4B97-A98E-AC45B99851B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F1BB429-446C-4EF6-9A00-4DF2A743577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895D0E9-450A-4775-AC8D-9758E44CD61F}">
      <dgm:prSet/>
      <dgm:spPr/>
      <dgm:t>
        <a:bodyPr/>
        <a:lstStyle/>
        <a:p>
          <a:pPr rtl="0"/>
          <a:r>
            <a:rPr lang="en-US" dirty="0" smtClean="0"/>
            <a:t>1837</a:t>
          </a:r>
          <a:endParaRPr lang="en-US" dirty="0"/>
        </a:p>
      </dgm:t>
    </dgm:pt>
    <dgm:pt modelId="{DDF16219-3E45-4B81-936D-89E81478BD82}" type="parTrans" cxnId="{FB154D97-90BE-483E-9F31-5250B543EC9D}">
      <dgm:prSet/>
      <dgm:spPr/>
      <dgm:t>
        <a:bodyPr/>
        <a:lstStyle/>
        <a:p>
          <a:endParaRPr lang="en-US"/>
        </a:p>
      </dgm:t>
    </dgm:pt>
    <dgm:pt modelId="{9992D443-E131-4EC0-ABA0-86DE6250B2FB}" type="sibTrans" cxnId="{FB154D97-90BE-483E-9F31-5250B543EC9D}">
      <dgm:prSet/>
      <dgm:spPr/>
      <dgm:t>
        <a:bodyPr/>
        <a:lstStyle/>
        <a:p>
          <a:endParaRPr lang="en-US"/>
        </a:p>
      </dgm:t>
    </dgm:pt>
    <dgm:pt modelId="{61F05CFB-18E7-4B22-94D3-7C56F7AB0586}">
      <dgm:prSet/>
      <dgm:spPr/>
      <dgm:t>
        <a:bodyPr/>
        <a:lstStyle/>
        <a:p>
          <a:pPr rtl="0"/>
          <a:r>
            <a:rPr lang="en-US" dirty="0" smtClean="0"/>
            <a:t>Lack of specie led to suspension of note redemption</a:t>
          </a:r>
          <a:endParaRPr lang="en-US" dirty="0"/>
        </a:p>
      </dgm:t>
    </dgm:pt>
    <dgm:pt modelId="{BB1B2E5E-0D90-42F9-80CD-FC1B83E9B666}" type="parTrans" cxnId="{A961E9B0-A34B-4554-A4A3-95FA539FBA00}">
      <dgm:prSet/>
      <dgm:spPr/>
      <dgm:t>
        <a:bodyPr/>
        <a:lstStyle/>
        <a:p>
          <a:endParaRPr lang="en-US"/>
        </a:p>
      </dgm:t>
    </dgm:pt>
    <dgm:pt modelId="{13BAFA55-36E2-40E0-9A37-36E976D20D38}" type="sibTrans" cxnId="{A961E9B0-A34B-4554-A4A3-95FA539FBA00}">
      <dgm:prSet/>
      <dgm:spPr/>
      <dgm:t>
        <a:bodyPr/>
        <a:lstStyle/>
        <a:p>
          <a:endParaRPr lang="en-US"/>
        </a:p>
      </dgm:t>
    </dgm:pt>
    <dgm:pt modelId="{5B3763CB-A9FF-44EB-A538-D2D48418A599}">
      <dgm:prSet/>
      <dgm:spPr/>
      <dgm:t>
        <a:bodyPr/>
        <a:lstStyle/>
        <a:p>
          <a:pPr rtl="0"/>
          <a:r>
            <a:rPr lang="en-US" dirty="0" smtClean="0"/>
            <a:t>Lack of liquidity led to bank failures</a:t>
          </a:r>
          <a:endParaRPr lang="en-US" dirty="0"/>
        </a:p>
      </dgm:t>
    </dgm:pt>
    <dgm:pt modelId="{810CAE9E-F3F8-480B-A9A3-F858CC38C6E9}" type="parTrans" cxnId="{73D09B23-C3A9-4AB8-AD64-5CE4F4AF0A71}">
      <dgm:prSet/>
      <dgm:spPr/>
      <dgm:t>
        <a:bodyPr/>
        <a:lstStyle/>
        <a:p>
          <a:endParaRPr lang="en-US"/>
        </a:p>
      </dgm:t>
    </dgm:pt>
    <dgm:pt modelId="{37BA0A4B-43D7-47DE-9528-CB3AF7B91B7C}" type="sibTrans" cxnId="{73D09B23-C3A9-4AB8-AD64-5CE4F4AF0A71}">
      <dgm:prSet/>
      <dgm:spPr/>
      <dgm:t>
        <a:bodyPr/>
        <a:lstStyle/>
        <a:p>
          <a:endParaRPr lang="en-US"/>
        </a:p>
      </dgm:t>
    </dgm:pt>
    <dgm:pt modelId="{EE12DD3E-ABD5-44A8-862E-5DCC70C912A6}">
      <dgm:prSet/>
      <dgm:spPr/>
      <dgm:t>
        <a:bodyPr/>
        <a:lstStyle/>
        <a:p>
          <a:pPr rtl="0"/>
          <a:r>
            <a:rPr lang="en-US" dirty="0" smtClean="0"/>
            <a:t>1857 </a:t>
          </a:r>
          <a:endParaRPr lang="en-US" dirty="0"/>
        </a:p>
      </dgm:t>
    </dgm:pt>
    <dgm:pt modelId="{16772DFA-804F-4B50-BB43-4AA8088AAB74}" type="parTrans" cxnId="{C719F0B4-07DF-40D0-BC07-02DAAE0333CC}">
      <dgm:prSet/>
      <dgm:spPr/>
      <dgm:t>
        <a:bodyPr/>
        <a:lstStyle/>
        <a:p>
          <a:endParaRPr lang="en-US"/>
        </a:p>
      </dgm:t>
    </dgm:pt>
    <dgm:pt modelId="{DCE1FCA1-4364-43D5-ABFF-DD618315330C}" type="sibTrans" cxnId="{C719F0B4-07DF-40D0-BC07-02DAAE0333CC}">
      <dgm:prSet/>
      <dgm:spPr/>
      <dgm:t>
        <a:bodyPr/>
        <a:lstStyle/>
        <a:p>
          <a:endParaRPr lang="en-US"/>
        </a:p>
      </dgm:t>
    </dgm:pt>
    <dgm:pt modelId="{4F01E6FE-7257-42D1-BD8B-F2D91547CA47}">
      <dgm:prSet/>
      <dgm:spPr/>
      <dgm:t>
        <a:bodyPr/>
        <a:lstStyle/>
        <a:p>
          <a:pPr rtl="0"/>
          <a:r>
            <a:rPr lang="en-US" dirty="0" smtClean="0"/>
            <a:t>Collapse of the Ohio Life Insurance and Trust Company</a:t>
          </a:r>
          <a:endParaRPr lang="en-US" dirty="0"/>
        </a:p>
      </dgm:t>
    </dgm:pt>
    <dgm:pt modelId="{CB50B67E-C431-48BB-9D8A-9CBB86B8EC60}" type="parTrans" cxnId="{540FD58B-F950-4760-B118-46D466CECC52}">
      <dgm:prSet/>
      <dgm:spPr/>
      <dgm:t>
        <a:bodyPr/>
        <a:lstStyle/>
        <a:p>
          <a:endParaRPr lang="en-US"/>
        </a:p>
      </dgm:t>
    </dgm:pt>
    <dgm:pt modelId="{D00C0875-DA88-4D05-9CA2-05679CD03A87}" type="sibTrans" cxnId="{540FD58B-F950-4760-B118-46D466CECC52}">
      <dgm:prSet/>
      <dgm:spPr/>
      <dgm:t>
        <a:bodyPr/>
        <a:lstStyle/>
        <a:p>
          <a:endParaRPr lang="en-US"/>
        </a:p>
      </dgm:t>
    </dgm:pt>
    <dgm:pt modelId="{500C95B6-733B-4C9F-B85F-1400EA2215D3}">
      <dgm:prSet/>
      <dgm:spPr/>
      <dgm:t>
        <a:bodyPr/>
        <a:lstStyle/>
        <a:p>
          <a:pPr rtl="0"/>
          <a:r>
            <a:rPr lang="en-US" dirty="0" smtClean="0"/>
            <a:t>Led to banking panic</a:t>
          </a:r>
          <a:endParaRPr lang="en-US" dirty="0"/>
        </a:p>
      </dgm:t>
    </dgm:pt>
    <dgm:pt modelId="{FC52FE64-AADD-43D5-AEA0-502F74F82EDF}" type="parTrans" cxnId="{E1FF1755-4412-4849-93BC-D5D58F85DBA3}">
      <dgm:prSet/>
      <dgm:spPr/>
      <dgm:t>
        <a:bodyPr/>
        <a:lstStyle/>
        <a:p>
          <a:endParaRPr lang="en-US"/>
        </a:p>
      </dgm:t>
    </dgm:pt>
    <dgm:pt modelId="{E3EA4C8D-4577-46C4-9187-D103ED4AC269}" type="sibTrans" cxnId="{E1FF1755-4412-4849-93BC-D5D58F85DBA3}">
      <dgm:prSet/>
      <dgm:spPr/>
      <dgm:t>
        <a:bodyPr/>
        <a:lstStyle/>
        <a:p>
          <a:endParaRPr lang="en-US"/>
        </a:p>
      </dgm:t>
    </dgm:pt>
    <dgm:pt modelId="{769B2CCF-1A40-4285-8887-9902744161F0}">
      <dgm:prSet/>
      <dgm:spPr/>
      <dgm:t>
        <a:bodyPr/>
        <a:lstStyle/>
        <a:p>
          <a:pPr rtl="0"/>
          <a:r>
            <a:rPr lang="en-US" dirty="0" smtClean="0"/>
            <a:t>More than 5,000 businesses failed in the first year of the panic</a:t>
          </a:r>
          <a:endParaRPr lang="en-US" dirty="0"/>
        </a:p>
      </dgm:t>
    </dgm:pt>
    <dgm:pt modelId="{A1F0AF64-2AFE-435E-82F9-18099EF69ED0}" type="parTrans" cxnId="{A89C9709-8F49-41B7-B267-41BEA0BD29B5}">
      <dgm:prSet/>
      <dgm:spPr/>
      <dgm:t>
        <a:bodyPr/>
        <a:lstStyle/>
        <a:p>
          <a:endParaRPr lang="en-US"/>
        </a:p>
      </dgm:t>
    </dgm:pt>
    <dgm:pt modelId="{4B41F75A-4E3E-4AFF-889C-881CAEFC40D5}" type="sibTrans" cxnId="{A89C9709-8F49-41B7-B267-41BEA0BD29B5}">
      <dgm:prSet/>
      <dgm:spPr/>
      <dgm:t>
        <a:bodyPr/>
        <a:lstStyle/>
        <a:p>
          <a:endParaRPr lang="en-US"/>
        </a:p>
      </dgm:t>
    </dgm:pt>
    <dgm:pt modelId="{FC237616-8DA5-4A10-B4F5-CDA58252ED52}" type="pres">
      <dgm:prSet presAssocID="{AF1BB429-446C-4EF6-9A00-4DF2A743577B}" presName="linear" presStyleCnt="0">
        <dgm:presLayoutVars>
          <dgm:animLvl val="lvl"/>
          <dgm:resizeHandles val="exact"/>
        </dgm:presLayoutVars>
      </dgm:prSet>
      <dgm:spPr/>
      <dgm:t>
        <a:bodyPr/>
        <a:lstStyle/>
        <a:p>
          <a:endParaRPr lang="en-US"/>
        </a:p>
      </dgm:t>
    </dgm:pt>
    <dgm:pt modelId="{EE0F684D-DEB4-4515-AE5C-A7FF969824C3}" type="pres">
      <dgm:prSet presAssocID="{5895D0E9-450A-4775-AC8D-9758E44CD61F}" presName="parentText" presStyleLbl="node1" presStyleIdx="0" presStyleCnt="2">
        <dgm:presLayoutVars>
          <dgm:chMax val="0"/>
          <dgm:bulletEnabled val="1"/>
        </dgm:presLayoutVars>
      </dgm:prSet>
      <dgm:spPr/>
      <dgm:t>
        <a:bodyPr/>
        <a:lstStyle/>
        <a:p>
          <a:endParaRPr lang="en-US"/>
        </a:p>
      </dgm:t>
    </dgm:pt>
    <dgm:pt modelId="{53DE19CA-30E6-47AF-878A-CDEF4BF036E8}" type="pres">
      <dgm:prSet presAssocID="{5895D0E9-450A-4775-AC8D-9758E44CD61F}" presName="childText" presStyleLbl="revTx" presStyleIdx="0" presStyleCnt="2">
        <dgm:presLayoutVars>
          <dgm:bulletEnabled val="1"/>
        </dgm:presLayoutVars>
      </dgm:prSet>
      <dgm:spPr/>
      <dgm:t>
        <a:bodyPr/>
        <a:lstStyle/>
        <a:p>
          <a:endParaRPr lang="en-US"/>
        </a:p>
      </dgm:t>
    </dgm:pt>
    <dgm:pt modelId="{2B402760-6AD0-4FF2-975C-E8B2D8136191}" type="pres">
      <dgm:prSet presAssocID="{EE12DD3E-ABD5-44A8-862E-5DCC70C912A6}" presName="parentText" presStyleLbl="node1" presStyleIdx="1" presStyleCnt="2">
        <dgm:presLayoutVars>
          <dgm:chMax val="0"/>
          <dgm:bulletEnabled val="1"/>
        </dgm:presLayoutVars>
      </dgm:prSet>
      <dgm:spPr/>
      <dgm:t>
        <a:bodyPr/>
        <a:lstStyle/>
        <a:p>
          <a:endParaRPr lang="en-US"/>
        </a:p>
      </dgm:t>
    </dgm:pt>
    <dgm:pt modelId="{2295A8C3-173C-42F8-8A53-B15021E3CC2B}" type="pres">
      <dgm:prSet presAssocID="{EE12DD3E-ABD5-44A8-862E-5DCC70C912A6}" presName="childText" presStyleLbl="revTx" presStyleIdx="1" presStyleCnt="2">
        <dgm:presLayoutVars>
          <dgm:bulletEnabled val="1"/>
        </dgm:presLayoutVars>
      </dgm:prSet>
      <dgm:spPr/>
      <dgm:t>
        <a:bodyPr/>
        <a:lstStyle/>
        <a:p>
          <a:endParaRPr lang="en-US"/>
        </a:p>
      </dgm:t>
    </dgm:pt>
  </dgm:ptLst>
  <dgm:cxnLst>
    <dgm:cxn modelId="{A961E9B0-A34B-4554-A4A3-95FA539FBA00}" srcId="{5895D0E9-450A-4775-AC8D-9758E44CD61F}" destId="{61F05CFB-18E7-4B22-94D3-7C56F7AB0586}" srcOrd="0" destOrd="0" parTransId="{BB1B2E5E-0D90-42F9-80CD-FC1B83E9B666}" sibTransId="{13BAFA55-36E2-40E0-9A37-36E976D20D38}"/>
    <dgm:cxn modelId="{73D09B23-C3A9-4AB8-AD64-5CE4F4AF0A71}" srcId="{5895D0E9-450A-4775-AC8D-9758E44CD61F}" destId="{5B3763CB-A9FF-44EB-A538-D2D48418A599}" srcOrd="1" destOrd="0" parTransId="{810CAE9E-F3F8-480B-A9A3-F858CC38C6E9}" sibTransId="{37BA0A4B-43D7-47DE-9528-CB3AF7B91B7C}"/>
    <dgm:cxn modelId="{FB154D97-90BE-483E-9F31-5250B543EC9D}" srcId="{AF1BB429-446C-4EF6-9A00-4DF2A743577B}" destId="{5895D0E9-450A-4775-AC8D-9758E44CD61F}" srcOrd="0" destOrd="0" parTransId="{DDF16219-3E45-4B81-936D-89E81478BD82}" sibTransId="{9992D443-E131-4EC0-ABA0-86DE6250B2FB}"/>
    <dgm:cxn modelId="{D1B36EE2-2875-4A9A-94B3-FB73592ABD66}" type="presOf" srcId="{4F01E6FE-7257-42D1-BD8B-F2D91547CA47}" destId="{2295A8C3-173C-42F8-8A53-B15021E3CC2B}" srcOrd="0" destOrd="0" presId="urn:microsoft.com/office/officeart/2005/8/layout/vList2"/>
    <dgm:cxn modelId="{16B265CF-4B5B-44BC-8497-B286C6CBAF0F}" type="presOf" srcId="{AF1BB429-446C-4EF6-9A00-4DF2A743577B}" destId="{FC237616-8DA5-4A10-B4F5-CDA58252ED52}" srcOrd="0" destOrd="0" presId="urn:microsoft.com/office/officeart/2005/8/layout/vList2"/>
    <dgm:cxn modelId="{5EA21998-7142-4E36-98C8-3D55A41D66B9}" type="presOf" srcId="{769B2CCF-1A40-4285-8887-9902744161F0}" destId="{2295A8C3-173C-42F8-8A53-B15021E3CC2B}" srcOrd="0" destOrd="2" presId="urn:microsoft.com/office/officeart/2005/8/layout/vList2"/>
    <dgm:cxn modelId="{DE534B8C-C649-493B-9786-6673AC91D352}" type="presOf" srcId="{EE12DD3E-ABD5-44A8-862E-5DCC70C912A6}" destId="{2B402760-6AD0-4FF2-975C-E8B2D8136191}" srcOrd="0" destOrd="0" presId="urn:microsoft.com/office/officeart/2005/8/layout/vList2"/>
    <dgm:cxn modelId="{A89C9709-8F49-41B7-B267-41BEA0BD29B5}" srcId="{EE12DD3E-ABD5-44A8-862E-5DCC70C912A6}" destId="{769B2CCF-1A40-4285-8887-9902744161F0}" srcOrd="2" destOrd="0" parTransId="{A1F0AF64-2AFE-435E-82F9-18099EF69ED0}" sibTransId="{4B41F75A-4E3E-4AFF-889C-881CAEFC40D5}"/>
    <dgm:cxn modelId="{C719F0B4-07DF-40D0-BC07-02DAAE0333CC}" srcId="{AF1BB429-446C-4EF6-9A00-4DF2A743577B}" destId="{EE12DD3E-ABD5-44A8-862E-5DCC70C912A6}" srcOrd="1" destOrd="0" parTransId="{16772DFA-804F-4B50-BB43-4AA8088AAB74}" sibTransId="{DCE1FCA1-4364-43D5-ABFF-DD618315330C}"/>
    <dgm:cxn modelId="{0DF9AE76-A275-4D29-BF9A-0C173C91A3D3}" type="presOf" srcId="{61F05CFB-18E7-4B22-94D3-7C56F7AB0586}" destId="{53DE19CA-30E6-47AF-878A-CDEF4BF036E8}" srcOrd="0" destOrd="0" presId="urn:microsoft.com/office/officeart/2005/8/layout/vList2"/>
    <dgm:cxn modelId="{88A2024C-7AD6-471F-8BCC-F364E0546710}" type="presOf" srcId="{5895D0E9-450A-4775-AC8D-9758E44CD61F}" destId="{EE0F684D-DEB4-4515-AE5C-A7FF969824C3}" srcOrd="0" destOrd="0" presId="urn:microsoft.com/office/officeart/2005/8/layout/vList2"/>
    <dgm:cxn modelId="{B69C7368-208F-4CC9-8103-43F8FD5E11BC}" type="presOf" srcId="{5B3763CB-A9FF-44EB-A538-D2D48418A599}" destId="{53DE19CA-30E6-47AF-878A-CDEF4BF036E8}" srcOrd="0" destOrd="1" presId="urn:microsoft.com/office/officeart/2005/8/layout/vList2"/>
    <dgm:cxn modelId="{4F38A907-7698-40C7-A18F-C222A61A2117}" type="presOf" srcId="{500C95B6-733B-4C9F-B85F-1400EA2215D3}" destId="{2295A8C3-173C-42F8-8A53-B15021E3CC2B}" srcOrd="0" destOrd="1" presId="urn:microsoft.com/office/officeart/2005/8/layout/vList2"/>
    <dgm:cxn modelId="{540FD58B-F950-4760-B118-46D466CECC52}" srcId="{EE12DD3E-ABD5-44A8-862E-5DCC70C912A6}" destId="{4F01E6FE-7257-42D1-BD8B-F2D91547CA47}" srcOrd="0" destOrd="0" parTransId="{CB50B67E-C431-48BB-9D8A-9CBB86B8EC60}" sibTransId="{D00C0875-DA88-4D05-9CA2-05679CD03A87}"/>
    <dgm:cxn modelId="{E1FF1755-4412-4849-93BC-D5D58F85DBA3}" srcId="{EE12DD3E-ABD5-44A8-862E-5DCC70C912A6}" destId="{500C95B6-733B-4C9F-B85F-1400EA2215D3}" srcOrd="1" destOrd="0" parTransId="{FC52FE64-AADD-43D5-AEA0-502F74F82EDF}" sibTransId="{E3EA4C8D-4577-46C4-9187-D103ED4AC269}"/>
    <dgm:cxn modelId="{8944170A-28A3-4209-935E-1F552A64DBA3}" type="presParOf" srcId="{FC237616-8DA5-4A10-B4F5-CDA58252ED52}" destId="{EE0F684D-DEB4-4515-AE5C-A7FF969824C3}" srcOrd="0" destOrd="0" presId="urn:microsoft.com/office/officeart/2005/8/layout/vList2"/>
    <dgm:cxn modelId="{6B8E0421-B38E-4BEC-9A4F-EE23F4EBFE06}" type="presParOf" srcId="{FC237616-8DA5-4A10-B4F5-CDA58252ED52}" destId="{53DE19CA-30E6-47AF-878A-CDEF4BF036E8}" srcOrd="1" destOrd="0" presId="urn:microsoft.com/office/officeart/2005/8/layout/vList2"/>
    <dgm:cxn modelId="{D9D307F8-B0BC-46AD-9771-C3C6A184CE8A}" type="presParOf" srcId="{FC237616-8DA5-4A10-B4F5-CDA58252ED52}" destId="{2B402760-6AD0-4FF2-975C-E8B2D8136191}" srcOrd="2" destOrd="0" presId="urn:microsoft.com/office/officeart/2005/8/layout/vList2"/>
    <dgm:cxn modelId="{1192429D-B27A-4BB3-AF37-627484DD418C}" type="presParOf" srcId="{FC237616-8DA5-4A10-B4F5-CDA58252ED52}" destId="{2295A8C3-173C-42F8-8A53-B15021E3CC2B}"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3111682-BCAB-4876-B0AD-EBD533295E1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68F18112-C63E-46AB-A7DC-BC1E6B20C307}">
      <dgm:prSet/>
      <dgm:spPr/>
      <dgm:t>
        <a:bodyPr/>
        <a:lstStyle/>
        <a:p>
          <a:pPr rtl="0"/>
          <a:r>
            <a:rPr lang="en-US" dirty="0" smtClean="0"/>
            <a:t>1861</a:t>
          </a:r>
          <a:endParaRPr lang="en-US" dirty="0"/>
        </a:p>
      </dgm:t>
    </dgm:pt>
    <dgm:pt modelId="{38BEE866-72EE-4865-A65A-94D538DEA9EA}" type="parTrans" cxnId="{46DB92E7-D04D-4AA6-B643-5D4CB42260F9}">
      <dgm:prSet/>
      <dgm:spPr/>
      <dgm:t>
        <a:bodyPr/>
        <a:lstStyle/>
        <a:p>
          <a:endParaRPr lang="en-US"/>
        </a:p>
      </dgm:t>
    </dgm:pt>
    <dgm:pt modelId="{FCBCA064-6C25-4929-A7A9-31AED48B4FA7}" type="sibTrans" cxnId="{46DB92E7-D04D-4AA6-B643-5D4CB42260F9}">
      <dgm:prSet/>
      <dgm:spPr/>
      <dgm:t>
        <a:bodyPr/>
        <a:lstStyle/>
        <a:p>
          <a:endParaRPr lang="en-US"/>
        </a:p>
      </dgm:t>
    </dgm:pt>
    <dgm:pt modelId="{E8BBC521-16F5-411F-A7F2-80A160F84DA1}">
      <dgm:prSet/>
      <dgm:spPr/>
      <dgm:t>
        <a:bodyPr/>
        <a:lstStyle/>
        <a:p>
          <a:pPr rtl="0"/>
          <a:r>
            <a:rPr lang="en-US" dirty="0" smtClean="0"/>
            <a:t>$50M financed at different banks</a:t>
          </a:r>
          <a:endParaRPr lang="en-US" dirty="0"/>
        </a:p>
      </dgm:t>
    </dgm:pt>
    <dgm:pt modelId="{23E566B1-A004-49C3-BA3E-464A37074664}" type="parTrans" cxnId="{D0BDD4C0-5B27-41D4-BCFC-2019B620AFC2}">
      <dgm:prSet/>
      <dgm:spPr/>
      <dgm:t>
        <a:bodyPr/>
        <a:lstStyle/>
        <a:p>
          <a:endParaRPr lang="en-US"/>
        </a:p>
      </dgm:t>
    </dgm:pt>
    <dgm:pt modelId="{993FFEAC-2629-435D-82AF-6DD3B81AC500}" type="sibTrans" cxnId="{D0BDD4C0-5B27-41D4-BCFC-2019B620AFC2}">
      <dgm:prSet/>
      <dgm:spPr/>
      <dgm:t>
        <a:bodyPr/>
        <a:lstStyle/>
        <a:p>
          <a:endParaRPr lang="en-US"/>
        </a:p>
      </dgm:t>
    </dgm:pt>
    <dgm:pt modelId="{FBE687F1-14C6-4807-8D5D-1837B6F678A4}">
      <dgm:prSet/>
      <dgm:spPr/>
      <dgm:t>
        <a:bodyPr/>
        <a:lstStyle/>
        <a:p>
          <a:pPr rtl="0"/>
          <a:r>
            <a:rPr lang="en-US" dirty="0" smtClean="0"/>
            <a:t>Demand notes (greenbacks) are issued that are redeemable for specie “on demand”</a:t>
          </a:r>
          <a:endParaRPr lang="en-US" dirty="0"/>
        </a:p>
      </dgm:t>
    </dgm:pt>
    <dgm:pt modelId="{2C8CC76E-158D-42EC-971A-493400D5AD02}" type="parTrans" cxnId="{7E2543C4-0DCC-4A85-B91A-AB80A4F1C300}">
      <dgm:prSet/>
      <dgm:spPr/>
      <dgm:t>
        <a:bodyPr/>
        <a:lstStyle/>
        <a:p>
          <a:endParaRPr lang="en-US"/>
        </a:p>
      </dgm:t>
    </dgm:pt>
    <dgm:pt modelId="{563C6023-3693-4110-8B40-7245BE39F99D}" type="sibTrans" cxnId="{7E2543C4-0DCC-4A85-B91A-AB80A4F1C300}">
      <dgm:prSet/>
      <dgm:spPr/>
      <dgm:t>
        <a:bodyPr/>
        <a:lstStyle/>
        <a:p>
          <a:endParaRPr lang="en-US"/>
        </a:p>
      </dgm:t>
    </dgm:pt>
    <dgm:pt modelId="{3B9675AC-2181-4BD5-AD45-EA59886A3E32}">
      <dgm:prSet/>
      <dgm:spPr/>
      <dgm:t>
        <a:bodyPr/>
        <a:lstStyle/>
        <a:p>
          <a:pPr rtl="0"/>
          <a:r>
            <a:rPr lang="en-US" dirty="0" smtClean="0"/>
            <a:t>1862</a:t>
          </a:r>
          <a:endParaRPr lang="en-US" dirty="0"/>
        </a:p>
      </dgm:t>
    </dgm:pt>
    <dgm:pt modelId="{E57C0908-A45F-49C7-B909-DF131AC8B86C}" type="parTrans" cxnId="{77194CE3-C036-4324-BCC3-E9047CC8A64D}">
      <dgm:prSet/>
      <dgm:spPr/>
      <dgm:t>
        <a:bodyPr/>
        <a:lstStyle/>
        <a:p>
          <a:endParaRPr lang="en-US"/>
        </a:p>
      </dgm:t>
    </dgm:pt>
    <dgm:pt modelId="{1B005646-9E40-4B31-9B47-126E248A4581}" type="sibTrans" cxnId="{77194CE3-C036-4324-BCC3-E9047CC8A64D}">
      <dgm:prSet/>
      <dgm:spPr/>
      <dgm:t>
        <a:bodyPr/>
        <a:lstStyle/>
        <a:p>
          <a:endParaRPr lang="en-US"/>
        </a:p>
      </dgm:t>
    </dgm:pt>
    <dgm:pt modelId="{6B4BA5B6-489B-48D4-A0DA-AD882A673AA7}">
      <dgm:prSet/>
      <dgm:spPr/>
      <dgm:t>
        <a:bodyPr/>
        <a:lstStyle/>
        <a:p>
          <a:pPr rtl="0"/>
          <a:r>
            <a:rPr lang="en-US" dirty="0" smtClean="0"/>
            <a:t>Legal Tender Act creates United States Notes</a:t>
          </a:r>
          <a:endParaRPr lang="en-US" dirty="0"/>
        </a:p>
      </dgm:t>
    </dgm:pt>
    <dgm:pt modelId="{F6C4EE78-3D10-4D5D-B879-71D3766D4113}" type="parTrans" cxnId="{FB1A651D-6FD1-43DF-B51C-45A7459DA9ED}">
      <dgm:prSet/>
      <dgm:spPr/>
      <dgm:t>
        <a:bodyPr/>
        <a:lstStyle/>
        <a:p>
          <a:endParaRPr lang="en-US"/>
        </a:p>
      </dgm:t>
    </dgm:pt>
    <dgm:pt modelId="{EA836DA9-0F8A-436C-8A8E-FAB9C0E5D920}" type="sibTrans" cxnId="{FB1A651D-6FD1-43DF-B51C-45A7459DA9ED}">
      <dgm:prSet/>
      <dgm:spPr/>
      <dgm:t>
        <a:bodyPr/>
        <a:lstStyle/>
        <a:p>
          <a:endParaRPr lang="en-US"/>
        </a:p>
      </dgm:t>
    </dgm:pt>
    <dgm:pt modelId="{DEBDEECA-1F5F-4B25-86EC-80BDCB633F23}">
      <dgm:prSet/>
      <dgm:spPr/>
      <dgm:t>
        <a:bodyPr/>
        <a:lstStyle/>
        <a:p>
          <a:pPr rtl="0"/>
          <a:r>
            <a:rPr lang="en-US" dirty="0" smtClean="0"/>
            <a:t>1863 – 64</a:t>
          </a:r>
          <a:endParaRPr lang="en-US" dirty="0"/>
        </a:p>
      </dgm:t>
    </dgm:pt>
    <dgm:pt modelId="{21C19665-DE95-4BB5-8781-123FFDD2A1B1}" type="parTrans" cxnId="{33099B97-3D86-4936-857D-CCC7D5BAA620}">
      <dgm:prSet/>
      <dgm:spPr/>
      <dgm:t>
        <a:bodyPr/>
        <a:lstStyle/>
        <a:p>
          <a:endParaRPr lang="en-US"/>
        </a:p>
      </dgm:t>
    </dgm:pt>
    <dgm:pt modelId="{94ED8C76-4D14-4525-870D-B4CE9A2C272C}" type="sibTrans" cxnId="{33099B97-3D86-4936-857D-CCC7D5BAA620}">
      <dgm:prSet/>
      <dgm:spPr/>
      <dgm:t>
        <a:bodyPr/>
        <a:lstStyle/>
        <a:p>
          <a:endParaRPr lang="en-US"/>
        </a:p>
      </dgm:t>
    </dgm:pt>
    <dgm:pt modelId="{147F69FF-A630-42B9-BBAD-1883897454A9}">
      <dgm:prSet/>
      <dgm:spPr/>
      <dgm:t>
        <a:bodyPr/>
        <a:lstStyle/>
        <a:p>
          <a:pPr rtl="0"/>
          <a:r>
            <a:rPr lang="en-US" dirty="0" smtClean="0"/>
            <a:t>Two National Bank Acts are passed </a:t>
          </a:r>
          <a:endParaRPr lang="en-US" dirty="0"/>
        </a:p>
      </dgm:t>
    </dgm:pt>
    <dgm:pt modelId="{922104F3-6CF7-4F92-9C7D-671CD73875C7}" type="parTrans" cxnId="{06145762-11FA-45D0-A1BC-C94F87357E82}">
      <dgm:prSet/>
      <dgm:spPr/>
      <dgm:t>
        <a:bodyPr/>
        <a:lstStyle/>
        <a:p>
          <a:endParaRPr lang="en-US"/>
        </a:p>
      </dgm:t>
    </dgm:pt>
    <dgm:pt modelId="{082553E8-4562-4C72-96C0-576A1586279B}" type="sibTrans" cxnId="{06145762-11FA-45D0-A1BC-C94F87357E82}">
      <dgm:prSet/>
      <dgm:spPr/>
      <dgm:t>
        <a:bodyPr/>
        <a:lstStyle/>
        <a:p>
          <a:endParaRPr lang="en-US"/>
        </a:p>
      </dgm:t>
    </dgm:pt>
    <dgm:pt modelId="{B9A3E0BF-6D6E-493D-AE1B-4966F2EC8C1A}" type="pres">
      <dgm:prSet presAssocID="{A3111682-BCAB-4876-B0AD-EBD533295E12}" presName="Name0" presStyleCnt="0">
        <dgm:presLayoutVars>
          <dgm:dir/>
          <dgm:animLvl val="lvl"/>
          <dgm:resizeHandles val="exact"/>
        </dgm:presLayoutVars>
      </dgm:prSet>
      <dgm:spPr/>
      <dgm:t>
        <a:bodyPr/>
        <a:lstStyle/>
        <a:p>
          <a:endParaRPr lang="en-US"/>
        </a:p>
      </dgm:t>
    </dgm:pt>
    <dgm:pt modelId="{59F7BAAD-A134-47E1-A6FD-003A63E7C8A2}" type="pres">
      <dgm:prSet presAssocID="{68F18112-C63E-46AB-A7DC-BC1E6B20C307}" presName="linNode" presStyleCnt="0"/>
      <dgm:spPr/>
      <dgm:t>
        <a:bodyPr/>
        <a:lstStyle/>
        <a:p>
          <a:endParaRPr lang="en-US"/>
        </a:p>
      </dgm:t>
    </dgm:pt>
    <dgm:pt modelId="{03558337-7E5A-4217-9E98-4735E6464CE1}" type="pres">
      <dgm:prSet presAssocID="{68F18112-C63E-46AB-A7DC-BC1E6B20C307}" presName="parentText" presStyleLbl="node1" presStyleIdx="0" presStyleCnt="3">
        <dgm:presLayoutVars>
          <dgm:chMax val="1"/>
          <dgm:bulletEnabled val="1"/>
        </dgm:presLayoutVars>
      </dgm:prSet>
      <dgm:spPr/>
      <dgm:t>
        <a:bodyPr/>
        <a:lstStyle/>
        <a:p>
          <a:endParaRPr lang="en-US"/>
        </a:p>
      </dgm:t>
    </dgm:pt>
    <dgm:pt modelId="{2115B400-7B95-4AC5-9ACB-C892933C993C}" type="pres">
      <dgm:prSet presAssocID="{68F18112-C63E-46AB-A7DC-BC1E6B20C307}" presName="descendantText" presStyleLbl="alignAccFollowNode1" presStyleIdx="0" presStyleCnt="3">
        <dgm:presLayoutVars>
          <dgm:bulletEnabled val="1"/>
        </dgm:presLayoutVars>
      </dgm:prSet>
      <dgm:spPr/>
      <dgm:t>
        <a:bodyPr/>
        <a:lstStyle/>
        <a:p>
          <a:endParaRPr lang="en-US"/>
        </a:p>
      </dgm:t>
    </dgm:pt>
    <dgm:pt modelId="{F1865547-D15F-4DC3-B760-D19BCA23CFA1}" type="pres">
      <dgm:prSet presAssocID="{FCBCA064-6C25-4929-A7A9-31AED48B4FA7}" presName="sp" presStyleCnt="0"/>
      <dgm:spPr/>
      <dgm:t>
        <a:bodyPr/>
        <a:lstStyle/>
        <a:p>
          <a:endParaRPr lang="en-US"/>
        </a:p>
      </dgm:t>
    </dgm:pt>
    <dgm:pt modelId="{98D8EC8C-DAA0-4D10-A883-EB276EFF2DB6}" type="pres">
      <dgm:prSet presAssocID="{3B9675AC-2181-4BD5-AD45-EA59886A3E32}" presName="linNode" presStyleCnt="0"/>
      <dgm:spPr/>
      <dgm:t>
        <a:bodyPr/>
        <a:lstStyle/>
        <a:p>
          <a:endParaRPr lang="en-US"/>
        </a:p>
      </dgm:t>
    </dgm:pt>
    <dgm:pt modelId="{DC5ABAD5-DA25-427D-AA81-577F8A3856C9}" type="pres">
      <dgm:prSet presAssocID="{3B9675AC-2181-4BD5-AD45-EA59886A3E32}" presName="parentText" presStyleLbl="node1" presStyleIdx="1" presStyleCnt="3">
        <dgm:presLayoutVars>
          <dgm:chMax val="1"/>
          <dgm:bulletEnabled val="1"/>
        </dgm:presLayoutVars>
      </dgm:prSet>
      <dgm:spPr/>
      <dgm:t>
        <a:bodyPr/>
        <a:lstStyle/>
        <a:p>
          <a:endParaRPr lang="en-US"/>
        </a:p>
      </dgm:t>
    </dgm:pt>
    <dgm:pt modelId="{BBEA7679-3A82-488E-AFFD-F1D02ECCE37B}" type="pres">
      <dgm:prSet presAssocID="{3B9675AC-2181-4BD5-AD45-EA59886A3E32}" presName="descendantText" presStyleLbl="alignAccFollowNode1" presStyleIdx="1" presStyleCnt="3">
        <dgm:presLayoutVars>
          <dgm:bulletEnabled val="1"/>
        </dgm:presLayoutVars>
      </dgm:prSet>
      <dgm:spPr/>
      <dgm:t>
        <a:bodyPr/>
        <a:lstStyle/>
        <a:p>
          <a:endParaRPr lang="en-US"/>
        </a:p>
      </dgm:t>
    </dgm:pt>
    <dgm:pt modelId="{2D45ED69-3FB7-4711-A90A-83E6EBB2BE70}" type="pres">
      <dgm:prSet presAssocID="{1B005646-9E40-4B31-9B47-126E248A4581}" presName="sp" presStyleCnt="0"/>
      <dgm:spPr/>
      <dgm:t>
        <a:bodyPr/>
        <a:lstStyle/>
        <a:p>
          <a:endParaRPr lang="en-US"/>
        </a:p>
      </dgm:t>
    </dgm:pt>
    <dgm:pt modelId="{4F90BAF1-31D7-4A06-900A-51AF2F6449AC}" type="pres">
      <dgm:prSet presAssocID="{DEBDEECA-1F5F-4B25-86EC-80BDCB633F23}" presName="linNode" presStyleCnt="0"/>
      <dgm:spPr/>
      <dgm:t>
        <a:bodyPr/>
        <a:lstStyle/>
        <a:p>
          <a:endParaRPr lang="en-US"/>
        </a:p>
      </dgm:t>
    </dgm:pt>
    <dgm:pt modelId="{F7923C8C-00EF-4ED1-8209-4CFDD30F6982}" type="pres">
      <dgm:prSet presAssocID="{DEBDEECA-1F5F-4B25-86EC-80BDCB633F23}" presName="parentText" presStyleLbl="node1" presStyleIdx="2" presStyleCnt="3">
        <dgm:presLayoutVars>
          <dgm:chMax val="1"/>
          <dgm:bulletEnabled val="1"/>
        </dgm:presLayoutVars>
      </dgm:prSet>
      <dgm:spPr/>
      <dgm:t>
        <a:bodyPr/>
        <a:lstStyle/>
        <a:p>
          <a:endParaRPr lang="en-US"/>
        </a:p>
      </dgm:t>
    </dgm:pt>
    <dgm:pt modelId="{6EABDDA9-A35F-4E9C-8125-0D9EC0A8207D}" type="pres">
      <dgm:prSet presAssocID="{DEBDEECA-1F5F-4B25-86EC-80BDCB633F23}" presName="descendantText" presStyleLbl="alignAccFollowNode1" presStyleIdx="2" presStyleCnt="3">
        <dgm:presLayoutVars>
          <dgm:bulletEnabled val="1"/>
        </dgm:presLayoutVars>
      </dgm:prSet>
      <dgm:spPr/>
      <dgm:t>
        <a:bodyPr/>
        <a:lstStyle/>
        <a:p>
          <a:endParaRPr lang="en-US"/>
        </a:p>
      </dgm:t>
    </dgm:pt>
  </dgm:ptLst>
  <dgm:cxnLst>
    <dgm:cxn modelId="{5DE29C6E-543F-4BF4-9780-AC2A263ADF92}" type="presOf" srcId="{FBE687F1-14C6-4807-8D5D-1837B6F678A4}" destId="{2115B400-7B95-4AC5-9ACB-C892933C993C}" srcOrd="0" destOrd="1" presId="urn:microsoft.com/office/officeart/2005/8/layout/vList5"/>
    <dgm:cxn modelId="{62BF029C-813B-41D5-AE25-DBF2879B1AE3}" type="presOf" srcId="{3B9675AC-2181-4BD5-AD45-EA59886A3E32}" destId="{DC5ABAD5-DA25-427D-AA81-577F8A3856C9}" srcOrd="0" destOrd="0" presId="urn:microsoft.com/office/officeart/2005/8/layout/vList5"/>
    <dgm:cxn modelId="{7E2543C4-0DCC-4A85-B91A-AB80A4F1C300}" srcId="{68F18112-C63E-46AB-A7DC-BC1E6B20C307}" destId="{FBE687F1-14C6-4807-8D5D-1837B6F678A4}" srcOrd="1" destOrd="0" parTransId="{2C8CC76E-158D-42EC-971A-493400D5AD02}" sibTransId="{563C6023-3693-4110-8B40-7245BE39F99D}"/>
    <dgm:cxn modelId="{D0BDD4C0-5B27-41D4-BCFC-2019B620AFC2}" srcId="{68F18112-C63E-46AB-A7DC-BC1E6B20C307}" destId="{E8BBC521-16F5-411F-A7F2-80A160F84DA1}" srcOrd="0" destOrd="0" parTransId="{23E566B1-A004-49C3-BA3E-464A37074664}" sibTransId="{993FFEAC-2629-435D-82AF-6DD3B81AC500}"/>
    <dgm:cxn modelId="{D4E5E25F-9C52-4D88-9519-C2B67CDAF04B}" type="presOf" srcId="{E8BBC521-16F5-411F-A7F2-80A160F84DA1}" destId="{2115B400-7B95-4AC5-9ACB-C892933C993C}" srcOrd="0" destOrd="0" presId="urn:microsoft.com/office/officeart/2005/8/layout/vList5"/>
    <dgm:cxn modelId="{33099B97-3D86-4936-857D-CCC7D5BAA620}" srcId="{A3111682-BCAB-4876-B0AD-EBD533295E12}" destId="{DEBDEECA-1F5F-4B25-86EC-80BDCB633F23}" srcOrd="2" destOrd="0" parTransId="{21C19665-DE95-4BB5-8781-123FFDD2A1B1}" sibTransId="{94ED8C76-4D14-4525-870D-B4CE9A2C272C}"/>
    <dgm:cxn modelId="{FB1A651D-6FD1-43DF-B51C-45A7459DA9ED}" srcId="{3B9675AC-2181-4BD5-AD45-EA59886A3E32}" destId="{6B4BA5B6-489B-48D4-A0DA-AD882A673AA7}" srcOrd="0" destOrd="0" parTransId="{F6C4EE78-3D10-4D5D-B879-71D3766D4113}" sibTransId="{EA836DA9-0F8A-436C-8A8E-FAB9C0E5D920}"/>
    <dgm:cxn modelId="{1E310708-5AD8-4ED6-A749-5C5C2EAFB9EA}" type="presOf" srcId="{DEBDEECA-1F5F-4B25-86EC-80BDCB633F23}" destId="{F7923C8C-00EF-4ED1-8209-4CFDD30F6982}" srcOrd="0" destOrd="0" presId="urn:microsoft.com/office/officeart/2005/8/layout/vList5"/>
    <dgm:cxn modelId="{77194CE3-C036-4324-BCC3-E9047CC8A64D}" srcId="{A3111682-BCAB-4876-B0AD-EBD533295E12}" destId="{3B9675AC-2181-4BD5-AD45-EA59886A3E32}" srcOrd="1" destOrd="0" parTransId="{E57C0908-A45F-49C7-B909-DF131AC8B86C}" sibTransId="{1B005646-9E40-4B31-9B47-126E248A4581}"/>
    <dgm:cxn modelId="{46DB92E7-D04D-4AA6-B643-5D4CB42260F9}" srcId="{A3111682-BCAB-4876-B0AD-EBD533295E12}" destId="{68F18112-C63E-46AB-A7DC-BC1E6B20C307}" srcOrd="0" destOrd="0" parTransId="{38BEE866-72EE-4865-A65A-94D538DEA9EA}" sibTransId="{FCBCA064-6C25-4929-A7A9-31AED48B4FA7}"/>
    <dgm:cxn modelId="{976A4B48-FB44-4374-9174-E7E6B6368728}" type="presOf" srcId="{6B4BA5B6-489B-48D4-A0DA-AD882A673AA7}" destId="{BBEA7679-3A82-488E-AFFD-F1D02ECCE37B}" srcOrd="0" destOrd="0" presId="urn:microsoft.com/office/officeart/2005/8/layout/vList5"/>
    <dgm:cxn modelId="{98096A8F-B4FE-44F5-A84E-D0077404DB54}" type="presOf" srcId="{A3111682-BCAB-4876-B0AD-EBD533295E12}" destId="{B9A3E0BF-6D6E-493D-AE1B-4966F2EC8C1A}" srcOrd="0" destOrd="0" presId="urn:microsoft.com/office/officeart/2005/8/layout/vList5"/>
    <dgm:cxn modelId="{A27B7EED-DB37-4095-8C4F-B5DA6230A2F5}" type="presOf" srcId="{68F18112-C63E-46AB-A7DC-BC1E6B20C307}" destId="{03558337-7E5A-4217-9E98-4735E6464CE1}" srcOrd="0" destOrd="0" presId="urn:microsoft.com/office/officeart/2005/8/layout/vList5"/>
    <dgm:cxn modelId="{50CAD805-10E7-4641-9D35-79877B676D9F}" type="presOf" srcId="{147F69FF-A630-42B9-BBAD-1883897454A9}" destId="{6EABDDA9-A35F-4E9C-8125-0D9EC0A8207D}" srcOrd="0" destOrd="0" presId="urn:microsoft.com/office/officeart/2005/8/layout/vList5"/>
    <dgm:cxn modelId="{06145762-11FA-45D0-A1BC-C94F87357E82}" srcId="{DEBDEECA-1F5F-4B25-86EC-80BDCB633F23}" destId="{147F69FF-A630-42B9-BBAD-1883897454A9}" srcOrd="0" destOrd="0" parTransId="{922104F3-6CF7-4F92-9C7D-671CD73875C7}" sibTransId="{082553E8-4562-4C72-96C0-576A1586279B}"/>
    <dgm:cxn modelId="{F84C3E48-6224-4537-A923-7698FEC45188}" type="presParOf" srcId="{B9A3E0BF-6D6E-493D-AE1B-4966F2EC8C1A}" destId="{59F7BAAD-A134-47E1-A6FD-003A63E7C8A2}" srcOrd="0" destOrd="0" presId="urn:microsoft.com/office/officeart/2005/8/layout/vList5"/>
    <dgm:cxn modelId="{AA0BBBCF-EFED-43CB-AB80-7F74D18A90A9}" type="presParOf" srcId="{59F7BAAD-A134-47E1-A6FD-003A63E7C8A2}" destId="{03558337-7E5A-4217-9E98-4735E6464CE1}" srcOrd="0" destOrd="0" presId="urn:microsoft.com/office/officeart/2005/8/layout/vList5"/>
    <dgm:cxn modelId="{60FE8F5F-FDEA-4276-934E-049FA3F7BCC0}" type="presParOf" srcId="{59F7BAAD-A134-47E1-A6FD-003A63E7C8A2}" destId="{2115B400-7B95-4AC5-9ACB-C892933C993C}" srcOrd="1" destOrd="0" presId="urn:microsoft.com/office/officeart/2005/8/layout/vList5"/>
    <dgm:cxn modelId="{802CEB58-3BF1-43A1-A6C3-05877799E02A}" type="presParOf" srcId="{B9A3E0BF-6D6E-493D-AE1B-4966F2EC8C1A}" destId="{F1865547-D15F-4DC3-B760-D19BCA23CFA1}" srcOrd="1" destOrd="0" presId="urn:microsoft.com/office/officeart/2005/8/layout/vList5"/>
    <dgm:cxn modelId="{AD94E6E2-2AD9-4F4D-843D-B1F7C65FC11B}" type="presParOf" srcId="{B9A3E0BF-6D6E-493D-AE1B-4966F2EC8C1A}" destId="{98D8EC8C-DAA0-4D10-A883-EB276EFF2DB6}" srcOrd="2" destOrd="0" presId="urn:microsoft.com/office/officeart/2005/8/layout/vList5"/>
    <dgm:cxn modelId="{DDD72951-32CF-4305-B77F-B65457302903}" type="presParOf" srcId="{98D8EC8C-DAA0-4D10-A883-EB276EFF2DB6}" destId="{DC5ABAD5-DA25-427D-AA81-577F8A3856C9}" srcOrd="0" destOrd="0" presId="urn:microsoft.com/office/officeart/2005/8/layout/vList5"/>
    <dgm:cxn modelId="{FA05FCA9-150D-4949-9085-D153DF701533}" type="presParOf" srcId="{98D8EC8C-DAA0-4D10-A883-EB276EFF2DB6}" destId="{BBEA7679-3A82-488E-AFFD-F1D02ECCE37B}" srcOrd="1" destOrd="0" presId="urn:microsoft.com/office/officeart/2005/8/layout/vList5"/>
    <dgm:cxn modelId="{DA11CE86-1E88-406B-BA09-9438EA2C8BAA}" type="presParOf" srcId="{B9A3E0BF-6D6E-493D-AE1B-4966F2EC8C1A}" destId="{2D45ED69-3FB7-4711-A90A-83E6EBB2BE70}" srcOrd="3" destOrd="0" presId="urn:microsoft.com/office/officeart/2005/8/layout/vList5"/>
    <dgm:cxn modelId="{BCEB6D4B-80A0-4A51-B1C4-6CAA24861891}" type="presParOf" srcId="{B9A3E0BF-6D6E-493D-AE1B-4966F2EC8C1A}" destId="{4F90BAF1-31D7-4A06-900A-51AF2F6449AC}" srcOrd="4" destOrd="0" presId="urn:microsoft.com/office/officeart/2005/8/layout/vList5"/>
    <dgm:cxn modelId="{FC5F8CA6-6F99-409D-8E70-DB31C34CDA4A}" type="presParOf" srcId="{4F90BAF1-31D7-4A06-900A-51AF2F6449AC}" destId="{F7923C8C-00EF-4ED1-8209-4CFDD30F6982}" srcOrd="0" destOrd="0" presId="urn:microsoft.com/office/officeart/2005/8/layout/vList5"/>
    <dgm:cxn modelId="{7B12F614-5113-4B06-B410-F6688B97D5EA}" type="presParOf" srcId="{4F90BAF1-31D7-4A06-900A-51AF2F6449AC}" destId="{6EABDDA9-A35F-4E9C-8125-0D9EC0A8207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09074-8C35-458C-ADDE-9D846B665E5D}">
      <dsp:nvSpPr>
        <dsp:cNvPr id="0" name=""/>
        <dsp:cNvSpPr/>
      </dsp:nvSpPr>
      <dsp:spPr>
        <a:xfrm>
          <a:off x="1004" y="0"/>
          <a:ext cx="2611933" cy="658336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4790" tIns="224790" rIns="224790" bIns="224790" numCol="1" spcCol="1270" anchor="ctr" anchorCtr="0">
          <a:noAutofit/>
        </a:bodyPr>
        <a:lstStyle/>
        <a:p>
          <a:pPr lvl="0" algn="ctr" defTabSz="2622550">
            <a:lnSpc>
              <a:spcPct val="90000"/>
            </a:lnSpc>
            <a:spcBef>
              <a:spcPct val="0"/>
            </a:spcBef>
            <a:spcAft>
              <a:spcPct val="35000"/>
            </a:spcAft>
          </a:pPr>
          <a:r>
            <a:rPr lang="en-US" sz="5900" kern="1200" dirty="0" smtClean="0"/>
            <a:t>Wars</a:t>
          </a:r>
          <a:endParaRPr lang="en-US" sz="5900" kern="1200" dirty="0"/>
        </a:p>
      </dsp:txBody>
      <dsp:txXfrm>
        <a:off x="1004" y="0"/>
        <a:ext cx="2611933" cy="1975008"/>
      </dsp:txXfrm>
    </dsp:sp>
    <dsp:sp modelId="{FD7D4963-61BA-456A-A8F9-E105C37F7E24}">
      <dsp:nvSpPr>
        <dsp:cNvPr id="0" name=""/>
        <dsp:cNvSpPr/>
      </dsp:nvSpPr>
      <dsp:spPr>
        <a:xfrm>
          <a:off x="262197" y="1975571"/>
          <a:ext cx="2089546" cy="1293367"/>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b="1" kern="1200" dirty="0" smtClean="0"/>
            <a:t>American Revolution</a:t>
          </a:r>
          <a:endParaRPr lang="en-US" sz="2000" b="1" kern="1200" dirty="0"/>
        </a:p>
      </dsp:txBody>
      <dsp:txXfrm>
        <a:off x="300078" y="2013452"/>
        <a:ext cx="2013784" cy="1217605"/>
      </dsp:txXfrm>
    </dsp:sp>
    <dsp:sp modelId="{4C0C24B0-7790-4642-881F-226940607EF8}">
      <dsp:nvSpPr>
        <dsp:cNvPr id="0" name=""/>
        <dsp:cNvSpPr/>
      </dsp:nvSpPr>
      <dsp:spPr>
        <a:xfrm>
          <a:off x="262197" y="3467918"/>
          <a:ext cx="2089546" cy="1293367"/>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b="1" kern="1200" dirty="0" smtClean="0"/>
            <a:t>War of 1812</a:t>
          </a:r>
          <a:endParaRPr lang="en-US" sz="2000" b="1" kern="1200" dirty="0"/>
        </a:p>
      </dsp:txBody>
      <dsp:txXfrm>
        <a:off x="300078" y="3505799"/>
        <a:ext cx="2013784" cy="1217605"/>
      </dsp:txXfrm>
    </dsp:sp>
    <dsp:sp modelId="{A4D74732-22F6-4966-B7AE-B7B0D2DA53A3}">
      <dsp:nvSpPr>
        <dsp:cNvPr id="0" name=""/>
        <dsp:cNvSpPr/>
      </dsp:nvSpPr>
      <dsp:spPr>
        <a:xfrm>
          <a:off x="262197" y="4960265"/>
          <a:ext cx="2089546" cy="1293367"/>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b="1" kern="1200" dirty="0" smtClean="0"/>
            <a:t>Civil War</a:t>
          </a:r>
          <a:endParaRPr lang="en-US" sz="2000" b="1" kern="1200" dirty="0"/>
        </a:p>
      </dsp:txBody>
      <dsp:txXfrm>
        <a:off x="300078" y="4998146"/>
        <a:ext cx="2013784" cy="1217605"/>
      </dsp:txXfrm>
    </dsp:sp>
    <dsp:sp modelId="{C82B9C9B-AED3-4929-A4CB-E528D39C722B}">
      <dsp:nvSpPr>
        <dsp:cNvPr id="0" name=""/>
        <dsp:cNvSpPr/>
      </dsp:nvSpPr>
      <dsp:spPr>
        <a:xfrm>
          <a:off x="2808833" y="0"/>
          <a:ext cx="2611933" cy="658336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4790" tIns="224790" rIns="224790" bIns="224790" numCol="1" spcCol="1270" anchor="ctr" anchorCtr="0">
          <a:noAutofit/>
        </a:bodyPr>
        <a:lstStyle/>
        <a:p>
          <a:pPr lvl="0" algn="ctr" defTabSz="2622550">
            <a:lnSpc>
              <a:spcPct val="90000"/>
            </a:lnSpc>
            <a:spcBef>
              <a:spcPct val="0"/>
            </a:spcBef>
            <a:spcAft>
              <a:spcPct val="35000"/>
            </a:spcAft>
          </a:pPr>
          <a:r>
            <a:rPr lang="en-US" sz="5900" kern="1200" dirty="0" smtClean="0"/>
            <a:t>Panics</a:t>
          </a:r>
          <a:endParaRPr lang="en-US" sz="5900" kern="1200" dirty="0"/>
        </a:p>
      </dsp:txBody>
      <dsp:txXfrm>
        <a:off x="2808833" y="0"/>
        <a:ext cx="2611933" cy="1975008"/>
      </dsp:txXfrm>
    </dsp:sp>
    <dsp:sp modelId="{95091C67-A57B-4D50-9A75-90079F6AFBB9}">
      <dsp:nvSpPr>
        <dsp:cNvPr id="0" name=""/>
        <dsp:cNvSpPr/>
      </dsp:nvSpPr>
      <dsp:spPr>
        <a:xfrm>
          <a:off x="3070026" y="1976254"/>
          <a:ext cx="2089546" cy="76160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kern="1200" dirty="0" smtClean="0"/>
            <a:t>Colonial shortages</a:t>
          </a:r>
          <a:endParaRPr lang="en-US" sz="1800" b="1" kern="1200" dirty="0"/>
        </a:p>
      </dsp:txBody>
      <dsp:txXfrm>
        <a:off x="3092333" y="1998561"/>
        <a:ext cx="2044932" cy="716989"/>
      </dsp:txXfrm>
    </dsp:sp>
    <dsp:sp modelId="{A708A266-E467-468F-9AC6-9E6C9BAAB757}">
      <dsp:nvSpPr>
        <dsp:cNvPr id="0" name=""/>
        <dsp:cNvSpPr/>
      </dsp:nvSpPr>
      <dsp:spPr>
        <a:xfrm>
          <a:off x="3070026" y="2855027"/>
          <a:ext cx="2089546" cy="76160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kern="1200" dirty="0" smtClean="0"/>
            <a:t>“Not worth a Continental”</a:t>
          </a:r>
          <a:endParaRPr lang="en-US" sz="1800" b="1" kern="1200" dirty="0"/>
        </a:p>
      </dsp:txBody>
      <dsp:txXfrm>
        <a:off x="3092333" y="2877334"/>
        <a:ext cx="2044932" cy="716989"/>
      </dsp:txXfrm>
    </dsp:sp>
    <dsp:sp modelId="{B86FF1F1-5CF7-48D2-8BE6-CB9AB0EB9794}">
      <dsp:nvSpPr>
        <dsp:cNvPr id="0" name=""/>
        <dsp:cNvSpPr/>
      </dsp:nvSpPr>
      <dsp:spPr>
        <a:xfrm>
          <a:off x="3070026" y="3733800"/>
          <a:ext cx="2089546" cy="76160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kern="1200" dirty="0" smtClean="0"/>
            <a:t>Post war inflation and debt</a:t>
          </a:r>
          <a:endParaRPr lang="en-US" sz="1800" b="1" kern="1200" dirty="0"/>
        </a:p>
      </dsp:txBody>
      <dsp:txXfrm>
        <a:off x="3092333" y="3756107"/>
        <a:ext cx="2044932" cy="716989"/>
      </dsp:txXfrm>
    </dsp:sp>
    <dsp:sp modelId="{5A397C62-A20A-458C-A781-7F8D7CB0F8F8}">
      <dsp:nvSpPr>
        <dsp:cNvPr id="0" name=""/>
        <dsp:cNvSpPr/>
      </dsp:nvSpPr>
      <dsp:spPr>
        <a:xfrm>
          <a:off x="3070026" y="4612573"/>
          <a:ext cx="2089546" cy="76160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kern="1200" dirty="0" smtClean="0"/>
            <a:t>19</a:t>
          </a:r>
          <a:r>
            <a:rPr lang="en-US" sz="1800" b="1" kern="1200" baseline="30000" dirty="0" smtClean="0"/>
            <a:t>th</a:t>
          </a:r>
          <a:r>
            <a:rPr lang="en-US" sz="1800" b="1" kern="1200" dirty="0" smtClean="0"/>
            <a:t> Century Banking Crises</a:t>
          </a:r>
          <a:endParaRPr lang="en-US" sz="1800" b="1" kern="1200" dirty="0"/>
        </a:p>
      </dsp:txBody>
      <dsp:txXfrm>
        <a:off x="3092333" y="4634880"/>
        <a:ext cx="2044932" cy="716989"/>
      </dsp:txXfrm>
    </dsp:sp>
    <dsp:sp modelId="{B2058530-6491-4FE2-87B3-45981E0418E6}">
      <dsp:nvSpPr>
        <dsp:cNvPr id="0" name=""/>
        <dsp:cNvSpPr/>
      </dsp:nvSpPr>
      <dsp:spPr>
        <a:xfrm>
          <a:off x="3070026" y="5491346"/>
          <a:ext cx="2089546" cy="76160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kern="1200" dirty="0" smtClean="0"/>
            <a:t>Panic of 1907</a:t>
          </a:r>
          <a:endParaRPr lang="en-US" sz="1800" b="1" kern="1200" dirty="0"/>
        </a:p>
      </dsp:txBody>
      <dsp:txXfrm>
        <a:off x="3092333" y="5513653"/>
        <a:ext cx="2044932" cy="716989"/>
      </dsp:txXfrm>
    </dsp:sp>
    <dsp:sp modelId="{AAF77182-4FBB-4857-8E33-94A82F01B1CB}">
      <dsp:nvSpPr>
        <dsp:cNvPr id="0" name=""/>
        <dsp:cNvSpPr/>
      </dsp:nvSpPr>
      <dsp:spPr>
        <a:xfrm>
          <a:off x="5616661" y="0"/>
          <a:ext cx="2611933" cy="658336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4790" tIns="224790" rIns="224790" bIns="224790" numCol="1" spcCol="1270" anchor="ctr" anchorCtr="0">
          <a:noAutofit/>
        </a:bodyPr>
        <a:lstStyle/>
        <a:p>
          <a:pPr lvl="0" algn="ctr" defTabSz="2622550">
            <a:lnSpc>
              <a:spcPct val="90000"/>
            </a:lnSpc>
            <a:spcBef>
              <a:spcPct val="0"/>
            </a:spcBef>
            <a:spcAft>
              <a:spcPct val="35000"/>
            </a:spcAft>
          </a:pPr>
          <a:r>
            <a:rPr lang="en-US" sz="5900" kern="1200" dirty="0" smtClean="0"/>
            <a:t>Politics</a:t>
          </a:r>
          <a:endParaRPr lang="en-US" sz="5900" kern="1200" dirty="0"/>
        </a:p>
      </dsp:txBody>
      <dsp:txXfrm>
        <a:off x="5616661" y="0"/>
        <a:ext cx="2611933" cy="1975008"/>
      </dsp:txXfrm>
    </dsp:sp>
    <dsp:sp modelId="{EAFC4DA4-61A9-4F3F-8B28-317E1C08530D}">
      <dsp:nvSpPr>
        <dsp:cNvPr id="0" name=""/>
        <dsp:cNvSpPr/>
      </dsp:nvSpPr>
      <dsp:spPr>
        <a:xfrm>
          <a:off x="5877855" y="1976937"/>
          <a:ext cx="2089546" cy="198497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b="1" kern="1200" dirty="0" smtClean="0"/>
            <a:t>Hamilton vs. Jefferson</a:t>
          </a:r>
          <a:endParaRPr lang="en-US" sz="2000" b="1" kern="1200" dirty="0"/>
        </a:p>
      </dsp:txBody>
      <dsp:txXfrm>
        <a:off x="5935993" y="2035075"/>
        <a:ext cx="1973270" cy="1868697"/>
      </dsp:txXfrm>
    </dsp:sp>
    <dsp:sp modelId="{2276F4BF-470D-4E32-A7C1-3BA020D48048}">
      <dsp:nvSpPr>
        <dsp:cNvPr id="0" name=""/>
        <dsp:cNvSpPr/>
      </dsp:nvSpPr>
      <dsp:spPr>
        <a:xfrm>
          <a:off x="5877855" y="4267292"/>
          <a:ext cx="2089546" cy="198497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b="1" kern="1200" dirty="0" smtClean="0"/>
            <a:t>Jackson vs. Clay (and Biddle)</a:t>
          </a:r>
          <a:endParaRPr lang="en-US" sz="2000" b="1" kern="1200" dirty="0"/>
        </a:p>
      </dsp:txBody>
      <dsp:txXfrm>
        <a:off x="5935993" y="4325430"/>
        <a:ext cx="1973270" cy="186869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F53C3-10E7-4A50-B3C5-EEA420BE2807}">
      <dsp:nvSpPr>
        <dsp:cNvPr id="0" name=""/>
        <dsp:cNvSpPr/>
      </dsp:nvSpPr>
      <dsp:spPr>
        <a:xfrm>
          <a:off x="1772" y="1698240"/>
          <a:ext cx="1332846" cy="1099319"/>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First Bank of the U.S.</a:t>
          </a:r>
        </a:p>
      </dsp:txBody>
      <dsp:txXfrm>
        <a:off x="27070" y="1723538"/>
        <a:ext cx="1282250" cy="813155"/>
      </dsp:txXfrm>
    </dsp:sp>
    <dsp:sp modelId="{22ED8E95-02F2-49E0-B82C-60DA693A402C}">
      <dsp:nvSpPr>
        <dsp:cNvPr id="0" name=""/>
        <dsp:cNvSpPr/>
      </dsp:nvSpPr>
      <dsp:spPr>
        <a:xfrm>
          <a:off x="755470" y="1976848"/>
          <a:ext cx="1445086" cy="1445086"/>
        </a:xfrm>
        <a:prstGeom prst="leftCircularArrow">
          <a:avLst>
            <a:gd name="adj1" fmla="val 2984"/>
            <a:gd name="adj2" fmla="val 365746"/>
            <a:gd name="adj3" fmla="val 2141257"/>
            <a:gd name="adj4" fmla="val 9024489"/>
            <a:gd name="adj5" fmla="val 3481"/>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7D778E-7B1F-45CC-88D0-F4EC88F5B016}">
      <dsp:nvSpPr>
        <dsp:cNvPr id="0" name=""/>
        <dsp:cNvSpPr/>
      </dsp:nvSpPr>
      <dsp:spPr>
        <a:xfrm>
          <a:off x="297960" y="2561991"/>
          <a:ext cx="1184752" cy="471137"/>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smtClean="0"/>
            <a:t>1791-1811</a:t>
          </a:r>
        </a:p>
      </dsp:txBody>
      <dsp:txXfrm>
        <a:off x="311759" y="2575790"/>
        <a:ext cx="1157154" cy="443539"/>
      </dsp:txXfrm>
    </dsp:sp>
    <dsp:sp modelId="{9BCB7CC4-6273-42C3-B30F-44AC9ECD78CC}">
      <dsp:nvSpPr>
        <dsp:cNvPr id="0" name=""/>
        <dsp:cNvSpPr/>
      </dsp:nvSpPr>
      <dsp:spPr>
        <a:xfrm>
          <a:off x="1688050" y="1698240"/>
          <a:ext cx="1332846" cy="1099319"/>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Second Bank of the U.S.        </a:t>
          </a:r>
        </a:p>
      </dsp:txBody>
      <dsp:txXfrm>
        <a:off x="1713348" y="1959106"/>
        <a:ext cx="1282250" cy="813155"/>
      </dsp:txXfrm>
    </dsp:sp>
    <dsp:sp modelId="{CE4269A5-FC9E-44B1-ABBB-A05332CA7466}">
      <dsp:nvSpPr>
        <dsp:cNvPr id="0" name=""/>
        <dsp:cNvSpPr/>
      </dsp:nvSpPr>
      <dsp:spPr>
        <a:xfrm>
          <a:off x="2430642" y="1030761"/>
          <a:ext cx="1615394" cy="1615394"/>
        </a:xfrm>
        <a:prstGeom prst="circularArrow">
          <a:avLst>
            <a:gd name="adj1" fmla="val 2669"/>
            <a:gd name="adj2" fmla="val 324787"/>
            <a:gd name="adj3" fmla="val 19499703"/>
            <a:gd name="adj4" fmla="val 12575511"/>
            <a:gd name="adj5" fmla="val 3114"/>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9699A82-0228-4CF3-AAA3-6CEDF6F4581C}">
      <dsp:nvSpPr>
        <dsp:cNvPr id="0" name=""/>
        <dsp:cNvSpPr/>
      </dsp:nvSpPr>
      <dsp:spPr>
        <a:xfrm>
          <a:off x="1984238" y="1462671"/>
          <a:ext cx="1184752" cy="471137"/>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smtClean="0"/>
            <a:t>1816-1836</a:t>
          </a:r>
        </a:p>
      </dsp:txBody>
      <dsp:txXfrm>
        <a:off x="1998037" y="1476470"/>
        <a:ext cx="1157154" cy="443539"/>
      </dsp:txXfrm>
    </dsp:sp>
    <dsp:sp modelId="{FCE6F562-3EBA-41B9-A515-D6FAD3D8152B}">
      <dsp:nvSpPr>
        <dsp:cNvPr id="0" name=""/>
        <dsp:cNvSpPr/>
      </dsp:nvSpPr>
      <dsp:spPr>
        <a:xfrm>
          <a:off x="3374329" y="1698240"/>
          <a:ext cx="1332846" cy="1099319"/>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State Banking Era 	</a:t>
          </a:r>
        </a:p>
      </dsp:txBody>
      <dsp:txXfrm>
        <a:off x="3399627" y="1723538"/>
        <a:ext cx="1282250" cy="813155"/>
      </dsp:txXfrm>
    </dsp:sp>
    <dsp:sp modelId="{2BEF60C3-453F-4625-9908-59894CA84474}">
      <dsp:nvSpPr>
        <dsp:cNvPr id="0" name=""/>
        <dsp:cNvSpPr/>
      </dsp:nvSpPr>
      <dsp:spPr>
        <a:xfrm>
          <a:off x="4128028" y="1976848"/>
          <a:ext cx="1445086" cy="1445086"/>
        </a:xfrm>
        <a:prstGeom prst="leftCircularArrow">
          <a:avLst>
            <a:gd name="adj1" fmla="val 2984"/>
            <a:gd name="adj2" fmla="val 365746"/>
            <a:gd name="adj3" fmla="val 2141257"/>
            <a:gd name="adj4" fmla="val 9024489"/>
            <a:gd name="adj5" fmla="val 3481"/>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8384522-84A0-495D-9366-7B29993052C6}">
      <dsp:nvSpPr>
        <dsp:cNvPr id="0" name=""/>
        <dsp:cNvSpPr/>
      </dsp:nvSpPr>
      <dsp:spPr>
        <a:xfrm>
          <a:off x="3670517" y="2561991"/>
          <a:ext cx="1184752" cy="471137"/>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smtClean="0"/>
            <a:t>1836-1863</a:t>
          </a:r>
        </a:p>
      </dsp:txBody>
      <dsp:txXfrm>
        <a:off x="3684316" y="2575790"/>
        <a:ext cx="1157154" cy="443539"/>
      </dsp:txXfrm>
    </dsp:sp>
    <dsp:sp modelId="{B6799A02-CE57-4EB4-90A6-1008E78A85E7}">
      <dsp:nvSpPr>
        <dsp:cNvPr id="0" name=""/>
        <dsp:cNvSpPr/>
      </dsp:nvSpPr>
      <dsp:spPr>
        <a:xfrm>
          <a:off x="5060608" y="1698240"/>
          <a:ext cx="1332846" cy="1099319"/>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National Banking Era</a:t>
          </a:r>
        </a:p>
      </dsp:txBody>
      <dsp:txXfrm>
        <a:off x="5085906" y="1959106"/>
        <a:ext cx="1282250" cy="813155"/>
      </dsp:txXfrm>
    </dsp:sp>
    <dsp:sp modelId="{7E2C42A2-2B9F-4892-8A60-790A730C61E3}">
      <dsp:nvSpPr>
        <dsp:cNvPr id="0" name=""/>
        <dsp:cNvSpPr/>
      </dsp:nvSpPr>
      <dsp:spPr>
        <a:xfrm>
          <a:off x="5803199" y="1030761"/>
          <a:ext cx="1615394" cy="1615394"/>
        </a:xfrm>
        <a:prstGeom prst="circularArrow">
          <a:avLst>
            <a:gd name="adj1" fmla="val 2669"/>
            <a:gd name="adj2" fmla="val 324787"/>
            <a:gd name="adj3" fmla="val 19499703"/>
            <a:gd name="adj4" fmla="val 12575511"/>
            <a:gd name="adj5" fmla="val 3114"/>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DF32FA-9882-49CD-87D0-17D5493519B3}">
      <dsp:nvSpPr>
        <dsp:cNvPr id="0" name=""/>
        <dsp:cNvSpPr/>
      </dsp:nvSpPr>
      <dsp:spPr>
        <a:xfrm>
          <a:off x="5356796" y="1462671"/>
          <a:ext cx="1184752" cy="471137"/>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smtClean="0"/>
            <a:t>1863-1913</a:t>
          </a:r>
        </a:p>
      </dsp:txBody>
      <dsp:txXfrm>
        <a:off x="5370595" y="1476470"/>
        <a:ext cx="1157154" cy="443539"/>
      </dsp:txXfrm>
    </dsp:sp>
    <dsp:sp modelId="{445609E1-2F53-4609-A3D0-714E43EF8990}">
      <dsp:nvSpPr>
        <dsp:cNvPr id="0" name=""/>
        <dsp:cNvSpPr/>
      </dsp:nvSpPr>
      <dsp:spPr>
        <a:xfrm>
          <a:off x="6746887" y="1698240"/>
          <a:ext cx="1332846" cy="1099319"/>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Federal Reserve Act</a:t>
          </a:r>
        </a:p>
      </dsp:txBody>
      <dsp:txXfrm>
        <a:off x="6772185" y="1723538"/>
        <a:ext cx="1282250" cy="813155"/>
      </dsp:txXfrm>
    </dsp:sp>
    <dsp:sp modelId="{68BDC838-7D26-41A4-9D42-1AAFD8A5A909}">
      <dsp:nvSpPr>
        <dsp:cNvPr id="0" name=""/>
        <dsp:cNvSpPr/>
      </dsp:nvSpPr>
      <dsp:spPr>
        <a:xfrm>
          <a:off x="7043075" y="2561991"/>
          <a:ext cx="1184752" cy="471137"/>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smtClean="0"/>
            <a:t>1913</a:t>
          </a:r>
        </a:p>
      </dsp:txBody>
      <dsp:txXfrm>
        <a:off x="7056874" y="2575790"/>
        <a:ext cx="1157154" cy="4435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4#3">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E7F3305-E276-47BE-B338-FB83341E5690}" type="datetimeFigureOut">
              <a:rPr lang="en-US" smtClean="0"/>
              <a:pPr/>
              <a:t>5/2/2014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1B885A6-B5FC-4CD5-8A8D-740076FBB99F}" type="slidenum">
              <a:rPr lang="en-US" smtClean="0"/>
              <a:pPr/>
              <a:t>‹#›</a:t>
            </a:fld>
            <a:endParaRPr lang="en-US"/>
          </a:p>
        </p:txBody>
      </p:sp>
    </p:spTree>
    <p:extLst>
      <p:ext uri="{BB962C8B-B14F-4D97-AF65-F5344CB8AC3E}">
        <p14:creationId xmlns:p14="http://schemas.microsoft.com/office/powerpoint/2010/main" val="1601479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2F5699-9365-4142-A739-5D9698EB7285}" type="datetimeFigureOut">
              <a:rPr lang="en-US" smtClean="0"/>
              <a:pPr/>
              <a:t>5/2/2014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AF5830-61E7-4266-81DA-719B07DDF8CF}" type="slidenum">
              <a:rPr lang="en-US" smtClean="0"/>
              <a:pPr/>
              <a:t>‹#›</a:t>
            </a:fld>
            <a:endParaRPr lang="en-US"/>
          </a:p>
        </p:txBody>
      </p:sp>
    </p:spTree>
    <p:extLst>
      <p:ext uri="{BB962C8B-B14F-4D97-AF65-F5344CB8AC3E}">
        <p14:creationId xmlns:p14="http://schemas.microsoft.com/office/powerpoint/2010/main" val="1028346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1AF5830-61E7-4266-81DA-719B07DDF8CF}"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3738"/>
            <a:ext cx="4556125" cy="3416300"/>
          </a:xfrm>
        </p:spPr>
      </p:sp>
      <p:sp>
        <p:nvSpPr>
          <p:cNvPr id="3" name="Notes Placeholder 2"/>
          <p:cNvSpPr>
            <a:spLocks noGrp="1"/>
          </p:cNvSpPr>
          <p:nvPr>
            <p:ph type="body" idx="1"/>
          </p:nvPr>
        </p:nvSpPr>
        <p:spPr/>
        <p:txBody>
          <a:bodyPr>
            <a:normAutofit/>
          </a:bodyPr>
          <a:lstStyle/>
          <a:p>
            <a:r>
              <a:rPr lang="en-US" dirty="0" smtClean="0"/>
              <a:t>Bank not in constitution</a:t>
            </a:r>
          </a:p>
          <a:p>
            <a:endParaRPr lang="en-US" dirty="0" smtClean="0"/>
          </a:p>
          <a:p>
            <a:r>
              <a:rPr lang="en-US" dirty="0" smtClean="0"/>
              <a:t>Can federal </a:t>
            </a:r>
            <a:r>
              <a:rPr lang="en-US" dirty="0" err="1" smtClean="0"/>
              <a:t>gov</a:t>
            </a:r>
            <a:r>
              <a:rPr lang="en-US" dirty="0" smtClean="0"/>
              <a:t>. print money?  Charter banks?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3738"/>
            <a:ext cx="4556125" cy="3416300"/>
          </a:xfrm>
        </p:spPr>
      </p:sp>
      <p:sp>
        <p:nvSpPr>
          <p:cNvPr id="3" name="Notes Placeholder 2"/>
          <p:cNvSpPr>
            <a:spLocks noGrp="1"/>
          </p:cNvSpPr>
          <p:nvPr>
            <p:ph type="body" idx="1"/>
          </p:nvPr>
        </p:nvSpPr>
        <p:spPr/>
        <p:txBody>
          <a:bodyPr>
            <a:normAutofit/>
          </a:bodyPr>
          <a:lstStyle/>
          <a:p>
            <a:r>
              <a:rPr lang="en-US" dirty="0" smtClean="0"/>
              <a:t>1</a:t>
            </a:r>
            <a:r>
              <a:rPr lang="en-US" baseline="30000" dirty="0" smtClean="0"/>
              <a:t>st</a:t>
            </a:r>
            <a:r>
              <a:rPr lang="en-US" dirty="0" smtClean="0"/>
              <a:t> Treasury Secretary</a:t>
            </a:r>
          </a:p>
          <a:p>
            <a:endParaRPr lang="en-US" dirty="0" smtClean="0"/>
          </a:p>
          <a:p>
            <a:r>
              <a:rPr lang="en-US" dirty="0" smtClean="0"/>
              <a:t>Established U.S. mint</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George Washington reportedly contributed $75 worth of his personal tableware to provide the silver for the first coins.  </a:t>
            </a:r>
          </a:p>
          <a:p>
            <a:endParaRPr lang="en-US" dirty="0"/>
          </a:p>
        </p:txBody>
      </p:sp>
      <p:sp>
        <p:nvSpPr>
          <p:cNvPr id="4" name="Slide Number Placeholder 3"/>
          <p:cNvSpPr>
            <a:spLocks noGrp="1"/>
          </p:cNvSpPr>
          <p:nvPr>
            <p:ph type="sldNum" sz="quarter" idx="10"/>
          </p:nvPr>
        </p:nvSpPr>
        <p:spPr/>
        <p:txBody>
          <a:bodyPr/>
          <a:lstStyle/>
          <a:p>
            <a:fld id="{A1AF5830-61E7-4266-81DA-719B07DDF8CF}" type="slidenum">
              <a:rPr lang="en-US" smtClean="0"/>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1AF5830-61E7-4266-81DA-719B07DDF8CF}" type="slidenum">
              <a:rPr lang="en-US" smtClean="0"/>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3738"/>
            <a:ext cx="4556125" cy="3416300"/>
          </a:xfrm>
        </p:spPr>
      </p:sp>
      <p:sp>
        <p:nvSpPr>
          <p:cNvPr id="3" name="Notes Placeholder 2"/>
          <p:cNvSpPr>
            <a:spLocks noGrp="1"/>
          </p:cNvSpPr>
          <p:nvPr>
            <p:ph type="body" idx="1"/>
          </p:nvPr>
        </p:nvSpPr>
        <p:spPr/>
        <p:txBody>
          <a:bodyPr>
            <a:normAutofit/>
          </a:bodyPr>
          <a:lstStyle/>
          <a:p>
            <a:r>
              <a:rPr lang="en-US" dirty="0" smtClean="0"/>
              <a:t>The proposal for a national bank was…</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Alexander Hamilton (Treasury Secretary) proposed a national bank</a:t>
            </a:r>
          </a:p>
          <a:p>
            <a:r>
              <a:rPr lang="en-US" dirty="0" smtClean="0"/>
              <a:t>Bank met with opposition from Jefferson and others</a:t>
            </a:r>
          </a:p>
          <a:p>
            <a:r>
              <a:rPr lang="en-US" dirty="0" smtClean="0"/>
              <a:t>Washington unsure and asks Hamilton for arguments in favor of bank</a:t>
            </a:r>
          </a:p>
          <a:p>
            <a:r>
              <a:rPr lang="en-US" dirty="0" smtClean="0"/>
              <a:t>Hamilton wins the argument and Washington signs the bill that creates the (first) Bank of the United States</a:t>
            </a:r>
          </a:p>
          <a:p>
            <a:endParaRPr lang="en-US" dirty="0" smtClean="0"/>
          </a:p>
          <a:p>
            <a:endParaRPr lang="en-US" dirty="0" smtClean="0"/>
          </a:p>
          <a:p>
            <a:r>
              <a:rPr lang="en-US" dirty="0" smtClean="0"/>
              <a:t>Not referred</a:t>
            </a:r>
            <a:r>
              <a:rPr lang="en-US" baseline="0" dirty="0" smtClean="0"/>
              <a:t> to as the “First Bank” it was the only bank.</a:t>
            </a:r>
          </a:p>
          <a:p>
            <a:endParaRPr lang="en-US" dirty="0"/>
          </a:p>
        </p:txBody>
      </p:sp>
      <p:sp>
        <p:nvSpPr>
          <p:cNvPr id="4" name="Slide Number Placeholder 3"/>
          <p:cNvSpPr>
            <a:spLocks noGrp="1"/>
          </p:cNvSpPr>
          <p:nvPr>
            <p:ph type="sldNum" sz="quarter" idx="10"/>
          </p:nvPr>
        </p:nvSpPr>
        <p:spPr/>
        <p:txBody>
          <a:bodyPr/>
          <a:lstStyle/>
          <a:p>
            <a:fld id="{A1AF5830-61E7-4266-81DA-719B07DDF8CF}" type="slidenum">
              <a:rPr lang="en-US" smtClean="0"/>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3738"/>
            <a:ext cx="4556125" cy="341630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3738"/>
            <a:ext cx="4556125" cy="341630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Ken:</a:t>
            </a:r>
          </a:p>
          <a:p>
            <a:r>
              <a:rPr lang="en-US" dirty="0" smtClean="0"/>
              <a:t>No central institution for Treasury to deal with.</a:t>
            </a:r>
          </a:p>
          <a:p>
            <a:r>
              <a:rPr lang="en-US" dirty="0" smtClean="0"/>
              <a:t>Sec. of State James Monroe pledged his </a:t>
            </a:r>
            <a:r>
              <a:rPr lang="en-US" i="1" dirty="0" smtClean="0"/>
              <a:t>personal</a:t>
            </a:r>
            <a:r>
              <a:rPr lang="en-US" dirty="0" smtClean="0"/>
              <a:t> fortune to secure funds for Andrew Jackson to move troops for Battle of N.O.</a:t>
            </a:r>
          </a:p>
          <a:p>
            <a:endParaRPr lang="en-US" dirty="0"/>
          </a:p>
        </p:txBody>
      </p:sp>
      <p:sp>
        <p:nvSpPr>
          <p:cNvPr id="4" name="Slide Number Placeholder 3"/>
          <p:cNvSpPr>
            <a:spLocks noGrp="1"/>
          </p:cNvSpPr>
          <p:nvPr>
            <p:ph type="sldNum" sz="quarter" idx="10"/>
          </p:nvPr>
        </p:nvSpPr>
        <p:spPr/>
        <p:txBody>
          <a:bodyPr/>
          <a:lstStyle/>
          <a:p>
            <a:fld id="{A1AF5830-61E7-4266-81DA-719B07DDF8CF}" type="slidenum">
              <a:rPr lang="en-US" smtClean="0"/>
              <a:pPr/>
              <a:t>29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Constitutional issues were precluded…</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3738"/>
            <a:ext cx="4556125" cy="341630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smtClean="0"/>
              <a:t>Again, create another national bank</a:t>
            </a:r>
          </a:p>
          <a:p>
            <a:pPr>
              <a:defRPr/>
            </a:pPr>
            <a:r>
              <a:rPr lang="en-US" dirty="0" smtClean="0"/>
              <a:t>Astor, Barker, Calhoun, Dallas, Girard, Parish support creation of second national bank</a:t>
            </a:r>
          </a:p>
          <a:p>
            <a:pPr>
              <a:defRPr/>
            </a:pPr>
            <a:r>
              <a:rPr lang="en-US" dirty="0" smtClean="0"/>
              <a:t>Debate goes on for a couple of years</a:t>
            </a:r>
          </a:p>
          <a:p>
            <a:pPr>
              <a:defRPr/>
            </a:pPr>
            <a:endParaRPr lang="en-US" dirty="0" smtClean="0"/>
          </a:p>
          <a:p>
            <a:pPr>
              <a:defRPr/>
            </a:pPr>
            <a:r>
              <a:rPr lang="en-US" dirty="0" smtClean="0"/>
              <a:t>War ends so Madison thinks there’s no need for a second bank</a:t>
            </a:r>
          </a:p>
          <a:p>
            <a:pPr>
              <a:defRPr/>
            </a:pPr>
            <a:r>
              <a:rPr lang="en-US" dirty="0" smtClean="0"/>
              <a:t>But government has debt from war; Madison rejects several bank bills</a:t>
            </a:r>
          </a:p>
          <a:p>
            <a:pPr>
              <a:defRPr/>
            </a:pPr>
            <a:r>
              <a:rPr lang="en-US" dirty="0" smtClean="0"/>
              <a:t>Finally, in 1816, Madison signs bill to create the (second) Bank of the United States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1AF5830-61E7-4266-81DA-719B07DDF8CF}" type="slidenum">
              <a:rPr lang="en-US" smtClean="0"/>
              <a:pPr/>
              <a:t>32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Chillicothe???</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AE449DA2-D32F-4741-82D6-3153E45583F0}" type="slidenum">
              <a:rPr lang="en-US" smtClean="0"/>
              <a:pPr/>
              <a:t>35</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An 1835 Second Bank note</a:t>
            </a:r>
            <a:endParaRPr lang="en-US" dirty="0"/>
          </a:p>
        </p:txBody>
      </p:sp>
      <p:sp>
        <p:nvSpPr>
          <p:cNvPr id="4" name="Slide Number Placeholder 3"/>
          <p:cNvSpPr>
            <a:spLocks noGrp="1"/>
          </p:cNvSpPr>
          <p:nvPr>
            <p:ph type="sldNum" sz="quarter" idx="10"/>
          </p:nvPr>
        </p:nvSpPr>
        <p:spPr/>
        <p:txBody>
          <a:bodyPr/>
          <a:lstStyle/>
          <a:p>
            <a:fld id="{A1AF5830-61E7-4266-81DA-719B07DDF8CF}" type="slidenum">
              <a:rPr lang="en-US" smtClean="0"/>
              <a:pPr/>
              <a:t>37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Second Bank not a significant issue in 1828, but rumors circulated that Henry Clay manipulated the Bank to help John Quincy Adams</a:t>
            </a:r>
          </a:p>
          <a:p>
            <a:endParaRPr lang="en-US" dirty="0"/>
          </a:p>
        </p:txBody>
      </p:sp>
      <p:sp>
        <p:nvSpPr>
          <p:cNvPr id="4" name="Slide Number Placeholder 3"/>
          <p:cNvSpPr>
            <a:spLocks noGrp="1"/>
          </p:cNvSpPr>
          <p:nvPr>
            <p:ph type="sldNum" sz="quarter" idx="10"/>
          </p:nvPr>
        </p:nvSpPr>
        <p:spPr/>
        <p:txBody>
          <a:bodyPr/>
          <a:lstStyle/>
          <a:p>
            <a:fld id="{A1AF5830-61E7-4266-81DA-719B07DDF8CF}" type="slidenum">
              <a:rPr lang="en-US" smtClean="0"/>
              <a:pPr/>
              <a:t>41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Second Bank not a significant issue in 1828, but rumors circulated that Henry Clay manipulated the Bank to help John Quincy Adams</a:t>
            </a:r>
          </a:p>
          <a:p>
            <a:endParaRPr lang="en-US" dirty="0"/>
          </a:p>
        </p:txBody>
      </p:sp>
      <p:sp>
        <p:nvSpPr>
          <p:cNvPr id="4" name="Slide Number Placeholder 3"/>
          <p:cNvSpPr>
            <a:spLocks noGrp="1"/>
          </p:cNvSpPr>
          <p:nvPr>
            <p:ph type="sldNum" sz="quarter" idx="10"/>
          </p:nvPr>
        </p:nvSpPr>
        <p:spPr/>
        <p:txBody>
          <a:bodyPr/>
          <a:lstStyle/>
          <a:p>
            <a:fld id="{A1AF5830-61E7-4266-81DA-719B07DDF8CF}" type="slidenum">
              <a:rPr lang="en-US" smtClean="0"/>
              <a:pPr/>
              <a:t>42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3738"/>
            <a:ext cx="4556125" cy="3416300"/>
          </a:xfrm>
        </p:spPr>
      </p:sp>
      <p:sp>
        <p:nvSpPr>
          <p:cNvPr id="3" name="Notes Placeholder 2"/>
          <p:cNvSpPr>
            <a:spLocks noGrp="1"/>
          </p:cNvSpPr>
          <p:nvPr>
            <p:ph type="body" idx="1"/>
          </p:nvPr>
        </p:nvSpPr>
        <p:spPr/>
        <p:txBody>
          <a:bodyPr>
            <a:normAutofit fontScale="92500"/>
          </a:bodyPr>
          <a:lstStyle/>
          <a:p>
            <a:r>
              <a:rPr lang="en-US" dirty="0" smtClean="0"/>
              <a:t>State banks also issued notes.</a:t>
            </a:r>
          </a:p>
          <a:p>
            <a:endParaRPr lang="en-US" dirty="0" smtClean="0"/>
          </a:p>
          <a:p>
            <a:r>
              <a:rPr lang="en-US" dirty="0" smtClean="0"/>
              <a:t>Circulated as money.</a:t>
            </a:r>
          </a:p>
          <a:p>
            <a:endParaRPr lang="en-US" dirty="0" smtClean="0"/>
          </a:p>
          <a:p>
            <a:r>
              <a:rPr lang="en-US" dirty="0" smtClean="0"/>
              <a:t>Notes are responsibility of bank.  You are responsible for deposit. </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State bank notes circulated as currency but were often not accepted at face value.</a:t>
            </a:r>
          </a:p>
          <a:p>
            <a:endParaRPr lang="en-US" dirty="0"/>
          </a:p>
        </p:txBody>
      </p:sp>
      <p:sp>
        <p:nvSpPr>
          <p:cNvPr id="4" name="Slide Number Placeholder 3"/>
          <p:cNvSpPr>
            <a:spLocks noGrp="1"/>
          </p:cNvSpPr>
          <p:nvPr>
            <p:ph type="sldNum" sz="quarter" idx="10"/>
          </p:nvPr>
        </p:nvSpPr>
        <p:spPr/>
        <p:txBody>
          <a:bodyPr/>
          <a:lstStyle/>
          <a:p>
            <a:fld id="{A1AF5830-61E7-4266-81DA-719B07DDF8CF}" type="slidenum">
              <a:rPr lang="en-US" smtClean="0"/>
              <a:pPr/>
              <a:t>45</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Deposits become more important than notes.</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746BA2E3-D21D-444F-8FDC-1CE177EFFA98}" type="slidenum">
              <a:rPr lang="en-US" smtClean="0"/>
              <a:pPr/>
              <a:t>6</a:t>
            </a:fld>
            <a:endParaRPr lang="en-US" smtClean="0"/>
          </a:p>
        </p:txBody>
      </p:sp>
      <p:sp>
        <p:nvSpPr>
          <p:cNvPr id="91139" name="Rectangle 2"/>
          <p:cNvSpPr>
            <a:spLocks noGrp="1" noRot="1" noChangeAspect="1" noChangeArrowheads="1" noTextEdit="1"/>
          </p:cNvSpPr>
          <p:nvPr>
            <p:ph type="sldImg"/>
          </p:nvPr>
        </p:nvSpPr>
        <p:spPr>
          <a:xfrm>
            <a:off x="1143000" y="685800"/>
            <a:ext cx="4570413" cy="3429000"/>
          </a:xfrm>
          <a:ln/>
        </p:spPr>
      </p:sp>
      <p:sp>
        <p:nvSpPr>
          <p:cNvPr id="91140" name="Rectangle 3"/>
          <p:cNvSpPr>
            <a:spLocks noGrp="1" noChangeArrowheads="1"/>
          </p:cNvSpPr>
          <p:nvPr>
            <p:ph type="body" idx="1"/>
          </p:nvPr>
        </p:nvSpPr>
        <p:spPr>
          <a:xfrm>
            <a:off x="685958" y="4343716"/>
            <a:ext cx="5486085" cy="4113855"/>
          </a:xfrm>
          <a:noFill/>
          <a:ln/>
        </p:spPr>
        <p:txBody>
          <a:bodyPr/>
          <a:lstStyle/>
          <a:p>
            <a:r>
              <a:rPr lang="en-US" dirty="0" smtClean="0"/>
              <a:t>Franklin is 23 years-old in 1729. He arrives in Philadelphia in 1723, goes to London from 1724 through 1725, then he returns to Philadelphia in 1726. Founds the </a:t>
            </a:r>
            <a:r>
              <a:rPr lang="en-US" i="1" dirty="0" err="1" smtClean="0"/>
              <a:t>Junto</a:t>
            </a:r>
            <a:r>
              <a:rPr lang="en-US" dirty="0" smtClean="0"/>
              <a:t> (APS) in 1727. Buys failing </a:t>
            </a:r>
            <a:r>
              <a:rPr lang="en-US" i="1" dirty="0" smtClean="0"/>
              <a:t>Pennsylvania Gazette</a:t>
            </a:r>
            <a:r>
              <a:rPr lang="en-US" dirty="0" smtClean="0"/>
              <a:t> press in 1729. This is the first pamphlet he publishes from his press.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Charter granted without discretion – as long as requirements were met.</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Louisiana’s experience with free banking good.</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addition to state-chartered banks, some companies issued notes that circulated as currency, such as this one from the Delaware Bridge Company in Lambertville, NJ:</a:t>
            </a:r>
          </a:p>
          <a:p>
            <a:endParaRPr lang="en-US" dirty="0"/>
          </a:p>
        </p:txBody>
      </p:sp>
      <p:sp>
        <p:nvSpPr>
          <p:cNvPr id="4" name="Slide Number Placeholder 3"/>
          <p:cNvSpPr>
            <a:spLocks noGrp="1"/>
          </p:cNvSpPr>
          <p:nvPr>
            <p:ph type="sldNum" sz="quarter" idx="10"/>
          </p:nvPr>
        </p:nvSpPr>
        <p:spPr/>
        <p:txBody>
          <a:bodyPr/>
          <a:lstStyle/>
          <a:p>
            <a:fld id="{A1AF5830-61E7-4266-81DA-719B07DDF8CF}" type="slidenum">
              <a:rPr lang="en-US" smtClean="0"/>
              <a:pPr/>
              <a:t>52</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Locate banks in difficult-to-access locations</a:t>
            </a:r>
          </a:p>
          <a:p>
            <a:endParaRPr lang="en-US" dirty="0" smtClean="0"/>
          </a:p>
          <a:p>
            <a:r>
              <a:rPr lang="en-US" dirty="0" smtClean="0"/>
              <a:t>Makes it difficult to redeem notes.</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 notes ended in 1971.</a:t>
            </a:r>
          </a:p>
          <a:p>
            <a:endParaRPr lang="en-US" dirty="0" smtClean="0"/>
          </a:p>
          <a:p>
            <a:r>
              <a:rPr lang="en-US" dirty="0" smtClean="0"/>
              <a:t>Treasury will also give face value.</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Congress placed 10% tax on state bank notes in March 1865 – to get uniform currency.</a:t>
            </a:r>
          </a:p>
          <a:p>
            <a:endParaRPr lang="en-US" dirty="0" smtClean="0"/>
          </a:p>
          <a:p>
            <a:r>
              <a:rPr lang="en-US" dirty="0" smtClean="0"/>
              <a:t>Supreme Court upheld challenge.  Salmon P. Chase was Chief Justice.  He was also Treasury Secretary in 1865 who proposed the tax!</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State banks almost disappear.  </a:t>
            </a:r>
          </a:p>
          <a:p>
            <a:endParaRPr lang="en-US" dirty="0" smtClean="0"/>
          </a:p>
          <a:p>
            <a:r>
              <a:rPr lang="en-US" dirty="0" smtClean="0"/>
              <a:t>Were about 1600 in 1861, only 350 in 1865.</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9DD4CA06-E39D-4633-B191-F9037EBA1208}" type="slidenum">
              <a:rPr lang="en-US" smtClean="0"/>
              <a:pPr/>
              <a:t>7</a:t>
            </a:fld>
            <a:endParaRPr lang="en-US" smtClean="0"/>
          </a:p>
        </p:txBody>
      </p:sp>
      <p:sp>
        <p:nvSpPr>
          <p:cNvPr id="92163" name="Rectangle 2"/>
          <p:cNvSpPr>
            <a:spLocks noGrp="1" noRot="1" noChangeAspect="1" noChangeArrowheads="1" noTextEdit="1"/>
          </p:cNvSpPr>
          <p:nvPr>
            <p:ph type="sldImg"/>
          </p:nvPr>
        </p:nvSpPr>
        <p:spPr>
          <a:xfrm>
            <a:off x="1143000" y="685800"/>
            <a:ext cx="4570413" cy="3429000"/>
          </a:xfrm>
          <a:ln/>
        </p:spPr>
      </p:sp>
      <p:sp>
        <p:nvSpPr>
          <p:cNvPr id="92164" name="Rectangle 3"/>
          <p:cNvSpPr>
            <a:spLocks noGrp="1" noChangeArrowheads="1"/>
          </p:cNvSpPr>
          <p:nvPr>
            <p:ph type="body" idx="1"/>
          </p:nvPr>
        </p:nvSpPr>
        <p:spPr>
          <a:xfrm>
            <a:off x="685958" y="4343716"/>
            <a:ext cx="5486085" cy="4113855"/>
          </a:xfrm>
          <a:noFill/>
          <a:ln/>
        </p:spPr>
        <p:txBody>
          <a:bodyPr/>
          <a:lstStyle/>
          <a:p>
            <a:r>
              <a:rPr lang="en-US" smtClean="0"/>
              <a:t>B. Franklin printed Pennsylvania pound 20 shilling note, 1739. Note leaf-impression printing to minimize counterfeiting. Franklin first prints money for Pennsylvania in 1730/31 and continues through 1764, then sells out to partner Hall, as he returns to London for 1764-1774.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State banks survived by introducing something called a demand deposit.</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Fractional </a:t>
            </a:r>
          </a:p>
          <a:p>
            <a:r>
              <a:rPr lang="en-US" sz="1200" dirty="0" smtClean="0"/>
              <a:t>currency notes  </a:t>
            </a:r>
          </a:p>
          <a:p>
            <a:r>
              <a:rPr lang="en-US" sz="1200" dirty="0" smtClean="0"/>
              <a:t>and postage stamps</a:t>
            </a:r>
          </a:p>
          <a:p>
            <a:r>
              <a:rPr lang="en-US" sz="1200" dirty="0" smtClean="0"/>
              <a:t>replaced coins, which </a:t>
            </a:r>
          </a:p>
          <a:p>
            <a:r>
              <a:rPr lang="en-US" sz="1200" dirty="0" smtClean="0"/>
              <a:t>were being hoarded</a:t>
            </a:r>
          </a:p>
          <a:p>
            <a:r>
              <a:rPr lang="en-US" sz="1200" dirty="0" smtClean="0"/>
              <a:t>during the Civil War.</a:t>
            </a:r>
            <a:r>
              <a:rPr lang="en-US" dirty="0" smtClean="0"/>
              <a:t> </a:t>
            </a:r>
          </a:p>
          <a:p>
            <a:endParaRPr lang="en-US" dirty="0"/>
          </a:p>
        </p:txBody>
      </p:sp>
      <p:sp>
        <p:nvSpPr>
          <p:cNvPr id="4" name="Slide Number Placeholder 3"/>
          <p:cNvSpPr>
            <a:spLocks noGrp="1"/>
          </p:cNvSpPr>
          <p:nvPr>
            <p:ph type="sldNum" sz="quarter" idx="10"/>
          </p:nvPr>
        </p:nvSpPr>
        <p:spPr/>
        <p:txBody>
          <a:bodyPr/>
          <a:lstStyle/>
          <a:p>
            <a:fld id="{A1AF5830-61E7-4266-81DA-719B07DDF8CF}" type="slidenum">
              <a:rPr lang="en-US" smtClean="0"/>
              <a:pPr/>
              <a:t>65</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dirty="0" smtClean="0"/>
              <a:t>United States Notes issued by Congress to finance the Civil War were called</a:t>
            </a:r>
            <a:r>
              <a:rPr lang="en-US" sz="1200" dirty="0" smtClean="0"/>
              <a:t> Greenbacks.</a:t>
            </a:r>
          </a:p>
          <a:p>
            <a:endParaRPr lang="en-US" dirty="0" smtClean="0"/>
          </a:p>
          <a:p>
            <a:r>
              <a:rPr lang="en-US" sz="1200" b="0" dirty="0" smtClean="0"/>
              <a:t>Confederate Currency Issued to Finance the Civil War</a:t>
            </a: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A1AF5830-61E7-4266-81DA-719B07DDF8CF}" type="slidenum">
              <a:rPr lang="en-US" smtClean="0"/>
              <a:pPr/>
              <a:t>66</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Beginning in 1877, all national banks’ notes are printed by Treasury’s Bureau of Engraving and Printing, which still prints our currency today. </a:t>
            </a:r>
          </a:p>
          <a:p>
            <a:endParaRPr lang="en-US" dirty="0"/>
          </a:p>
        </p:txBody>
      </p:sp>
      <p:sp>
        <p:nvSpPr>
          <p:cNvPr id="4" name="Slide Number Placeholder 3"/>
          <p:cNvSpPr>
            <a:spLocks noGrp="1"/>
          </p:cNvSpPr>
          <p:nvPr>
            <p:ph type="sldNum" sz="quarter" idx="10"/>
          </p:nvPr>
        </p:nvSpPr>
        <p:spPr/>
        <p:txBody>
          <a:bodyPr/>
          <a:lstStyle/>
          <a:p>
            <a:fld id="{A1AF5830-61E7-4266-81DA-719B07DDF8CF}" type="slidenum">
              <a:rPr lang="en-US" smtClean="0"/>
              <a:pPr/>
              <a:t>68</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During and after the Civil War, Congress authorized the Treasury to issue gold certificates. </a:t>
            </a:r>
            <a:endParaRPr lang="en-US" dirty="0"/>
          </a:p>
        </p:txBody>
      </p:sp>
      <p:sp>
        <p:nvSpPr>
          <p:cNvPr id="4" name="Slide Number Placeholder 3"/>
          <p:cNvSpPr>
            <a:spLocks noGrp="1"/>
          </p:cNvSpPr>
          <p:nvPr>
            <p:ph type="sldNum" sz="quarter" idx="10"/>
          </p:nvPr>
        </p:nvSpPr>
        <p:spPr/>
        <p:txBody>
          <a:bodyPr/>
          <a:lstStyle/>
          <a:p>
            <a:fld id="{A1AF5830-61E7-4266-81DA-719B07DDF8CF}" type="slidenum">
              <a:rPr lang="en-US" smtClean="0"/>
              <a:pPr/>
              <a:t>72</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smtClean="0"/>
              <a:t>Silver certificates were authorized by Congress in response to the “Free Silver” movement.</a:t>
            </a:r>
            <a:endParaRPr lang="en-US"/>
          </a:p>
        </p:txBody>
      </p:sp>
      <p:sp>
        <p:nvSpPr>
          <p:cNvPr id="4" name="Slide Number Placeholder 3"/>
          <p:cNvSpPr>
            <a:spLocks noGrp="1"/>
          </p:cNvSpPr>
          <p:nvPr>
            <p:ph type="sldNum" sz="quarter" idx="10"/>
          </p:nvPr>
        </p:nvSpPr>
        <p:spPr/>
        <p:txBody>
          <a:bodyPr/>
          <a:lstStyle/>
          <a:p>
            <a:fld id="{A1AF5830-61E7-4266-81DA-719B07DDF8CF}" type="slidenum">
              <a:rPr lang="en-US" smtClean="0"/>
              <a:pPr/>
              <a:t>73</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Note issue depended on volume of </a:t>
            </a:r>
            <a:r>
              <a:rPr lang="en-US" dirty="0" err="1" smtClean="0"/>
              <a:t>gov</a:t>
            </a:r>
            <a:r>
              <a:rPr lang="en-US" dirty="0" smtClean="0"/>
              <a:t>. debt – no elastic currency or lender of last resort.</a:t>
            </a:r>
          </a:p>
          <a:p>
            <a:endParaRPr lang="en-US" dirty="0" smtClean="0"/>
          </a:p>
          <a:p>
            <a:r>
              <a:rPr lang="en-US" dirty="0" smtClean="0"/>
              <a:t>Suspensions common.  1893.  1907 – New York banks.</a:t>
            </a: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National bank notes not issued since 1935.</a:t>
            </a:r>
          </a:p>
          <a:p>
            <a:endParaRPr lang="en-US" dirty="0" smtClean="0"/>
          </a:p>
          <a:p>
            <a:r>
              <a:rPr lang="en-US" dirty="0" smtClean="0"/>
              <a:t>Treasury will redeem them for face value.</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50 Shilling paper note issued by Pennsylvania in 1775.</a:t>
            </a:r>
          </a:p>
          <a:p>
            <a:r>
              <a:rPr lang="en-US" dirty="0" smtClean="0"/>
              <a:t>Note the reference to “his Majesty George the Third” – a phrase that soon disappeared. </a:t>
            </a:r>
          </a:p>
          <a:p>
            <a:endParaRPr lang="en-US" dirty="0"/>
          </a:p>
        </p:txBody>
      </p:sp>
      <p:sp>
        <p:nvSpPr>
          <p:cNvPr id="4" name="Slide Number Placeholder 3"/>
          <p:cNvSpPr>
            <a:spLocks noGrp="1"/>
          </p:cNvSpPr>
          <p:nvPr>
            <p:ph type="sldNum" sz="quarter" idx="10"/>
          </p:nvPr>
        </p:nvSpPr>
        <p:spPr/>
        <p:txBody>
          <a:bodyPr/>
          <a:lstStyle/>
          <a:p>
            <a:fld id="{A1AF5830-61E7-4266-81DA-719B07DDF8CF}"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Counterfeit is Death” on this Pennsylvania currency indicates how seriously counterfeiting was treated. </a:t>
            </a:r>
          </a:p>
        </p:txBody>
      </p:sp>
      <p:sp>
        <p:nvSpPr>
          <p:cNvPr id="4" name="Slide Number Placeholder 3"/>
          <p:cNvSpPr>
            <a:spLocks noGrp="1"/>
          </p:cNvSpPr>
          <p:nvPr>
            <p:ph type="sldNum" sz="quarter" idx="10"/>
          </p:nvPr>
        </p:nvSpPr>
        <p:spPr/>
        <p:txBody>
          <a:bodyPr/>
          <a:lstStyle/>
          <a:p>
            <a:fld id="{A1AF5830-61E7-4266-81DA-719B07DDF8CF}"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phrase “Mind Your Business” is on the front. </a:t>
            </a:r>
          </a:p>
          <a:p>
            <a:endParaRPr lang="en-US" dirty="0" smtClean="0"/>
          </a:p>
          <a:p>
            <a:r>
              <a:rPr lang="en-US" dirty="0" smtClean="0"/>
              <a:t>Continental Congress chartered the Bank of North America (founded by Robert Morris) in 1781</a:t>
            </a:r>
          </a:p>
          <a:p>
            <a:r>
              <a:rPr lang="en-US" dirty="0" smtClean="0"/>
              <a:t>Helped finance the war by buying and marketing bonds</a:t>
            </a:r>
          </a:p>
          <a:p>
            <a:r>
              <a:rPr lang="en-US" dirty="0" smtClean="0"/>
              <a:t>Only a handful of banks existed before 1800.</a:t>
            </a:r>
          </a:p>
          <a:p>
            <a:pPr lvl="1"/>
            <a:r>
              <a:rPr lang="en-US" dirty="0" smtClean="0"/>
              <a:t>Only 5 banks in 1792;    24 in 1800</a:t>
            </a:r>
          </a:p>
          <a:p>
            <a:r>
              <a:rPr lang="en-US" dirty="0" smtClean="0"/>
              <a:t>Banks issued notes that circulated as currency.</a:t>
            </a:r>
          </a:p>
          <a:p>
            <a:endParaRPr lang="en-US" dirty="0"/>
          </a:p>
        </p:txBody>
      </p:sp>
      <p:sp>
        <p:nvSpPr>
          <p:cNvPr id="4" name="Slide Number Placeholder 3"/>
          <p:cNvSpPr>
            <a:spLocks noGrp="1"/>
          </p:cNvSpPr>
          <p:nvPr>
            <p:ph type="sldNum" sz="quarter" idx="10"/>
          </p:nvPr>
        </p:nvSpPr>
        <p:spPr/>
        <p:txBody>
          <a:bodyPr/>
          <a:lstStyle/>
          <a:p>
            <a:fld id="{A1AF5830-61E7-4266-81DA-719B07DDF8CF}" type="slidenum">
              <a:rPr lang="en-US" smtClean="0"/>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1AF5830-61E7-4266-81DA-719B07DDF8CF}" type="slidenum">
              <a:rPr lang="en-US" smtClean="0"/>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Other than foreign coins, domestic coins of the Colonies (or States) and private tokens circulated.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1AF5830-61E7-4266-81DA-719B07DDF8CF}"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49F6B03-5A20-3B41-88B5-2337A4783498}" type="datetimeFigureOut">
              <a:rPr lang="en-US" smtClean="0"/>
              <a:pPr/>
              <a:t>5/2/2014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3795935-8310-184E-A783-88A05B472F0B}" type="slidenum">
              <a:rPr lang="en-US" smtClean="0"/>
              <a:pPr/>
              <a:t>‹#›</a:t>
            </a:fld>
            <a:endParaRPr lang="en-US"/>
          </a:p>
        </p:txBody>
      </p:sp>
      <p:pic>
        <p:nvPicPr>
          <p:cNvPr id="7" name="Picture 6" descr="EconEdlogo.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05700" y="5930900"/>
            <a:ext cx="1441704" cy="713232"/>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2100" y="5913200"/>
            <a:ext cx="2755900" cy="749604"/>
          </a:xfrm>
          <a:prstGeom prst="rect">
            <a:avLst/>
          </a:prstGeom>
        </p:spPr>
      </p:pic>
    </p:spTree>
    <p:extLst>
      <p:ext uri="{BB962C8B-B14F-4D97-AF65-F5344CB8AC3E}">
        <p14:creationId xmlns:p14="http://schemas.microsoft.com/office/powerpoint/2010/main" val="182776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49F6B03-5A20-3B41-88B5-2337A4783498}" type="datetimeFigureOut">
              <a:rPr lang="en-US" smtClean="0"/>
              <a:pPr/>
              <a:t>5/2/2014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3795935-8310-184E-A783-88A05B472F0B}" type="slidenum">
              <a:rPr lang="en-US" smtClean="0"/>
              <a:pPr/>
              <a:t>‹#›</a:t>
            </a:fld>
            <a:endParaRPr lang="en-US"/>
          </a:p>
        </p:txBody>
      </p:sp>
    </p:spTree>
    <p:extLst>
      <p:ext uri="{BB962C8B-B14F-4D97-AF65-F5344CB8AC3E}">
        <p14:creationId xmlns:p14="http://schemas.microsoft.com/office/powerpoint/2010/main" val="4190025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49F6B03-5A20-3B41-88B5-2337A4783498}" type="datetimeFigureOut">
              <a:rPr lang="en-US" smtClean="0"/>
              <a:pPr/>
              <a:t>5/2/2014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3795935-8310-184E-A783-88A05B472F0B}" type="slidenum">
              <a:rPr lang="en-US" smtClean="0"/>
              <a:pPr/>
              <a:t>‹#›</a:t>
            </a:fld>
            <a:endParaRPr lang="en-US"/>
          </a:p>
        </p:txBody>
      </p:sp>
    </p:spTree>
    <p:extLst>
      <p:ext uri="{BB962C8B-B14F-4D97-AF65-F5344CB8AC3E}">
        <p14:creationId xmlns:p14="http://schemas.microsoft.com/office/powerpoint/2010/main" val="3794605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609600"/>
            <a:ext cx="79248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7924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7924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0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3810000" cy="190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7924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49F6B03-5A20-3B41-88B5-2337A4783498}" type="datetimeFigureOut">
              <a:rPr lang="en-US" smtClean="0"/>
              <a:pPr/>
              <a:t>5/2/2014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3795935-8310-184E-A783-88A05B472F0B}" type="slidenum">
              <a:rPr lang="en-US" smtClean="0"/>
              <a:pPr/>
              <a:t>‹#›</a:t>
            </a:fld>
            <a:endParaRPr lang="en-US"/>
          </a:p>
        </p:txBody>
      </p:sp>
    </p:spTree>
    <p:extLst>
      <p:ext uri="{BB962C8B-B14F-4D97-AF65-F5344CB8AC3E}">
        <p14:creationId xmlns:p14="http://schemas.microsoft.com/office/powerpoint/2010/main" val="3282528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49F6B03-5A20-3B41-88B5-2337A4783498}" type="datetimeFigureOut">
              <a:rPr lang="en-US" smtClean="0"/>
              <a:pPr/>
              <a:t>5/2/2014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3795935-8310-184E-A783-88A05B472F0B}" type="slidenum">
              <a:rPr lang="en-US" smtClean="0"/>
              <a:pPr/>
              <a:t>‹#›</a:t>
            </a:fld>
            <a:endParaRPr lang="en-US"/>
          </a:p>
        </p:txBody>
      </p:sp>
    </p:spTree>
    <p:extLst>
      <p:ext uri="{BB962C8B-B14F-4D97-AF65-F5344CB8AC3E}">
        <p14:creationId xmlns:p14="http://schemas.microsoft.com/office/powerpoint/2010/main" val="2412674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49F6B03-5A20-3B41-88B5-2337A4783498}" type="datetimeFigureOut">
              <a:rPr lang="en-US" smtClean="0"/>
              <a:pPr/>
              <a:t>5/2/2014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3795935-8310-184E-A783-88A05B472F0B}" type="slidenum">
              <a:rPr lang="en-US" smtClean="0"/>
              <a:pPr/>
              <a:t>‹#›</a:t>
            </a:fld>
            <a:endParaRPr lang="en-US"/>
          </a:p>
        </p:txBody>
      </p:sp>
    </p:spTree>
    <p:extLst>
      <p:ext uri="{BB962C8B-B14F-4D97-AF65-F5344CB8AC3E}">
        <p14:creationId xmlns:p14="http://schemas.microsoft.com/office/powerpoint/2010/main" val="3738334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349F6B03-5A20-3B41-88B5-2337A4783498}" type="datetimeFigureOut">
              <a:rPr lang="en-US" smtClean="0"/>
              <a:pPr/>
              <a:t>5/2/2014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13795935-8310-184E-A783-88A05B472F0B}" type="slidenum">
              <a:rPr lang="en-US" smtClean="0"/>
              <a:pPr/>
              <a:t>‹#›</a:t>
            </a:fld>
            <a:endParaRPr lang="en-US"/>
          </a:p>
        </p:txBody>
      </p:sp>
    </p:spTree>
    <p:extLst>
      <p:ext uri="{BB962C8B-B14F-4D97-AF65-F5344CB8AC3E}">
        <p14:creationId xmlns:p14="http://schemas.microsoft.com/office/powerpoint/2010/main" val="411994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349F6B03-5A20-3B41-88B5-2337A4783498}" type="datetimeFigureOut">
              <a:rPr lang="en-US" smtClean="0"/>
              <a:pPr/>
              <a:t>5/2/2014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3795935-8310-184E-A783-88A05B472F0B}" type="slidenum">
              <a:rPr lang="en-US" smtClean="0"/>
              <a:pPr/>
              <a:t>‹#›</a:t>
            </a:fld>
            <a:endParaRPr lang="en-US"/>
          </a:p>
        </p:txBody>
      </p:sp>
    </p:spTree>
    <p:extLst>
      <p:ext uri="{BB962C8B-B14F-4D97-AF65-F5344CB8AC3E}">
        <p14:creationId xmlns:p14="http://schemas.microsoft.com/office/powerpoint/2010/main" val="899527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349F6B03-5A20-3B41-88B5-2337A4783498}" type="datetimeFigureOut">
              <a:rPr lang="en-US" smtClean="0"/>
              <a:pPr/>
              <a:t>5/2/2014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13795935-8310-184E-A783-88A05B472F0B}" type="slidenum">
              <a:rPr lang="en-US" smtClean="0"/>
              <a:pPr/>
              <a:t>‹#›</a:t>
            </a:fld>
            <a:endParaRPr lang="en-US"/>
          </a:p>
        </p:txBody>
      </p:sp>
    </p:spTree>
    <p:extLst>
      <p:ext uri="{BB962C8B-B14F-4D97-AF65-F5344CB8AC3E}">
        <p14:creationId xmlns:p14="http://schemas.microsoft.com/office/powerpoint/2010/main" val="1960016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49F6B03-5A20-3B41-88B5-2337A4783498}" type="datetimeFigureOut">
              <a:rPr lang="en-US" smtClean="0"/>
              <a:pPr/>
              <a:t>5/2/2014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3795935-8310-184E-A783-88A05B472F0B}" type="slidenum">
              <a:rPr lang="en-US" smtClean="0"/>
              <a:pPr/>
              <a:t>‹#›</a:t>
            </a:fld>
            <a:endParaRPr lang="en-US"/>
          </a:p>
        </p:txBody>
      </p:sp>
    </p:spTree>
    <p:extLst>
      <p:ext uri="{BB962C8B-B14F-4D97-AF65-F5344CB8AC3E}">
        <p14:creationId xmlns:p14="http://schemas.microsoft.com/office/powerpoint/2010/main" val="3632311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49F6B03-5A20-3B41-88B5-2337A4783498}" type="datetimeFigureOut">
              <a:rPr lang="en-US" smtClean="0"/>
              <a:pPr/>
              <a:t>5/2/2014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3795935-8310-184E-A783-88A05B472F0B}" type="slidenum">
              <a:rPr lang="en-US" smtClean="0"/>
              <a:pPr/>
              <a:t>‹#›</a:t>
            </a:fld>
            <a:endParaRPr lang="en-US"/>
          </a:p>
        </p:txBody>
      </p:sp>
    </p:spTree>
    <p:extLst>
      <p:ext uri="{BB962C8B-B14F-4D97-AF65-F5344CB8AC3E}">
        <p14:creationId xmlns:p14="http://schemas.microsoft.com/office/powerpoint/2010/main" val="3859192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417638"/>
            <a:ext cx="8229600" cy="449556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descr="EconEdlogo.jpg"/>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505700" y="5930900"/>
            <a:ext cx="1441704" cy="713232"/>
          </a:xfrm>
          <a:prstGeom prst="rect">
            <a:avLst/>
          </a:prstGeom>
        </p:spPr>
      </p:pic>
      <p:cxnSp>
        <p:nvCxnSpPr>
          <p:cNvPr id="5" name="Straight Connector 4"/>
          <p:cNvCxnSpPr/>
          <p:nvPr userDrawn="1"/>
        </p:nvCxnSpPr>
        <p:spPr>
          <a:xfrm>
            <a:off x="457200" y="1181100"/>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92100" y="5913200"/>
            <a:ext cx="2755900" cy="749604"/>
          </a:xfrm>
          <a:prstGeom prst="rect">
            <a:avLst/>
          </a:prstGeom>
        </p:spPr>
      </p:pic>
    </p:spTree>
    <p:extLst>
      <p:ext uri="{BB962C8B-B14F-4D97-AF65-F5344CB8AC3E}">
        <p14:creationId xmlns:p14="http://schemas.microsoft.com/office/powerpoint/2010/main" val="3740594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Lst>
  <p:txStyles>
    <p:titleStyle>
      <a:lvl1pPr algn="l" defTabSz="4572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3.emf"/><Relationship Id="rId4" Type="http://schemas.openxmlformats.org/officeDocument/2006/relationships/oleObject" Target="../embeddings/oleObject1.bin"/></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5.emf"/><Relationship Id="rId4" Type="http://schemas.openxmlformats.org/officeDocument/2006/relationships/oleObject" Target="../embeddings/oleObject2.bin"/></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7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74838"/>
            <a:ext cx="5168662" cy="1562100"/>
          </a:xfrm>
        </p:spPr>
        <p:txBody>
          <a:bodyPr anchor="t">
            <a:noAutofit/>
          </a:bodyPr>
          <a:lstStyle/>
          <a:p>
            <a:r>
              <a:rPr lang="en-US" b="1" dirty="0" smtClean="0"/>
              <a:t>Wars, Panics and Politics:</a:t>
            </a:r>
            <a:r>
              <a:rPr lang="en-US" sz="3200" b="1" dirty="0" smtClean="0"/>
              <a:t/>
            </a:r>
            <a:br>
              <a:rPr lang="en-US" sz="3200" b="1" dirty="0" smtClean="0"/>
            </a:br>
            <a:r>
              <a:rPr lang="en-US" sz="3200" i="1" dirty="0" smtClean="0"/>
              <a:t>The American Debate on a National Bank</a:t>
            </a:r>
          </a:p>
        </p:txBody>
      </p:sp>
      <p:pic>
        <p:nvPicPr>
          <p:cNvPr id="4" name="Picture 3" descr="econed20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4500" y="0"/>
            <a:ext cx="6172200" cy="1228344"/>
          </a:xfrm>
          <a:prstGeom prst="rect">
            <a:avLst/>
          </a:prstGeom>
        </p:spPr>
      </p:pic>
      <p:pic>
        <p:nvPicPr>
          <p:cNvPr id="6" name="Picture 5" descr="EconSummitPyramidonl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5862" y="1651000"/>
            <a:ext cx="3321542" cy="4114800"/>
          </a:xfrm>
          <a:prstGeom prst="rect">
            <a:avLst/>
          </a:prstGeom>
        </p:spPr>
      </p:pic>
      <p:sp>
        <p:nvSpPr>
          <p:cNvPr id="5" name="Title 1"/>
          <p:cNvSpPr txBox="1">
            <a:spLocks/>
          </p:cNvSpPr>
          <p:nvPr/>
        </p:nvSpPr>
        <p:spPr>
          <a:xfrm>
            <a:off x="495300" y="3594100"/>
            <a:ext cx="5295900" cy="19685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kern="1200">
                <a:solidFill>
                  <a:schemeClr val="tx1"/>
                </a:solidFill>
                <a:latin typeface="+mj-lt"/>
                <a:ea typeface="+mj-ea"/>
                <a:cs typeface="+mj-cs"/>
              </a:defRPr>
            </a:lvl1pPr>
          </a:lstStyle>
          <a:p>
            <a:endParaRPr lang="en-US" sz="2400" dirty="0" smtClean="0"/>
          </a:p>
          <a:p>
            <a:r>
              <a:rPr lang="en-US" sz="1200" b="1" dirty="0"/>
              <a:t>Disclaimer: The views expressed are those of the presenters and do not necessarily reflect those of the Federal Reserve Bank of Dallas or the Federal Reserve System.</a:t>
            </a:r>
          </a:p>
          <a:p>
            <a:endParaRPr lang="en-US" sz="1200" dirty="0" smtClean="0"/>
          </a:p>
        </p:txBody>
      </p:sp>
      <p:pic>
        <p:nvPicPr>
          <p:cNvPr id="7" name="Picture 6" descr="EconEd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700" y="5931664"/>
            <a:ext cx="1441704" cy="713232"/>
          </a:xfrm>
          <a:prstGeom prst="rect">
            <a:avLst/>
          </a:prstGeom>
        </p:spPr>
      </p:pic>
    </p:spTree>
    <p:extLst>
      <p:ext uri="{BB962C8B-B14F-4D97-AF65-F5344CB8AC3E}">
        <p14:creationId xmlns:p14="http://schemas.microsoft.com/office/powerpoint/2010/main" val="97302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Grp="1" noChangeArrowheads="1"/>
          </p:cNvSpPr>
          <p:nvPr>
            <p:ph type="title"/>
          </p:nvPr>
        </p:nvSpPr>
        <p:spPr/>
        <p:txBody>
          <a:bodyPr/>
          <a:lstStyle/>
          <a:p>
            <a:pPr>
              <a:defRPr/>
            </a:pPr>
            <a:r>
              <a:rPr lang="en-US" sz="2800" dirty="0" smtClean="0"/>
              <a:t>Revolutionary War &amp; Early National Period</a:t>
            </a:r>
          </a:p>
        </p:txBody>
      </p:sp>
      <p:pic>
        <p:nvPicPr>
          <p:cNvPr id="15364" name="Picture 4" descr="pa four pounds 1777"/>
          <p:cNvPicPr>
            <a:picLocks noGrp="1" noChangeAspect="1" noChangeArrowheads="1"/>
          </p:cNvPicPr>
          <p:nvPr>
            <p:ph sz="half" idx="1"/>
          </p:nvPr>
        </p:nvPicPr>
        <p:blipFill>
          <a:blip r:embed="rId2" cstate="print"/>
          <a:stretch>
            <a:fillRect/>
          </a:stretch>
        </p:blipFill>
        <p:spPr>
          <a:xfrm>
            <a:off x="165253" y="1667669"/>
            <a:ext cx="4330547" cy="2706592"/>
          </a:xfrm>
          <a:noFill/>
        </p:spPr>
      </p:pic>
      <p:pic>
        <p:nvPicPr>
          <p:cNvPr id="15365" name="Picture 5" descr="va spanish dollar 1776"/>
          <p:cNvPicPr>
            <a:picLocks noGrp="1" noChangeAspect="1" noChangeArrowheads="1"/>
          </p:cNvPicPr>
          <p:nvPr>
            <p:ph sz="half" idx="2"/>
          </p:nvPr>
        </p:nvPicPr>
        <p:blipFill>
          <a:blip r:embed="rId3" cstate="print"/>
          <a:stretch>
            <a:fillRect/>
          </a:stretch>
        </p:blipFill>
        <p:spPr>
          <a:xfrm>
            <a:off x="4648200" y="1553469"/>
            <a:ext cx="4297496" cy="2928973"/>
          </a:xfrm>
          <a:noFill/>
        </p:spPr>
      </p:pic>
      <p:sp>
        <p:nvSpPr>
          <p:cNvPr id="473091" name="Rectangle 3"/>
          <p:cNvSpPr>
            <a:spLocks noGrp="1" noChangeArrowheads="1"/>
          </p:cNvSpPr>
          <p:nvPr>
            <p:ph type="subTitle" idx="4294967295"/>
          </p:nvPr>
        </p:nvSpPr>
        <p:spPr>
          <a:xfrm>
            <a:off x="4762500" y="4454263"/>
            <a:ext cx="3924299" cy="494608"/>
          </a:xfrm>
        </p:spPr>
        <p:txBody>
          <a:bodyPr>
            <a:normAutofit fontScale="92500" lnSpcReduction="20000"/>
          </a:bodyPr>
          <a:lstStyle/>
          <a:p>
            <a:pPr algn="ctr" eaLnBrk="1" hangingPunct="1">
              <a:buNone/>
              <a:defRPr/>
            </a:pPr>
            <a:r>
              <a:rPr lang="en-US" sz="3500" b="1" dirty="0" smtClean="0"/>
              <a:t>Virginia  (1776)</a:t>
            </a:r>
            <a:endParaRPr lang="en-US" sz="2800" b="1" dirty="0" smtClean="0"/>
          </a:p>
        </p:txBody>
      </p:sp>
      <p:sp>
        <p:nvSpPr>
          <p:cNvPr id="6" name="Rectangle 3"/>
          <p:cNvSpPr txBox="1">
            <a:spLocks noChangeArrowheads="1"/>
          </p:cNvSpPr>
          <p:nvPr/>
        </p:nvSpPr>
        <p:spPr>
          <a:xfrm>
            <a:off x="457200" y="4287044"/>
            <a:ext cx="4038600" cy="513557"/>
          </a:xfrm>
          <a:prstGeom prst="rect">
            <a:avLst/>
          </a:prstGeom>
        </p:spPr>
        <p:txBody>
          <a:bodyPr vert="horz" lIns="91440" tIns="45720" rIns="91440" bIns="45720" rtlCol="0">
            <a:noAutofit/>
          </a:bodyPr>
          <a:lstStyle/>
          <a:p>
            <a:pPr marL="342900" lvl="0" indent="-342900" algn="ctr">
              <a:spcBef>
                <a:spcPct val="20000"/>
              </a:spcBef>
              <a:defRPr/>
            </a:pPr>
            <a:r>
              <a:rPr lang="en-US" sz="3200" b="1" dirty="0" smtClean="0"/>
              <a:t>Pennsylvania  (</a:t>
            </a:r>
            <a:r>
              <a:rPr kumimoji="0" lang="en-US" sz="3200" b="1" i="0" u="none" strike="noStrike" kern="1200" cap="none" spc="0" normalizeH="0" baseline="0" noProof="0" dirty="0" smtClean="0">
                <a:ln>
                  <a:noFill/>
                </a:ln>
                <a:solidFill>
                  <a:schemeClr val="tx1"/>
                </a:solidFill>
                <a:effectLst/>
                <a:uLnTx/>
                <a:uFillTx/>
                <a:latin typeface="+mn-lt"/>
                <a:ea typeface="+mn-ea"/>
                <a:cs typeface="+mn-cs"/>
              </a:rPr>
              <a:t>1777)</a:t>
            </a:r>
          </a:p>
        </p:txBody>
      </p:sp>
      <p:sp>
        <p:nvSpPr>
          <p:cNvPr id="7" name="Oval 6"/>
          <p:cNvSpPr/>
          <p:nvPr/>
        </p:nvSpPr>
        <p:spPr>
          <a:xfrm>
            <a:off x="677078" y="1981200"/>
            <a:ext cx="2838450" cy="409575"/>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953125" y="1771650"/>
            <a:ext cx="2992571" cy="872398"/>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p:txBody>
          <a:bodyPr>
            <a:normAutofit fontScale="90000"/>
          </a:bodyPr>
          <a:lstStyle/>
          <a:p>
            <a:r>
              <a:rPr lang="en-US" dirty="0" smtClean="0"/>
              <a:t>Revolutionary War &amp; Early National Period</a:t>
            </a:r>
          </a:p>
        </p:txBody>
      </p:sp>
      <p:pic>
        <p:nvPicPr>
          <p:cNvPr id="17412" name="Picture 4" descr="continental 1776"/>
          <p:cNvPicPr>
            <a:picLocks noGrp="1" noChangeAspect="1" noChangeArrowheads="1"/>
          </p:cNvPicPr>
          <p:nvPr>
            <p:ph sz="half" idx="1"/>
          </p:nvPr>
        </p:nvPicPr>
        <p:blipFill>
          <a:blip r:embed="rId3" cstate="print"/>
          <a:stretch>
            <a:fillRect/>
          </a:stretch>
        </p:blipFill>
        <p:spPr>
          <a:xfrm rot="21295533">
            <a:off x="597674" y="1226616"/>
            <a:ext cx="3848503" cy="4738633"/>
          </a:xfrm>
        </p:spPr>
      </p:pic>
      <p:sp>
        <p:nvSpPr>
          <p:cNvPr id="472067" name="Rectangle 3"/>
          <p:cNvSpPr>
            <a:spLocks noGrp="1" noChangeArrowheads="1"/>
          </p:cNvSpPr>
          <p:nvPr>
            <p:ph sz="half" idx="2"/>
          </p:nvPr>
        </p:nvSpPr>
        <p:spPr/>
        <p:txBody>
          <a:bodyPr>
            <a:normAutofit/>
          </a:bodyPr>
          <a:lstStyle/>
          <a:p>
            <a:r>
              <a:rPr lang="en-US" dirty="0" smtClean="0"/>
              <a:t>Continental Congress issued currency in 1775</a:t>
            </a:r>
          </a:p>
          <a:p>
            <a:r>
              <a:rPr lang="en-US" dirty="0" smtClean="0"/>
              <a:t>Excessive issuance of continentals led to inflation</a:t>
            </a:r>
          </a:p>
          <a:p>
            <a:r>
              <a:rPr lang="en-US" dirty="0" smtClean="0"/>
              <a:t>“Not worth a Continental” </a:t>
            </a:r>
          </a:p>
          <a:p>
            <a:endParaRPr lang="en-US"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r>
              <a:rPr lang="en-US" dirty="0" smtClean="0"/>
              <a:t>Financial Challenges after Revolution</a:t>
            </a:r>
          </a:p>
        </p:txBody>
      </p:sp>
      <p:sp>
        <p:nvSpPr>
          <p:cNvPr id="478211" name="Rectangle 3"/>
          <p:cNvSpPr>
            <a:spLocks noGrp="1" noChangeArrowheads="1"/>
          </p:cNvSpPr>
          <p:nvPr>
            <p:ph idx="1"/>
          </p:nvPr>
        </p:nvSpPr>
        <p:spPr/>
        <p:txBody>
          <a:bodyPr>
            <a:normAutofit/>
          </a:bodyPr>
          <a:lstStyle/>
          <a:p>
            <a:r>
              <a:rPr lang="en-US" dirty="0" smtClean="0"/>
              <a:t>Shortage of money as economy expanded</a:t>
            </a:r>
          </a:p>
          <a:p>
            <a:r>
              <a:rPr lang="en-US" dirty="0" smtClean="0"/>
              <a:t>No uniform currency that was accepted at par value</a:t>
            </a:r>
          </a:p>
          <a:p>
            <a:r>
              <a:rPr lang="en-US" dirty="0" smtClean="0"/>
              <a:t>Government (federal and state) war debts</a:t>
            </a:r>
          </a:p>
          <a:p>
            <a:r>
              <a:rPr lang="en-US" dirty="0" smtClean="0"/>
              <a:t>Federal government lacked a fiscal agent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pPr defTabSz="914400">
              <a:spcBef>
                <a:spcPts val="0"/>
              </a:spcBef>
              <a:defRPr/>
            </a:pPr>
            <a:r>
              <a:rPr lang="en-US" dirty="0" err="1" smtClean="0"/>
              <a:t>Fugio</a:t>
            </a:r>
            <a:r>
              <a:rPr lang="en-US" dirty="0" smtClean="0"/>
              <a:t> cent (1787) – 1</a:t>
            </a:r>
            <a:r>
              <a:rPr lang="en-US" baseline="30000" dirty="0" smtClean="0"/>
              <a:t>st</a:t>
            </a:r>
            <a:r>
              <a:rPr lang="en-US" dirty="0" smtClean="0"/>
              <a:t> coin issued by the U.S.</a:t>
            </a:r>
          </a:p>
        </p:txBody>
      </p:sp>
      <p:pic>
        <p:nvPicPr>
          <p:cNvPr id="9" name="Picture 4" descr="Fugio Cent rev"/>
          <p:cNvPicPr>
            <a:picLocks noGrp="1" noChangeAspect="1" noChangeArrowheads="1"/>
          </p:cNvPicPr>
          <p:nvPr>
            <p:ph sz="half" idx="1"/>
          </p:nvPr>
        </p:nvPicPr>
        <p:blipFill>
          <a:blip r:embed="rId3" cstate="print"/>
          <a:srcRect/>
          <a:stretch>
            <a:fillRect/>
          </a:stretch>
        </p:blipFill>
        <p:spPr bwMode="auto">
          <a:xfrm>
            <a:off x="457200" y="1472406"/>
            <a:ext cx="4038600" cy="4038600"/>
          </a:xfrm>
          <a:prstGeom prst="rect">
            <a:avLst/>
          </a:prstGeom>
          <a:noFill/>
          <a:ln w="38100">
            <a:noFill/>
            <a:miter lim="800000"/>
            <a:headEnd/>
            <a:tailEnd/>
          </a:ln>
        </p:spPr>
      </p:pic>
      <p:pic>
        <p:nvPicPr>
          <p:cNvPr id="10" name="Picture 5" descr="Fugio Cent obv"/>
          <p:cNvPicPr>
            <a:picLocks noGrp="1" noChangeAspect="1" noChangeArrowheads="1"/>
          </p:cNvPicPr>
          <p:nvPr>
            <p:ph sz="half" idx="2"/>
          </p:nvPr>
        </p:nvPicPr>
        <p:blipFill>
          <a:blip r:embed="rId4" cstate="print"/>
          <a:srcRect/>
          <a:stretch>
            <a:fillRect/>
          </a:stretch>
        </p:blipFill>
        <p:spPr bwMode="auto">
          <a:xfrm>
            <a:off x="4686897" y="1511104"/>
            <a:ext cx="3999903" cy="3999903"/>
          </a:xfrm>
          <a:prstGeom prst="rect">
            <a:avLst/>
          </a:prstGeom>
          <a:noFill/>
          <a:ln w="38100">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U.S. Constitution</a:t>
            </a:r>
            <a:endParaRPr lang="en-US" dirty="0"/>
          </a:p>
        </p:txBody>
      </p:sp>
      <p:pic>
        <p:nvPicPr>
          <p:cNvPr id="12" name="Picture 2" descr="constitution"/>
          <p:cNvPicPr>
            <a:picLocks noGrp="1" noChangeAspect="1" noChangeArrowheads="1"/>
          </p:cNvPicPr>
          <p:nvPr>
            <p:ph sz="half" idx="2"/>
          </p:nvPr>
        </p:nvPicPr>
        <p:blipFill>
          <a:blip r:embed="rId3" cstate="print">
            <a:lum bright="24000" contrast="-8000"/>
          </a:blip>
          <a:srcRect/>
          <a:stretch>
            <a:fillRect/>
          </a:stretch>
        </p:blipFill>
        <p:spPr bwMode="auto">
          <a:xfrm>
            <a:off x="2801912" y="1417638"/>
            <a:ext cx="3778770" cy="4559716"/>
          </a:xfrm>
          <a:prstGeom prst="rect">
            <a:avLst/>
          </a:prstGeom>
          <a:noFill/>
          <a:ln w="9525">
            <a:noFill/>
            <a:miter lim="800000"/>
            <a:headEnd/>
            <a:tailEnd/>
          </a:ln>
        </p:spPr>
      </p:pic>
      <p:sp>
        <p:nvSpPr>
          <p:cNvPr id="10" name="Text Box 3"/>
          <p:cNvSpPr txBox="1">
            <a:spLocks noGrp="1" noChangeArrowheads="1"/>
          </p:cNvSpPr>
          <p:nvPr>
            <p:ph sz="half" idx="1"/>
          </p:nvPr>
        </p:nvSpPr>
        <p:spPr bwMode="auto">
          <a:xfrm>
            <a:off x="742012" y="2053652"/>
            <a:ext cx="7944788" cy="2720745"/>
          </a:xfrm>
          <a:prstGeom prst="rect">
            <a:avLst/>
          </a:prstGeom>
          <a:solidFill>
            <a:schemeClr val="bg1"/>
          </a:solidFill>
          <a:ln w="12700">
            <a:solidFill>
              <a:schemeClr val="tx1"/>
            </a:solidFill>
            <a:miter lim="800000"/>
            <a:headEnd/>
            <a:tailEnd/>
          </a:ln>
          <a:effectLst/>
        </p:spPr>
        <p:txBody>
          <a:bodyPr wrap="square">
            <a:spAutoFit/>
          </a:bodyPr>
          <a:lstStyle/>
          <a:p>
            <a:pPr>
              <a:spcBef>
                <a:spcPct val="50000"/>
              </a:spcBef>
              <a:buNone/>
            </a:pPr>
            <a:r>
              <a:rPr lang="en-US" sz="2000" b="1" dirty="0" smtClean="0"/>
              <a:t>Congress shall have the power…</a:t>
            </a:r>
          </a:p>
          <a:p>
            <a:pPr>
              <a:buNone/>
            </a:pPr>
            <a:r>
              <a:rPr lang="en-US" sz="2000" b="1" dirty="0"/>
              <a:t>	</a:t>
            </a:r>
            <a:r>
              <a:rPr lang="en-US" sz="2000" b="1" i="1" dirty="0"/>
              <a:t>“…to coin money, regulate the Value thereof, and of foreign Coin…”</a:t>
            </a:r>
          </a:p>
          <a:p>
            <a:pPr lvl="1">
              <a:buNone/>
            </a:pPr>
            <a:r>
              <a:rPr lang="en-US" sz="2000" b="1" dirty="0"/>
              <a:t>	- Article I, </a:t>
            </a:r>
            <a:r>
              <a:rPr lang="en-US" sz="2000" b="1" dirty="0" smtClean="0"/>
              <a:t>Section 8</a:t>
            </a:r>
            <a:endParaRPr lang="en-US" sz="2000" b="1" dirty="0"/>
          </a:p>
          <a:p>
            <a:pPr>
              <a:spcBef>
                <a:spcPct val="50000"/>
              </a:spcBef>
              <a:buNone/>
            </a:pPr>
            <a:r>
              <a:rPr lang="en-US" sz="2000" b="1" dirty="0" smtClean="0"/>
              <a:t>No state shall… </a:t>
            </a:r>
            <a:endParaRPr lang="en-US" sz="2000" b="1" dirty="0"/>
          </a:p>
          <a:p>
            <a:pPr>
              <a:buNone/>
            </a:pPr>
            <a:r>
              <a:rPr lang="en-US" sz="2000" b="1" dirty="0"/>
              <a:t>	</a:t>
            </a:r>
            <a:r>
              <a:rPr lang="en-US" sz="2000" b="1" i="1" dirty="0"/>
              <a:t>“…coin Money; emit Bills of Credit; make any Thing but gold and silver Coin a Tender in Payment of Debts…”</a:t>
            </a:r>
          </a:p>
          <a:p>
            <a:pPr lvl="1">
              <a:buNone/>
            </a:pPr>
            <a:r>
              <a:rPr lang="en-US" b="1" dirty="0"/>
              <a:t>	</a:t>
            </a:r>
            <a:r>
              <a:rPr lang="en-US" sz="2000" b="1" dirty="0"/>
              <a:t>- Article I, </a:t>
            </a:r>
            <a:r>
              <a:rPr lang="en-US" sz="2000" b="1" dirty="0" smtClean="0"/>
              <a:t>Section </a:t>
            </a:r>
            <a:r>
              <a:rPr lang="en-US" sz="2000" b="1" dirty="0"/>
              <a:t>10</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Alexander Hamilton</a:t>
            </a:r>
            <a:endParaRPr lang="en-US" dirty="0"/>
          </a:p>
        </p:txBody>
      </p:sp>
      <p:sp>
        <p:nvSpPr>
          <p:cNvPr id="4" name="Content Placeholder 3"/>
          <p:cNvSpPr>
            <a:spLocks noGrp="1"/>
          </p:cNvSpPr>
          <p:nvPr>
            <p:ph sz="half" idx="1"/>
          </p:nvPr>
        </p:nvSpPr>
        <p:spPr/>
        <p:txBody>
          <a:bodyPr/>
          <a:lstStyle/>
          <a:p>
            <a:r>
              <a:rPr lang="en-US" dirty="0" smtClean="0"/>
              <a:t>As the first Secretary of Treasury, Hamilton advocated,</a:t>
            </a:r>
          </a:p>
          <a:p>
            <a:pPr lvl="1"/>
            <a:r>
              <a:rPr lang="en-US" dirty="0" smtClean="0"/>
              <a:t>National Mint</a:t>
            </a:r>
          </a:p>
          <a:p>
            <a:pPr lvl="1"/>
            <a:r>
              <a:rPr lang="en-US" dirty="0" smtClean="0"/>
              <a:t>National bank</a:t>
            </a:r>
            <a:endParaRPr lang="en-US" dirty="0"/>
          </a:p>
        </p:txBody>
      </p:sp>
      <p:pic>
        <p:nvPicPr>
          <p:cNvPr id="6" name="Picture 2" descr="largeportrait"/>
          <p:cNvPicPr>
            <a:picLocks noGrp="1" noChangeAspect="1" noChangeArrowheads="1"/>
          </p:cNvPicPr>
          <p:nvPr>
            <p:ph sz="half" idx="2"/>
          </p:nvPr>
        </p:nvPicPr>
        <p:blipFill>
          <a:blip r:embed="rId3" cstate="print"/>
          <a:srcRect/>
          <a:stretch>
            <a:fillRect/>
          </a:stretch>
        </p:blipFill>
        <p:spPr bwMode="auto">
          <a:xfrm>
            <a:off x="4972968" y="274638"/>
            <a:ext cx="4016796" cy="544499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fontScale="90000"/>
          </a:bodyPr>
          <a:lstStyle/>
          <a:p>
            <a:r>
              <a:rPr lang="en-US" dirty="0" smtClean="0"/>
              <a:t>Revolutionary War &amp; Early National Period</a:t>
            </a:r>
          </a:p>
        </p:txBody>
      </p:sp>
      <p:sp>
        <p:nvSpPr>
          <p:cNvPr id="21507" name="Rectangle 3"/>
          <p:cNvSpPr>
            <a:spLocks noGrp="1" noChangeArrowheads="1"/>
          </p:cNvSpPr>
          <p:nvPr>
            <p:ph idx="1"/>
          </p:nvPr>
        </p:nvSpPr>
        <p:spPr/>
        <p:txBody>
          <a:bodyPr>
            <a:normAutofit/>
          </a:bodyPr>
          <a:lstStyle/>
          <a:p>
            <a:r>
              <a:rPr lang="en-US" dirty="0" smtClean="0"/>
              <a:t>Coinage Act of 1792</a:t>
            </a:r>
          </a:p>
          <a:p>
            <a:pPr lvl="1"/>
            <a:r>
              <a:rPr lang="en-US" dirty="0" smtClean="0"/>
              <a:t>Created the U.S. Mint in Philadelphia</a:t>
            </a:r>
          </a:p>
          <a:p>
            <a:pPr lvl="1"/>
            <a:r>
              <a:rPr lang="en-US" dirty="0" smtClean="0"/>
              <a:t>Set denominations for coins</a:t>
            </a:r>
          </a:p>
          <a:p>
            <a:pPr lvl="1"/>
            <a:r>
              <a:rPr lang="en-US" dirty="0" smtClean="0"/>
              <a:t>Specified coins value in gold, silver and copper</a:t>
            </a:r>
          </a:p>
          <a:p>
            <a:r>
              <a:rPr lang="en-US" dirty="0" smtClean="0"/>
              <a:t>Coin shortage remained – private tokens and foreign coins still circulated</a:t>
            </a:r>
          </a:p>
          <a:p>
            <a:endParaRPr lang="en-US"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Hamilton’s Proposal – December 1790</a:t>
            </a:r>
            <a:endParaRPr lang="en-US" dirty="0"/>
          </a:p>
        </p:txBody>
      </p:sp>
      <p:sp>
        <p:nvSpPr>
          <p:cNvPr id="3" name="Content Placeholder 2"/>
          <p:cNvSpPr>
            <a:spLocks noGrp="1"/>
          </p:cNvSpPr>
          <p:nvPr>
            <p:ph idx="1"/>
          </p:nvPr>
        </p:nvSpPr>
        <p:spPr>
          <a:xfrm>
            <a:off x="457200" y="1233890"/>
            <a:ext cx="8229600" cy="5045724"/>
          </a:xfrm>
        </p:spPr>
        <p:txBody>
          <a:bodyPr>
            <a:normAutofit/>
          </a:bodyPr>
          <a:lstStyle/>
          <a:p>
            <a:r>
              <a:rPr lang="en-US" dirty="0" smtClean="0"/>
              <a:t>A national bank that would</a:t>
            </a:r>
          </a:p>
          <a:p>
            <a:pPr lvl="1"/>
            <a:r>
              <a:rPr lang="en-US" dirty="0" smtClean="0"/>
              <a:t>Issue paper currency</a:t>
            </a:r>
          </a:p>
          <a:p>
            <a:pPr lvl="1"/>
            <a:r>
              <a:rPr lang="en-US" dirty="0" smtClean="0"/>
              <a:t>Act as the government’s fiscal agent</a:t>
            </a:r>
          </a:p>
          <a:p>
            <a:pPr lvl="1"/>
            <a:r>
              <a:rPr lang="en-US" dirty="0" smtClean="0"/>
              <a:t>Offer banking facilities for commercial transactions </a:t>
            </a:r>
          </a:p>
          <a:p>
            <a:r>
              <a:rPr lang="en-US" dirty="0" smtClean="0"/>
              <a:t>Structure </a:t>
            </a:r>
          </a:p>
          <a:p>
            <a:pPr lvl="1"/>
            <a:r>
              <a:rPr lang="en-US" dirty="0" smtClean="0"/>
              <a:t>Shareholders vote based on ownership</a:t>
            </a:r>
          </a:p>
          <a:p>
            <a:pPr lvl="1"/>
            <a:r>
              <a:rPr lang="en-US" dirty="0" smtClean="0"/>
              <a:t>Maximum ratio of loans to specie</a:t>
            </a:r>
          </a:p>
          <a:p>
            <a:pPr lvl="1"/>
            <a:r>
              <a:rPr lang="en-US" dirty="0" smtClean="0"/>
              <a:t>Government would own 20%</a:t>
            </a:r>
          </a:p>
          <a:p>
            <a:pPr lvl="1"/>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Alexander Hamilton</a:t>
            </a:r>
            <a:endParaRPr lang="en-US" dirty="0"/>
          </a:p>
        </p:txBody>
      </p:sp>
      <p:pic>
        <p:nvPicPr>
          <p:cNvPr id="1026" name="Picture 2"/>
          <p:cNvPicPr>
            <a:picLocks noGrp="1" noChangeAspect="1" noChangeArrowheads="1"/>
          </p:cNvPicPr>
          <p:nvPr>
            <p:ph idx="1"/>
          </p:nvPr>
        </p:nvPicPr>
        <p:blipFill>
          <a:blip r:embed="rId2"/>
          <a:srcRect/>
          <a:stretch>
            <a:fillRect/>
          </a:stretch>
        </p:blipFill>
        <p:spPr bwMode="auto">
          <a:xfrm>
            <a:off x="947139" y="1555291"/>
            <a:ext cx="7249723" cy="41514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Debating a National Bank</a:t>
            </a:r>
            <a:endParaRPr lang="en-US" dirty="0"/>
          </a:p>
        </p:txBody>
      </p:sp>
      <p:graphicFrame>
        <p:nvGraphicFramePr>
          <p:cNvPr id="4" name="Content Placeholder 3"/>
          <p:cNvGraphicFramePr>
            <a:graphicFrameLocks noGrp="1"/>
          </p:cNvGraphicFramePr>
          <p:nvPr>
            <p:ph idx="1"/>
          </p:nvPr>
        </p:nvGraphicFramePr>
        <p:xfrm>
          <a:off x="457200" y="1417638"/>
          <a:ext cx="82296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457200" y="184150"/>
          <a:ext cx="8229600" cy="6583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r>
              <a:rPr lang="en-US" smtClean="0"/>
              <a:t>James Madison Objects</a:t>
            </a:r>
            <a:endParaRPr lang="en-US" dirty="0"/>
          </a:p>
        </p:txBody>
      </p:sp>
      <p:sp>
        <p:nvSpPr>
          <p:cNvPr id="199683" name="Rectangle 3"/>
          <p:cNvSpPr>
            <a:spLocks noGrp="1" noChangeArrowheads="1"/>
          </p:cNvSpPr>
          <p:nvPr>
            <p:ph idx="1"/>
          </p:nvPr>
        </p:nvSpPr>
        <p:spPr>
          <a:xfrm>
            <a:off x="457200" y="1417638"/>
            <a:ext cx="8229600" cy="3956220"/>
          </a:xfrm>
        </p:spPr>
        <p:txBody>
          <a:bodyPr>
            <a:normAutofit fontScale="85000" lnSpcReduction="10000"/>
          </a:bodyPr>
          <a:lstStyle/>
          <a:p>
            <a:r>
              <a:rPr lang="en-US" i="1" dirty="0" smtClean="0"/>
              <a:t>“…was condemned by the silence of the Constitution; was condemned by the rule of interpretation arising out of the Constitution; was condemned by its tendency to destroy the main characteristic of the Constitution; was condemned by the expositions of the friends of the Constitution whilst depending before the public; was condemned by the apparent intentions of the parties which ratified the Constitution; was condemned by the explanatory amendments proposed by Congress themselves to the Constitution.”</a:t>
            </a:r>
            <a:endParaRPr lang="en-US" i="1" dirty="0"/>
          </a:p>
        </p:txBody>
      </p:sp>
      <p:sp>
        <p:nvSpPr>
          <p:cNvPr id="4" name="TextBox 3"/>
          <p:cNvSpPr txBox="1"/>
          <p:nvPr/>
        </p:nvSpPr>
        <p:spPr>
          <a:xfrm>
            <a:off x="710159" y="5219969"/>
            <a:ext cx="8195733" cy="307777"/>
          </a:xfrm>
          <a:prstGeom prst="rect">
            <a:avLst/>
          </a:prstGeom>
          <a:noFill/>
        </p:spPr>
        <p:txBody>
          <a:bodyPr wrap="square" rtlCol="0">
            <a:spAutoFit/>
          </a:bodyPr>
          <a:lstStyle/>
          <a:p>
            <a:pPr algn="r"/>
            <a:r>
              <a:rPr lang="en-US" sz="1400" dirty="0" smtClean="0">
                <a:latin typeface="Arial" pitchFamily="34" charset="0"/>
                <a:cs typeface="Arial" pitchFamily="34" charset="0"/>
              </a:rPr>
              <a:t>Source:  </a:t>
            </a:r>
            <a:r>
              <a:rPr lang="en-US" sz="1400" i="1" dirty="0" smtClean="0">
                <a:latin typeface="Arial" pitchFamily="34" charset="0"/>
                <a:cs typeface="Arial" pitchFamily="34" charset="0"/>
              </a:rPr>
              <a:t>Banks and Politics in America</a:t>
            </a:r>
            <a:r>
              <a:rPr lang="en-US" sz="1400" dirty="0" smtClean="0">
                <a:latin typeface="Arial" pitchFamily="34" charset="0"/>
                <a:cs typeface="Arial" pitchFamily="34" charset="0"/>
              </a:rPr>
              <a:t>, Bray Hammond, 1957, pp. 115-116.</a:t>
            </a:r>
            <a:endParaRPr lang="en-US" sz="1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First Bank of the United States</a:t>
            </a:r>
            <a:endParaRPr lang="en-US" dirty="0"/>
          </a:p>
        </p:txBody>
      </p:sp>
      <p:pic>
        <p:nvPicPr>
          <p:cNvPr id="24578" name="Picture 4" descr="First Bank of the United States"/>
          <p:cNvPicPr>
            <a:picLocks noGrp="1" noChangeAspect="1" noChangeArrowheads="1"/>
          </p:cNvPicPr>
          <p:nvPr>
            <p:ph idx="1"/>
          </p:nvPr>
        </p:nvPicPr>
        <p:blipFill>
          <a:blip r:embed="rId3" cstate="print"/>
          <a:stretch>
            <a:fillRect/>
          </a:stretch>
        </p:blipFill>
        <p:spPr>
          <a:xfrm>
            <a:off x="1676400" y="1417639"/>
            <a:ext cx="5819994" cy="44878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First Bank of the United States</a:t>
            </a:r>
            <a:endParaRPr lang="en-US" dirty="0"/>
          </a:p>
        </p:txBody>
      </p:sp>
      <p:sp>
        <p:nvSpPr>
          <p:cNvPr id="6" name="Content Placeholder 5"/>
          <p:cNvSpPr>
            <a:spLocks noGrp="1"/>
          </p:cNvSpPr>
          <p:nvPr>
            <p:ph idx="1"/>
          </p:nvPr>
        </p:nvSpPr>
        <p:spPr/>
        <p:txBody>
          <a:bodyPr/>
          <a:lstStyle/>
          <a:p>
            <a:r>
              <a:rPr lang="en-US" dirty="0" smtClean="0"/>
              <a:t>Privately held </a:t>
            </a:r>
          </a:p>
          <a:p>
            <a:pPr lvl="1"/>
            <a:r>
              <a:rPr lang="en-US" dirty="0" smtClean="0"/>
              <a:t>20</a:t>
            </a:r>
            <a:r>
              <a:rPr lang="en-US" smtClean="0"/>
              <a:t>% government owned</a:t>
            </a:r>
          </a:p>
          <a:p>
            <a:pPr lvl="1"/>
            <a:r>
              <a:rPr lang="en-US" dirty="0" smtClean="0"/>
              <a:t>70% foreign owned</a:t>
            </a:r>
          </a:p>
          <a:p>
            <a:r>
              <a:rPr lang="en-US" dirty="0" smtClean="0"/>
              <a:t>Only national bank</a:t>
            </a:r>
          </a:p>
          <a:p>
            <a:r>
              <a:rPr lang="en-US" dirty="0" smtClean="0"/>
              <a:t>Located in Philadelphia</a:t>
            </a:r>
          </a:p>
          <a:p>
            <a:r>
              <a:rPr lang="en-US" dirty="0" smtClean="0"/>
              <a:t>8 branches</a:t>
            </a:r>
          </a:p>
          <a:p>
            <a:r>
              <a:rPr lang="en-US" dirty="0" smtClean="0"/>
              <a:t>20-year charter lasted from 1791 to 1811</a:t>
            </a:r>
          </a:p>
          <a:p>
            <a:endParaRPr lang="en-US" dirty="0" smtClean="0"/>
          </a:p>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r>
              <a:rPr lang="en-US" dirty="0" smtClean="0"/>
              <a:t>Branches of the First Bank of the U.S.</a:t>
            </a:r>
            <a:endParaRPr lang="en-US" dirty="0"/>
          </a:p>
        </p:txBody>
      </p:sp>
      <p:pic>
        <p:nvPicPr>
          <p:cNvPr id="201731" name="Picture 3" descr="8branches"/>
          <p:cNvPicPr>
            <a:picLocks noGrp="1" noChangeAspect="1" noChangeArrowheads="1"/>
          </p:cNvPicPr>
          <p:nvPr>
            <p:ph idx="1"/>
          </p:nvPr>
        </p:nvPicPr>
        <p:blipFill>
          <a:blip r:embed="rId3" cstate="print"/>
          <a:srcRect l="20647" t="22897" r="11868"/>
          <a:stretch>
            <a:fillRect/>
          </a:stretch>
        </p:blipFill>
        <p:spPr>
          <a:xfrm>
            <a:off x="2377440" y="1417638"/>
            <a:ext cx="4389120" cy="4396390"/>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a:bodyPr>
          <a:lstStyle/>
          <a:p>
            <a:r>
              <a:rPr lang="en-US" dirty="0" smtClean="0"/>
              <a:t>First Bank of the United States</a:t>
            </a:r>
          </a:p>
        </p:txBody>
      </p:sp>
      <p:graphicFrame>
        <p:nvGraphicFramePr>
          <p:cNvPr id="4" name="Content Placeholder 3"/>
          <p:cNvGraphicFramePr>
            <a:graphicFrameLocks noGrp="1"/>
          </p:cNvGraphicFramePr>
          <p:nvPr>
            <p:ph idx="1"/>
          </p:nvPr>
        </p:nvGraphicFramePr>
        <p:xfrm>
          <a:off x="457200" y="1417638"/>
          <a:ext cx="8229600" cy="4495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Note from the First Bank of the U.S.</a:t>
            </a:r>
            <a:endParaRPr lang="en-US" dirty="0"/>
          </a:p>
        </p:txBody>
      </p:sp>
      <p:pic>
        <p:nvPicPr>
          <p:cNvPr id="7" name="Picture 2" descr="fb2"/>
          <p:cNvPicPr>
            <a:picLocks noGrp="1" noChangeAspect="1" noChangeArrowheads="1"/>
          </p:cNvPicPr>
          <p:nvPr>
            <p:ph idx="1"/>
          </p:nvPr>
        </p:nvPicPr>
        <p:blipFill>
          <a:blip r:embed="rId3" cstate="print"/>
          <a:srcRect/>
          <a:stretch>
            <a:fillRect/>
          </a:stretch>
        </p:blipFill>
        <p:spPr bwMode="auto">
          <a:xfrm>
            <a:off x="457200" y="1773358"/>
            <a:ext cx="8476938" cy="3763218"/>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smtClean="0"/>
              <a:t>First Bank of the United States</a:t>
            </a:r>
          </a:p>
        </p:txBody>
      </p:sp>
      <p:sp>
        <p:nvSpPr>
          <p:cNvPr id="466947" name="Rectangle 3"/>
          <p:cNvSpPr>
            <a:spLocks noGrp="1" noChangeArrowheads="1"/>
          </p:cNvSpPr>
          <p:nvPr>
            <p:ph idx="1"/>
          </p:nvPr>
        </p:nvSpPr>
        <p:spPr/>
        <p:txBody>
          <a:bodyPr>
            <a:normAutofit/>
          </a:bodyPr>
          <a:lstStyle/>
          <a:p>
            <a:r>
              <a:rPr lang="en-US" dirty="0" smtClean="0"/>
              <a:t>Not a central bank in the modern sense, but some influence over the economy</a:t>
            </a:r>
          </a:p>
          <a:p>
            <a:r>
              <a:rPr lang="en-US" dirty="0" smtClean="0"/>
              <a:t>Rudimentary monetary policy through holdings of notes from state banks</a:t>
            </a:r>
          </a:p>
          <a:p>
            <a:pPr lvl="1"/>
            <a:r>
              <a:rPr lang="en-US" dirty="0" smtClean="0"/>
              <a:t>To constrain money growth → redeem notes and reduce reserves of specie</a:t>
            </a:r>
          </a:p>
          <a:p>
            <a:pPr lvl="1"/>
            <a:r>
              <a:rPr lang="en-US" dirty="0" smtClean="0"/>
              <a:t>To speed money growth → hold notes and allow reserves of specie to grow</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State-Chartered Banks in the U.S.</a:t>
            </a:r>
            <a:endParaRPr lang="en-US" dirty="0"/>
          </a:p>
        </p:txBody>
      </p:sp>
      <p:graphicFrame>
        <p:nvGraphicFramePr>
          <p:cNvPr id="7" name="Content Placeholder 6"/>
          <p:cNvGraphicFramePr>
            <a:graphicFrameLocks noGrp="1"/>
          </p:cNvGraphicFramePr>
          <p:nvPr>
            <p:ph idx="1"/>
          </p:nvPr>
        </p:nvGraphicFramePr>
        <p:xfrm>
          <a:off x="457200" y="1417638"/>
          <a:ext cx="8229600" cy="44958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Bank of the United States</a:t>
            </a:r>
            <a:endParaRPr lang="en-US" dirty="0"/>
          </a:p>
        </p:txBody>
      </p:sp>
      <p:sp>
        <p:nvSpPr>
          <p:cNvPr id="3" name="Content Placeholder 2"/>
          <p:cNvSpPr>
            <a:spLocks noGrp="1"/>
          </p:cNvSpPr>
          <p:nvPr>
            <p:ph idx="1"/>
          </p:nvPr>
        </p:nvSpPr>
        <p:spPr/>
        <p:txBody>
          <a:bodyPr>
            <a:normAutofit/>
          </a:bodyPr>
          <a:lstStyle/>
          <a:p>
            <a:r>
              <a:rPr lang="en-GB" dirty="0" smtClean="0"/>
              <a:t>Charter renewal rejected by a single vote in House and Senate in 1811</a:t>
            </a:r>
          </a:p>
          <a:p>
            <a:pPr lvl="1"/>
            <a:r>
              <a:rPr lang="en-GB" dirty="0" smtClean="0"/>
              <a:t>Federalists were out of power</a:t>
            </a:r>
          </a:p>
          <a:p>
            <a:pPr lvl="1"/>
            <a:r>
              <a:rPr lang="en-GB" dirty="0" smtClean="0"/>
              <a:t>Opposition of state banks</a:t>
            </a:r>
          </a:p>
          <a:p>
            <a:endParaRPr lang="en-GB" dirty="0" smtClean="0"/>
          </a:p>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Banking from 1811 – 1816 </a:t>
            </a:r>
            <a:endParaRPr lang="en-US" dirty="0"/>
          </a:p>
        </p:txBody>
      </p:sp>
      <p:sp>
        <p:nvSpPr>
          <p:cNvPr id="3" name="Content Placeholder 2"/>
          <p:cNvSpPr>
            <a:spLocks noGrp="1"/>
          </p:cNvSpPr>
          <p:nvPr>
            <p:ph idx="1"/>
          </p:nvPr>
        </p:nvSpPr>
        <p:spPr/>
        <p:txBody>
          <a:bodyPr>
            <a:normAutofit/>
          </a:bodyPr>
          <a:lstStyle/>
          <a:p>
            <a:r>
              <a:rPr lang="en-US" dirty="0" smtClean="0"/>
              <a:t>War of 1812 reduced trade impacted custom duties</a:t>
            </a:r>
          </a:p>
          <a:p>
            <a:pPr lvl="1"/>
            <a:endParaRPr lang="en-US" dirty="0" smtClean="0"/>
          </a:p>
          <a:p>
            <a:endParaRPr lang="en-US" dirty="0" smtClean="0"/>
          </a:p>
          <a:p>
            <a:r>
              <a:rPr lang="en-US" dirty="0" smtClean="0"/>
              <a:t>Federal government forced to rely on state banks to finance war</a:t>
            </a:r>
          </a:p>
          <a:p>
            <a:r>
              <a:rPr lang="en-US" dirty="0" smtClean="0"/>
              <a:t>Inflation as state bank notes grew 150%</a:t>
            </a:r>
          </a:p>
          <a:p>
            <a:endParaRPr lang="en-GB" dirty="0" smtClean="0"/>
          </a:p>
          <a:p>
            <a:endParaRPr lang="en-US" dirty="0"/>
          </a:p>
        </p:txBody>
      </p:sp>
      <p:graphicFrame>
        <p:nvGraphicFramePr>
          <p:cNvPr id="4" name="Table 3"/>
          <p:cNvGraphicFramePr>
            <a:graphicFrameLocks noGrp="1"/>
          </p:cNvGraphicFramePr>
          <p:nvPr/>
        </p:nvGraphicFramePr>
        <p:xfrm>
          <a:off x="2542636" y="2208628"/>
          <a:ext cx="4160703" cy="1371600"/>
        </p:xfrm>
        <a:graphic>
          <a:graphicData uri="http://schemas.openxmlformats.org/drawingml/2006/table">
            <a:tbl>
              <a:tblPr firstRow="1" firstCol="1" bandRow="1">
                <a:tableStyleId>{5C22544A-7EE6-4342-B048-85BDC9FD1C3A}</a:tableStyleId>
              </a:tblPr>
              <a:tblGrid>
                <a:gridCol w="1386901"/>
                <a:gridCol w="1386901"/>
                <a:gridCol w="1386901"/>
              </a:tblGrid>
              <a:tr h="370840">
                <a:tc>
                  <a:txBody>
                    <a:bodyPr/>
                    <a:lstStyle/>
                    <a:p>
                      <a:pPr algn="ctr"/>
                      <a:endParaRPr lang="en-US" sz="2400" b="1" dirty="0"/>
                    </a:p>
                  </a:txBody>
                  <a:tcPr/>
                </a:tc>
                <a:tc>
                  <a:txBody>
                    <a:bodyPr/>
                    <a:lstStyle/>
                    <a:p>
                      <a:pPr algn="ctr"/>
                      <a:r>
                        <a:rPr lang="en-US" sz="2400" b="1" dirty="0" smtClean="0"/>
                        <a:t>Exports</a:t>
                      </a:r>
                      <a:endParaRPr lang="en-US" sz="2400" b="1" dirty="0"/>
                    </a:p>
                  </a:txBody>
                  <a:tcPr/>
                </a:tc>
                <a:tc>
                  <a:txBody>
                    <a:bodyPr/>
                    <a:lstStyle/>
                    <a:p>
                      <a:pPr algn="ctr"/>
                      <a:r>
                        <a:rPr lang="en-US" sz="2400" b="1" dirty="0" smtClean="0"/>
                        <a:t>Imports</a:t>
                      </a:r>
                      <a:endParaRPr lang="en-US" sz="2400" b="1" dirty="0"/>
                    </a:p>
                  </a:txBody>
                  <a:tcPr/>
                </a:tc>
              </a:tr>
              <a:tr h="370840">
                <a:tc>
                  <a:txBody>
                    <a:bodyPr/>
                    <a:lstStyle/>
                    <a:p>
                      <a:pPr algn="ctr"/>
                      <a:r>
                        <a:rPr lang="en-US" sz="2400" b="1" dirty="0" smtClean="0"/>
                        <a:t>1811</a:t>
                      </a:r>
                      <a:endParaRPr lang="en-US" sz="2400" b="1" dirty="0"/>
                    </a:p>
                  </a:txBody>
                  <a:tcPr/>
                </a:tc>
                <a:tc>
                  <a:txBody>
                    <a:bodyPr/>
                    <a:lstStyle/>
                    <a:p>
                      <a:pPr algn="ctr"/>
                      <a:r>
                        <a:rPr lang="en-US" sz="2400" b="1" dirty="0" smtClean="0"/>
                        <a:t>$61 M</a:t>
                      </a:r>
                      <a:endParaRPr lang="en-US" sz="2400" b="1" dirty="0"/>
                    </a:p>
                  </a:txBody>
                  <a:tcPr/>
                </a:tc>
                <a:tc>
                  <a:txBody>
                    <a:bodyPr/>
                    <a:lstStyle/>
                    <a:p>
                      <a:pPr algn="ctr"/>
                      <a:r>
                        <a:rPr lang="en-US" sz="2400" b="1" dirty="0" smtClean="0"/>
                        <a:t>$53 M</a:t>
                      </a:r>
                      <a:endParaRPr lang="en-US" sz="2400" b="1" dirty="0"/>
                    </a:p>
                  </a:txBody>
                  <a:tcPr/>
                </a:tc>
              </a:tr>
              <a:tr h="370840">
                <a:tc>
                  <a:txBody>
                    <a:bodyPr/>
                    <a:lstStyle/>
                    <a:p>
                      <a:pPr algn="ctr"/>
                      <a:r>
                        <a:rPr lang="en-US" sz="2400" b="1" dirty="0" smtClean="0"/>
                        <a:t>1816</a:t>
                      </a:r>
                      <a:endParaRPr lang="en-US" sz="2400" b="1" dirty="0"/>
                    </a:p>
                  </a:txBody>
                  <a:tcPr/>
                </a:tc>
                <a:tc>
                  <a:txBody>
                    <a:bodyPr/>
                    <a:lstStyle/>
                    <a:p>
                      <a:pPr algn="ctr"/>
                      <a:r>
                        <a:rPr lang="en-US" sz="2400" b="1" dirty="0" smtClean="0"/>
                        <a:t>$7 M</a:t>
                      </a:r>
                      <a:endParaRPr lang="en-US" sz="2400" b="1" dirty="0"/>
                    </a:p>
                  </a:txBody>
                  <a:tcPr/>
                </a:tc>
                <a:tc>
                  <a:txBody>
                    <a:bodyPr/>
                    <a:lstStyle/>
                    <a:p>
                      <a:pPr algn="ctr"/>
                      <a:r>
                        <a:rPr lang="en-US" sz="2400" b="1" dirty="0" smtClean="0"/>
                        <a:t>$13 M</a:t>
                      </a:r>
                      <a:endParaRPr lang="en-US" sz="2400" b="1" dirty="0"/>
                    </a:p>
                  </a:txBody>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Banking in the U.S.</a:t>
            </a:r>
            <a:endParaRPr lang="en-US" dirty="0"/>
          </a:p>
        </p:txBody>
      </p:sp>
      <p:graphicFrame>
        <p:nvGraphicFramePr>
          <p:cNvPr id="4" name="Content Placeholder 3"/>
          <p:cNvGraphicFramePr>
            <a:graphicFrameLocks noGrp="1"/>
          </p:cNvGraphicFramePr>
          <p:nvPr>
            <p:ph idx="1"/>
          </p:nvPr>
        </p:nvGraphicFramePr>
        <p:xfrm>
          <a:off x="457200" y="1417638"/>
          <a:ext cx="82296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Proposing a Second Bank</a:t>
            </a:r>
            <a:endParaRPr lang="en-US" dirty="0"/>
          </a:p>
        </p:txBody>
      </p:sp>
      <p:sp>
        <p:nvSpPr>
          <p:cNvPr id="3" name="Content Placeholder 2"/>
          <p:cNvSpPr>
            <a:spLocks noGrp="1"/>
          </p:cNvSpPr>
          <p:nvPr>
            <p:ph idx="1"/>
          </p:nvPr>
        </p:nvSpPr>
        <p:spPr/>
        <p:txBody>
          <a:bodyPr/>
          <a:lstStyle/>
          <a:p>
            <a:r>
              <a:rPr lang="en-US" dirty="0" smtClean="0"/>
              <a:t>John Jacob Astor</a:t>
            </a:r>
          </a:p>
          <a:p>
            <a:r>
              <a:rPr lang="en-US" dirty="0" smtClean="0"/>
              <a:t>David Parish</a:t>
            </a:r>
          </a:p>
          <a:p>
            <a:r>
              <a:rPr lang="en-US" dirty="0" smtClean="0"/>
              <a:t>Stephen Girard</a:t>
            </a:r>
          </a:p>
          <a:p>
            <a:r>
              <a:rPr lang="en-US" dirty="0" smtClean="0"/>
              <a:t>Jacob Barker</a:t>
            </a:r>
          </a:p>
          <a:p>
            <a:r>
              <a:rPr lang="en-US" dirty="0" smtClean="0"/>
              <a:t>Alexander Dallas</a:t>
            </a:r>
          </a:p>
          <a:p>
            <a:r>
              <a:rPr lang="en-US" dirty="0" smtClean="0"/>
              <a:t>John C. Calhoun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r>
              <a:rPr lang="en-US" smtClean="0"/>
              <a:t>Madison Concurs</a:t>
            </a:r>
            <a:endParaRPr lang="en-US" dirty="0"/>
          </a:p>
        </p:txBody>
      </p:sp>
      <p:sp>
        <p:nvSpPr>
          <p:cNvPr id="204803" name="Rectangle 3"/>
          <p:cNvSpPr>
            <a:spLocks noGrp="1" noChangeArrowheads="1"/>
          </p:cNvSpPr>
          <p:nvPr>
            <p:ph idx="1"/>
          </p:nvPr>
        </p:nvSpPr>
        <p:spPr/>
        <p:txBody>
          <a:bodyPr/>
          <a:lstStyle/>
          <a:p>
            <a:pPr>
              <a:buNone/>
            </a:pPr>
            <a:r>
              <a:rPr lang="en-US" i="1" dirty="0" smtClean="0"/>
              <a:t>	“…as being precluded…by repeated recognitions, under varied circumstances, of the validity of such an institution, in acts of the legislative, executive, and judicial branches of the government, accompanied by indications in different modes of a concurrence of the general will of the nation…”</a:t>
            </a:r>
            <a:endParaRPr lang="en-US" i="1" dirty="0"/>
          </a:p>
        </p:txBody>
      </p:sp>
      <p:sp>
        <p:nvSpPr>
          <p:cNvPr id="4" name="TextBox 3"/>
          <p:cNvSpPr txBox="1"/>
          <p:nvPr/>
        </p:nvSpPr>
        <p:spPr>
          <a:xfrm>
            <a:off x="2293034" y="4951828"/>
            <a:ext cx="6393766" cy="307777"/>
          </a:xfrm>
          <a:prstGeom prst="rect">
            <a:avLst/>
          </a:prstGeom>
          <a:noFill/>
        </p:spPr>
        <p:txBody>
          <a:bodyPr wrap="square" rtlCol="0">
            <a:spAutoFit/>
          </a:bodyPr>
          <a:lstStyle/>
          <a:p>
            <a:pPr algn="r"/>
            <a:r>
              <a:rPr lang="en-US" sz="1400" dirty="0" smtClean="0">
                <a:latin typeface="Arial" pitchFamily="34" charset="0"/>
                <a:cs typeface="Arial" pitchFamily="34" charset="0"/>
              </a:rPr>
              <a:t>Source:  </a:t>
            </a:r>
            <a:r>
              <a:rPr lang="en-US" sz="1400" i="1" dirty="0" smtClean="0">
                <a:latin typeface="Arial" pitchFamily="34" charset="0"/>
                <a:cs typeface="Arial" pitchFamily="34" charset="0"/>
              </a:rPr>
              <a:t>Banks and Politics in America</a:t>
            </a:r>
            <a:r>
              <a:rPr lang="en-US" sz="1400" dirty="0" smtClean="0">
                <a:latin typeface="Arial" pitchFamily="34" charset="0"/>
                <a:cs typeface="Arial" pitchFamily="34" charset="0"/>
              </a:rPr>
              <a:t>, Bray Hammond, 1957, pp.  233-234</a:t>
            </a:r>
            <a:endParaRPr lang="en-US" sz="1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Second Bank of the United States</a:t>
            </a:r>
            <a:endParaRPr lang="en-US" dirty="0"/>
          </a:p>
        </p:txBody>
      </p:sp>
      <p:pic>
        <p:nvPicPr>
          <p:cNvPr id="36866" name="Picture 4" descr="Second Bank of the United States"/>
          <p:cNvPicPr>
            <a:picLocks noGrp="1" noChangeAspect="1" noChangeArrowheads="1"/>
          </p:cNvPicPr>
          <p:nvPr>
            <p:ph idx="1"/>
          </p:nvPr>
        </p:nvPicPr>
        <p:blipFill>
          <a:blip r:embed="rId3" cstate="print"/>
          <a:stretch>
            <a:fillRect/>
          </a:stretch>
        </p:blipFill>
        <p:spPr>
          <a:xfrm>
            <a:off x="1790700" y="1417638"/>
            <a:ext cx="5734050" cy="4459817"/>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Second Bank of the United States</a:t>
            </a:r>
            <a:endParaRPr lang="en-US" dirty="0"/>
          </a:p>
        </p:txBody>
      </p:sp>
      <p:sp>
        <p:nvSpPr>
          <p:cNvPr id="5" name="Content Placeholder 4"/>
          <p:cNvSpPr>
            <a:spLocks noGrp="1"/>
          </p:cNvSpPr>
          <p:nvPr>
            <p:ph idx="1"/>
          </p:nvPr>
        </p:nvSpPr>
        <p:spPr/>
        <p:txBody>
          <a:bodyPr/>
          <a:lstStyle/>
          <a:p>
            <a:r>
              <a:rPr lang="en-US" dirty="0" smtClean="0"/>
              <a:t>Ownership</a:t>
            </a:r>
          </a:p>
          <a:p>
            <a:pPr lvl="1"/>
            <a:r>
              <a:rPr lang="en-US" dirty="0" smtClean="0"/>
              <a:t>80% privately held </a:t>
            </a:r>
          </a:p>
          <a:p>
            <a:pPr lvl="1"/>
            <a:r>
              <a:rPr lang="en-US" dirty="0" smtClean="0"/>
              <a:t>20% government</a:t>
            </a:r>
          </a:p>
          <a:p>
            <a:r>
              <a:rPr lang="en-US" dirty="0" smtClean="0"/>
              <a:t>25 directors (5 appointed by President)</a:t>
            </a:r>
          </a:p>
          <a:p>
            <a:r>
              <a:rPr lang="en-US" dirty="0" smtClean="0"/>
              <a:t>Located in Philadelphia</a:t>
            </a:r>
          </a:p>
          <a:p>
            <a:r>
              <a:rPr lang="en-US" dirty="0" smtClean="0"/>
              <a:t>Grew to 25 branches</a:t>
            </a:r>
          </a:p>
          <a:p>
            <a:r>
              <a:rPr lang="en-US" dirty="0" smtClean="0"/>
              <a:t>20-year charter</a:t>
            </a:r>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r>
              <a:rPr lang="en-US" dirty="0" smtClean="0"/>
              <a:t>Second Bank of the United States</a:t>
            </a:r>
            <a:endParaRPr lang="en-US" dirty="0"/>
          </a:p>
        </p:txBody>
      </p:sp>
      <p:pic>
        <p:nvPicPr>
          <p:cNvPr id="206851" name="Picture 3" descr="25branches"/>
          <p:cNvPicPr>
            <a:picLocks noGrp="1" noChangeAspect="1" noChangeArrowheads="1"/>
          </p:cNvPicPr>
          <p:nvPr>
            <p:ph idx="1"/>
          </p:nvPr>
        </p:nvPicPr>
        <p:blipFill>
          <a:blip r:embed="rId3" cstate="print"/>
          <a:srcRect l="15709" t="14465" r="10771"/>
          <a:stretch>
            <a:fillRect/>
          </a:stretch>
        </p:blipFill>
        <p:spPr>
          <a:xfrm>
            <a:off x="2286000" y="1417638"/>
            <a:ext cx="4572000" cy="4663370"/>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dirty="0" smtClean="0"/>
              <a:t>Second Bank of the United States</a:t>
            </a:r>
          </a:p>
        </p:txBody>
      </p:sp>
      <p:sp>
        <p:nvSpPr>
          <p:cNvPr id="604163" name="Rectangle 3"/>
          <p:cNvSpPr>
            <a:spLocks noGrp="1" noChangeArrowheads="1"/>
          </p:cNvSpPr>
          <p:nvPr>
            <p:ph idx="1"/>
          </p:nvPr>
        </p:nvSpPr>
        <p:spPr/>
        <p:txBody>
          <a:bodyPr>
            <a:normAutofit/>
          </a:bodyPr>
          <a:lstStyle/>
          <a:p>
            <a:r>
              <a:rPr lang="en-US" dirty="0" smtClean="0"/>
              <a:t>Supported growing international trade</a:t>
            </a:r>
          </a:p>
          <a:p>
            <a:r>
              <a:rPr lang="en-US" dirty="0" smtClean="0"/>
              <a:t>Even larger relative to other banks and businesses than the First Bank</a:t>
            </a:r>
          </a:p>
          <a:p>
            <a:r>
              <a:rPr lang="en-US" dirty="0" smtClean="0"/>
              <a:t>Branches helped support westward expansion and the federal government’s land sales</a:t>
            </a:r>
          </a:p>
          <a:p>
            <a:r>
              <a:rPr lang="en-US" dirty="0" smtClean="0"/>
              <a:t>Exercised some control over money and credit through lending policies and state note holdings</a:t>
            </a:r>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4163"/>
                                        </p:tgtEl>
                                        <p:attrNameLst>
                                          <p:attrName>style.visibility</p:attrName>
                                        </p:attrNameLst>
                                      </p:cBhvr>
                                      <p:to>
                                        <p:strVal val="visible"/>
                                      </p:to>
                                    </p:set>
                                    <p:anim calcmode="lin" valueType="num">
                                      <p:cBhvr additive="base">
                                        <p:cTn id="7" dur="500" fill="hold"/>
                                        <p:tgtEl>
                                          <p:spTgt spid="604163"/>
                                        </p:tgtEl>
                                        <p:attrNameLst>
                                          <p:attrName>ppt_x</p:attrName>
                                        </p:attrNameLst>
                                      </p:cBhvr>
                                      <p:tavLst>
                                        <p:tav tm="0">
                                          <p:val>
                                            <p:strVal val="#ppt_x"/>
                                          </p:val>
                                        </p:tav>
                                        <p:tav tm="100000">
                                          <p:val>
                                            <p:strVal val="#ppt_x"/>
                                          </p:val>
                                        </p:tav>
                                      </p:tavLst>
                                    </p:anim>
                                    <p:anim calcmode="lin" valueType="num">
                                      <p:cBhvr additive="base">
                                        <p:cTn id="8" dur="500" fill="hold"/>
                                        <p:tgtEl>
                                          <p:spTgt spid="604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63"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a:bodyPr>
          <a:lstStyle/>
          <a:p>
            <a:r>
              <a:rPr lang="en-US" strike="sngStrike" dirty="0" smtClean="0"/>
              <a:t>First</a:t>
            </a:r>
            <a:r>
              <a:rPr lang="en-US" dirty="0" smtClean="0"/>
              <a:t> Second Bank of the United States</a:t>
            </a:r>
          </a:p>
        </p:txBody>
      </p:sp>
      <p:graphicFrame>
        <p:nvGraphicFramePr>
          <p:cNvPr id="4" name="Content Placeholder 3"/>
          <p:cNvGraphicFramePr>
            <a:graphicFrameLocks noGrp="1"/>
          </p:cNvGraphicFramePr>
          <p:nvPr>
            <p:ph idx="1"/>
          </p:nvPr>
        </p:nvGraphicFramePr>
        <p:xfrm>
          <a:off x="457200" y="1417638"/>
          <a:ext cx="8229600" cy="4495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Second Bank of the United States</a:t>
            </a:r>
            <a:endParaRPr lang="en-US" dirty="0"/>
          </a:p>
        </p:txBody>
      </p:sp>
      <p:pic>
        <p:nvPicPr>
          <p:cNvPr id="7" name="Picture 4" descr="Second Bank note 1835"/>
          <p:cNvPicPr>
            <a:picLocks noGrp="1" noChangeAspect="1" noChangeArrowheads="1"/>
          </p:cNvPicPr>
          <p:nvPr>
            <p:ph idx="1"/>
          </p:nvPr>
        </p:nvPicPr>
        <p:blipFill>
          <a:blip r:embed="rId3" cstate="print"/>
          <a:stretch>
            <a:fillRect/>
          </a:stretch>
        </p:blipFill>
        <p:spPr>
          <a:xfrm>
            <a:off x="260252" y="1812041"/>
            <a:ext cx="8657009" cy="3800968"/>
          </a:xfr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Second Bank of the United States</a:t>
            </a:r>
            <a:endParaRPr lang="en-US" dirty="0"/>
          </a:p>
        </p:txBody>
      </p:sp>
      <p:pic>
        <p:nvPicPr>
          <p:cNvPr id="7" name="Picture 2"/>
          <p:cNvPicPr>
            <a:picLocks noGrp="1" noChangeAspect="1" noChangeArrowheads="1"/>
          </p:cNvPicPr>
          <p:nvPr>
            <p:ph idx="1"/>
          </p:nvPr>
        </p:nvPicPr>
        <p:blipFill>
          <a:blip r:embed="rId3" cstate="print"/>
          <a:srcRect/>
          <a:stretch>
            <a:fillRect/>
          </a:stretch>
        </p:blipFill>
        <p:spPr bwMode="auto">
          <a:xfrm>
            <a:off x="457200" y="1417638"/>
            <a:ext cx="8392350" cy="43360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State-Chartered Banks in the U.S.</a:t>
            </a:r>
            <a:endParaRPr lang="en-US" dirty="0"/>
          </a:p>
        </p:txBody>
      </p:sp>
      <p:graphicFrame>
        <p:nvGraphicFramePr>
          <p:cNvPr id="7" name="Content Placeholder 6"/>
          <p:cNvGraphicFramePr>
            <a:graphicFrameLocks noGrp="1"/>
          </p:cNvGraphicFramePr>
          <p:nvPr>
            <p:ph idx="1"/>
          </p:nvPr>
        </p:nvGraphicFramePr>
        <p:xfrm>
          <a:off x="457200" y="1417638"/>
          <a:ext cx="8229600" cy="44958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p:txBody>
          <a:bodyPr/>
          <a:lstStyle/>
          <a:p>
            <a:r>
              <a:rPr lang="en-US" smtClean="0"/>
              <a:t>Some Definitions</a:t>
            </a:r>
            <a:endParaRPr lang="en-US" dirty="0"/>
          </a:p>
        </p:txBody>
      </p:sp>
      <p:sp>
        <p:nvSpPr>
          <p:cNvPr id="350211" name="Rectangle 3"/>
          <p:cNvSpPr>
            <a:spLocks noGrp="1" noChangeArrowheads="1"/>
          </p:cNvSpPr>
          <p:nvPr>
            <p:ph idx="1"/>
          </p:nvPr>
        </p:nvSpPr>
        <p:spPr/>
        <p:txBody>
          <a:bodyPr>
            <a:normAutofit/>
          </a:bodyPr>
          <a:lstStyle/>
          <a:p>
            <a:r>
              <a:rPr lang="en-US" b="1" i="1" dirty="0" smtClean="0"/>
              <a:t>Specie</a:t>
            </a:r>
            <a:r>
              <a:rPr lang="en-US" dirty="0" smtClean="0"/>
              <a:t> – gold and silver</a:t>
            </a:r>
          </a:p>
          <a:p>
            <a:r>
              <a:rPr lang="en-US" b="1" i="1" dirty="0" smtClean="0"/>
              <a:t>Redemption</a:t>
            </a:r>
            <a:r>
              <a:rPr lang="en-US" dirty="0" smtClean="0"/>
              <a:t> – banks exchange (or redeem) paper money for specie</a:t>
            </a:r>
          </a:p>
          <a:p>
            <a:r>
              <a:rPr lang="en-US" b="1" i="1" dirty="0" smtClean="0"/>
              <a:t>Suspension</a:t>
            </a:r>
            <a:r>
              <a:rPr lang="en-US" dirty="0" smtClean="0"/>
              <a:t> – banks refuse to redeem their paper money for specie</a:t>
            </a:r>
          </a:p>
          <a:p>
            <a:r>
              <a:rPr lang="en-US" b="1" i="1" dirty="0" smtClean="0"/>
              <a:t>Bank notes </a:t>
            </a:r>
            <a:r>
              <a:rPr lang="en-US" dirty="0" smtClean="0"/>
              <a:t>– issued by banks (in lieu of deposits) and circulated as money</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02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02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02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02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11"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Panics</a:t>
            </a:r>
            <a:endParaRPr lang="en-US" dirty="0"/>
          </a:p>
        </p:txBody>
      </p:sp>
      <p:graphicFrame>
        <p:nvGraphicFramePr>
          <p:cNvPr id="6" name="Content Placeholder 5"/>
          <p:cNvGraphicFramePr>
            <a:graphicFrameLocks noGrp="1"/>
          </p:cNvGraphicFramePr>
          <p:nvPr>
            <p:ph idx="1"/>
          </p:nvPr>
        </p:nvGraphicFramePr>
        <p:xfrm>
          <a:off x="457200" y="1417638"/>
          <a:ext cx="82296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a:bodyPr>
          <a:lstStyle/>
          <a:p>
            <a:r>
              <a:rPr lang="en-US" dirty="0" smtClean="0"/>
              <a:t>Opposition from Andrew Jackson</a:t>
            </a:r>
          </a:p>
        </p:txBody>
      </p:sp>
      <p:graphicFrame>
        <p:nvGraphicFramePr>
          <p:cNvPr id="4" name="Content Placeholder 3"/>
          <p:cNvGraphicFramePr>
            <a:graphicFrameLocks noGrp="1"/>
          </p:cNvGraphicFramePr>
          <p:nvPr>
            <p:ph idx="1"/>
          </p:nvPr>
        </p:nvGraphicFramePr>
        <p:xfrm>
          <a:off x="457200" y="1417638"/>
          <a:ext cx="8229600" cy="44955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a:bodyPr>
          <a:lstStyle/>
          <a:p>
            <a:r>
              <a:rPr lang="en-US" dirty="0" smtClean="0"/>
              <a:t>Opposition from Andrew Jackson</a:t>
            </a:r>
          </a:p>
        </p:txBody>
      </p:sp>
      <p:sp>
        <p:nvSpPr>
          <p:cNvPr id="44035" name="Rectangle 3"/>
          <p:cNvSpPr>
            <a:spLocks noGrp="1" noChangeArrowheads="1"/>
          </p:cNvSpPr>
          <p:nvPr>
            <p:ph idx="1"/>
          </p:nvPr>
        </p:nvSpPr>
        <p:spPr/>
        <p:txBody>
          <a:bodyPr>
            <a:normAutofit fontScale="92500"/>
          </a:bodyPr>
          <a:lstStyle/>
          <a:p>
            <a:r>
              <a:rPr lang="en-US" dirty="0" smtClean="0"/>
              <a:t>Bank was not a major factor in election of 1828</a:t>
            </a:r>
          </a:p>
          <a:p>
            <a:r>
              <a:rPr lang="en-US" dirty="0" smtClean="0"/>
              <a:t>Nicholas Biddle, president of Second Bank (1823—1836)</a:t>
            </a:r>
          </a:p>
          <a:p>
            <a:r>
              <a:rPr lang="en-US" dirty="0" smtClean="0"/>
              <a:t>Election of 1832</a:t>
            </a:r>
          </a:p>
          <a:p>
            <a:pPr lvl="1"/>
            <a:r>
              <a:rPr lang="en-US" dirty="0" smtClean="0"/>
              <a:t>Jackson vetoes re-charter of the Bank that is supported by Henry Clay</a:t>
            </a:r>
          </a:p>
          <a:p>
            <a:pPr lvl="1"/>
            <a:r>
              <a:rPr lang="en-US" dirty="0" smtClean="0"/>
              <a:t>After election, federal government’s deposits removed to state banks</a:t>
            </a:r>
          </a:p>
          <a:p>
            <a:r>
              <a:rPr lang="en-US" dirty="0" smtClean="0"/>
              <a:t>Bank’s charter expires in 1836</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dirty="0" smtClean="0"/>
              <a:t>State Banking Era: 1836-1863</a:t>
            </a:r>
          </a:p>
        </p:txBody>
      </p:sp>
      <p:sp>
        <p:nvSpPr>
          <p:cNvPr id="385027" name="Rectangle 3"/>
          <p:cNvSpPr>
            <a:spLocks noGrp="1" noChangeArrowheads="1"/>
          </p:cNvSpPr>
          <p:nvPr>
            <p:ph idx="1"/>
          </p:nvPr>
        </p:nvSpPr>
        <p:spPr/>
        <p:txBody>
          <a:bodyPr>
            <a:normAutofit/>
          </a:bodyPr>
          <a:lstStyle/>
          <a:p>
            <a:r>
              <a:rPr lang="en-US" dirty="0" smtClean="0"/>
              <a:t>Banks were chartered and regulated by states</a:t>
            </a:r>
          </a:p>
          <a:p>
            <a:r>
              <a:rPr lang="en-US" dirty="0" smtClean="0"/>
              <a:t>Several states (including Texas) banned banking</a:t>
            </a:r>
          </a:p>
          <a:p>
            <a:r>
              <a:rPr lang="en-US" dirty="0" smtClean="0"/>
              <a:t>Variety of notes exploded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50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50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50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7"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7634" name="Picture 2" descr="redwing1"/>
          <p:cNvPicPr>
            <a:picLocks noChangeAspect="1" noChangeArrowheads="1"/>
          </p:cNvPicPr>
          <p:nvPr/>
        </p:nvPicPr>
        <p:blipFill>
          <a:blip r:embed="rId3" cstate="print"/>
          <a:srcRect/>
          <a:stretch>
            <a:fillRect/>
          </a:stretch>
        </p:blipFill>
        <p:spPr bwMode="auto">
          <a:xfrm>
            <a:off x="4673600" y="1066802"/>
            <a:ext cx="4470400" cy="2124075"/>
          </a:xfrm>
          <a:prstGeom prst="rect">
            <a:avLst/>
          </a:prstGeom>
          <a:noFill/>
        </p:spPr>
      </p:pic>
      <p:pic>
        <p:nvPicPr>
          <p:cNvPr id="197635" name="Picture 3" descr="rochester10"/>
          <p:cNvPicPr>
            <a:picLocks noChangeAspect="1" noChangeArrowheads="1"/>
          </p:cNvPicPr>
          <p:nvPr/>
        </p:nvPicPr>
        <p:blipFill>
          <a:blip r:embed="rId4" cstate="print"/>
          <a:srcRect/>
          <a:stretch>
            <a:fillRect/>
          </a:stretch>
        </p:blipFill>
        <p:spPr bwMode="auto">
          <a:xfrm>
            <a:off x="4876800" y="4419600"/>
            <a:ext cx="4267200" cy="2082800"/>
          </a:xfrm>
          <a:prstGeom prst="rect">
            <a:avLst/>
          </a:prstGeom>
          <a:noFill/>
        </p:spPr>
      </p:pic>
      <p:pic>
        <p:nvPicPr>
          <p:cNvPr id="197636" name="Picture 4" descr="USCBL100"/>
          <p:cNvPicPr>
            <a:picLocks noChangeAspect="1" noChangeArrowheads="1"/>
          </p:cNvPicPr>
          <p:nvPr/>
        </p:nvPicPr>
        <p:blipFill>
          <a:blip r:embed="rId5" cstate="print"/>
          <a:srcRect/>
          <a:stretch>
            <a:fillRect/>
          </a:stretch>
        </p:blipFill>
        <p:spPr bwMode="auto">
          <a:xfrm>
            <a:off x="237067" y="3657602"/>
            <a:ext cx="4529667" cy="2168525"/>
          </a:xfrm>
          <a:prstGeom prst="rect">
            <a:avLst/>
          </a:prstGeom>
          <a:noFill/>
        </p:spPr>
      </p:pic>
      <p:pic>
        <p:nvPicPr>
          <p:cNvPr id="197637" name="Picture 5" descr="wp581"/>
          <p:cNvPicPr>
            <a:picLocks noChangeAspect="1" noChangeArrowheads="1"/>
          </p:cNvPicPr>
          <p:nvPr/>
        </p:nvPicPr>
        <p:blipFill>
          <a:blip r:embed="rId6" cstate="print"/>
          <a:srcRect/>
          <a:stretch>
            <a:fillRect/>
          </a:stretch>
        </p:blipFill>
        <p:spPr bwMode="auto">
          <a:xfrm>
            <a:off x="2" y="688976"/>
            <a:ext cx="4382911" cy="234315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State Banking Era </a:t>
            </a:r>
            <a:endParaRPr lang="en-US" dirty="0"/>
          </a:p>
        </p:txBody>
      </p:sp>
      <p:pic>
        <p:nvPicPr>
          <p:cNvPr id="50178" name="Picture 7" descr="Beverly Bank fr"/>
          <p:cNvPicPr>
            <a:picLocks noGrp="1" noChangeAspect="1" noChangeArrowheads="1"/>
          </p:cNvPicPr>
          <p:nvPr>
            <p:ph sz="half" idx="1"/>
          </p:nvPr>
        </p:nvPicPr>
        <p:blipFill>
          <a:blip r:embed="rId3" cstate="print"/>
          <a:srcRect/>
          <a:stretch>
            <a:fillRect/>
          </a:stretch>
        </p:blipFill>
        <p:spPr>
          <a:xfrm>
            <a:off x="1866899" y="1362075"/>
            <a:ext cx="4981681" cy="2096188"/>
          </a:xfrm>
        </p:spPr>
      </p:pic>
      <p:pic>
        <p:nvPicPr>
          <p:cNvPr id="50179" name="Picture 8" descr="Central Bank PA"/>
          <p:cNvPicPr>
            <a:picLocks noGrp="1" noChangeAspect="1" noChangeArrowheads="1"/>
          </p:cNvPicPr>
          <p:nvPr>
            <p:ph sz="half" idx="2"/>
          </p:nvPr>
        </p:nvPicPr>
        <p:blipFill>
          <a:blip r:embed="rId4" cstate="print"/>
          <a:srcRect/>
          <a:stretch>
            <a:fillRect/>
          </a:stretch>
        </p:blipFill>
        <p:spPr>
          <a:xfrm>
            <a:off x="1885949" y="3648763"/>
            <a:ext cx="4981681" cy="2103377"/>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dirty="0" smtClean="0"/>
              <a:t>State Banking Era: 1836-1863</a:t>
            </a:r>
          </a:p>
        </p:txBody>
      </p:sp>
      <p:sp>
        <p:nvSpPr>
          <p:cNvPr id="385027" name="Rectangle 3"/>
          <p:cNvSpPr>
            <a:spLocks noGrp="1" noChangeArrowheads="1"/>
          </p:cNvSpPr>
          <p:nvPr>
            <p:ph idx="1"/>
          </p:nvPr>
        </p:nvSpPr>
        <p:spPr/>
        <p:txBody>
          <a:bodyPr>
            <a:normAutofit/>
          </a:bodyPr>
          <a:lstStyle/>
          <a:p>
            <a:r>
              <a:rPr lang="en-US" dirty="0" smtClean="0"/>
              <a:t>Notes were often not exchanged at face value</a:t>
            </a:r>
          </a:p>
          <a:p>
            <a:pPr lvl="1"/>
            <a:r>
              <a:rPr lang="en-US" dirty="0" smtClean="0"/>
              <a:t>Lists published of discounts used.  </a:t>
            </a:r>
          </a:p>
          <a:p>
            <a:pPr lvl="1"/>
            <a:r>
              <a:rPr lang="en-US" dirty="0" smtClean="0"/>
              <a:t>State bank notes not a uniform currency. </a:t>
            </a:r>
          </a:p>
          <a:p>
            <a:pPr lvl="2"/>
            <a:r>
              <a:rPr lang="en-US" dirty="0" smtClean="0"/>
              <a:t>In 1842, a $1 note from a Tennessee bank is exchanged for 80 cents in Philadelphia, while a $1 note from an Illinois bank is exchanged for only 50 cents.</a:t>
            </a:r>
          </a:p>
          <a:p>
            <a:r>
              <a:rPr lang="en-US" dirty="0" smtClean="0"/>
              <a:t>Increased number of state bank notes issued</a:t>
            </a:r>
          </a:p>
          <a:p>
            <a:pPr lvl="1"/>
            <a:r>
              <a:rPr lang="en-US" dirty="0" smtClean="0"/>
              <a:t>By 1860, more than 1,300 banks issue 7,000 different types of notes used as currency. </a:t>
            </a:r>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50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50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50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502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502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50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7"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Banks</a:t>
            </a:r>
            <a:endParaRPr lang="en-US" dirty="0"/>
          </a:p>
        </p:txBody>
      </p:sp>
      <p:graphicFrame>
        <p:nvGraphicFramePr>
          <p:cNvPr id="4" name="Content Placeholder 3"/>
          <p:cNvGraphicFramePr>
            <a:graphicFrameLocks noGrp="1"/>
          </p:cNvGraphicFramePr>
          <p:nvPr>
            <p:ph idx="1"/>
          </p:nvPr>
        </p:nvGraphicFramePr>
        <p:xfrm>
          <a:off x="457200" y="1417638"/>
          <a:ext cx="8229600" cy="44958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normAutofit/>
          </a:bodyPr>
          <a:lstStyle/>
          <a:p>
            <a:r>
              <a:rPr lang="en-US" dirty="0" smtClean="0"/>
              <a:t>State Bank Notes and Deposits</a:t>
            </a:r>
            <a:endParaRPr lang="en-US" dirty="0"/>
          </a:p>
        </p:txBody>
      </p:sp>
      <p:graphicFrame>
        <p:nvGraphicFramePr>
          <p:cNvPr id="211971" name="Object 3"/>
          <p:cNvGraphicFramePr>
            <a:graphicFrameLocks noGrp="1" noChangeAspect="1"/>
          </p:cNvGraphicFramePr>
          <p:nvPr>
            <p:ph idx="1"/>
          </p:nvPr>
        </p:nvGraphicFramePr>
        <p:xfrm>
          <a:off x="1" y="1417639"/>
          <a:ext cx="9144000" cy="4265759"/>
        </p:xfrm>
        <a:graphic>
          <a:graphicData uri="http://schemas.openxmlformats.org/presentationml/2006/ole">
            <mc:AlternateContent xmlns:mc="http://schemas.openxmlformats.org/markup-compatibility/2006">
              <mc:Choice xmlns:v="urn:schemas-microsoft-com:vml" Requires="v">
                <p:oleObj spid="_x0000_s15364" name="Chart" r:id="rId4" imgW="8724900" imgH="4114800" progId="MSGraph.Chart.8">
                  <p:embed followColorScheme="full"/>
                </p:oleObj>
              </mc:Choice>
              <mc:Fallback>
                <p:oleObj name="Chart" r:id="rId4" imgW="8724900" imgH="4114800" progId="MSGraph.Chart.8">
                  <p:embed followColorScheme="full"/>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417639"/>
                        <a:ext cx="9144000" cy="42657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1972" name="Text Box 4"/>
          <p:cNvSpPr txBox="1">
            <a:spLocks noChangeArrowheads="1"/>
          </p:cNvSpPr>
          <p:nvPr/>
        </p:nvSpPr>
        <p:spPr bwMode="auto">
          <a:xfrm>
            <a:off x="-28135" y="1319162"/>
            <a:ext cx="1625600" cy="400110"/>
          </a:xfrm>
          <a:prstGeom prst="rect">
            <a:avLst/>
          </a:prstGeom>
          <a:noFill/>
          <a:ln w="12700">
            <a:noFill/>
            <a:miter lim="800000"/>
            <a:headEnd/>
            <a:tailEnd/>
          </a:ln>
          <a:effectLst/>
        </p:spPr>
        <p:txBody>
          <a:bodyPr>
            <a:spAutoFit/>
          </a:bodyPr>
          <a:lstStyle/>
          <a:p>
            <a:pPr>
              <a:spcBef>
                <a:spcPct val="50000"/>
              </a:spcBef>
            </a:pPr>
            <a:r>
              <a:rPr lang="en-US" sz="2000" b="1" dirty="0"/>
              <a:t>$ Millions</a:t>
            </a:r>
          </a:p>
        </p:txBody>
      </p:sp>
      <p:sp>
        <p:nvSpPr>
          <p:cNvPr id="6" name="TextBox 5"/>
          <p:cNvSpPr txBox="1"/>
          <p:nvPr/>
        </p:nvSpPr>
        <p:spPr>
          <a:xfrm>
            <a:off x="1233890" y="5821897"/>
            <a:ext cx="5677480" cy="276999"/>
          </a:xfrm>
          <a:prstGeom prst="rect">
            <a:avLst/>
          </a:prstGeom>
          <a:noFill/>
        </p:spPr>
        <p:txBody>
          <a:bodyPr wrap="square" rtlCol="0">
            <a:spAutoFit/>
          </a:bodyPr>
          <a:lstStyle/>
          <a:p>
            <a:r>
              <a:rPr lang="en-US" sz="1200" dirty="0" smtClean="0">
                <a:cs typeface="Arial" pitchFamily="34" charset="0"/>
              </a:rPr>
              <a:t>Source:  </a:t>
            </a:r>
            <a:r>
              <a:rPr lang="en-US" sz="1200" i="1" dirty="0" smtClean="0">
                <a:cs typeface="Arial" pitchFamily="34" charset="0"/>
              </a:rPr>
              <a:t>The Economics of Money and Banking</a:t>
            </a:r>
            <a:r>
              <a:rPr lang="en-US" sz="1200" dirty="0" smtClean="0">
                <a:cs typeface="Arial" pitchFamily="34" charset="0"/>
              </a:rPr>
              <a:t>, Lester V. Chandler,  4</a:t>
            </a:r>
            <a:r>
              <a:rPr lang="en-US" sz="1200" baseline="30000" dirty="0" smtClean="0">
                <a:cs typeface="Arial" pitchFamily="34" charset="0"/>
              </a:rPr>
              <a:t>th</a:t>
            </a:r>
            <a:r>
              <a:rPr lang="en-US" sz="1200" dirty="0" smtClean="0">
                <a:cs typeface="Arial" pitchFamily="34" charset="0"/>
              </a:rPr>
              <a:t> ed., 1964, p. 140.</a:t>
            </a:r>
            <a:endParaRPr lang="en-US" sz="1200" dirty="0">
              <a:cs typeface="Arial"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normAutofit/>
          </a:bodyPr>
          <a:lstStyle/>
          <a:p>
            <a:r>
              <a:rPr lang="en-US" dirty="0" smtClean="0"/>
              <a:t>Free Banking Era: 1837 – 1863</a:t>
            </a:r>
            <a:endParaRPr lang="en-US" dirty="0"/>
          </a:p>
        </p:txBody>
      </p:sp>
      <p:sp>
        <p:nvSpPr>
          <p:cNvPr id="208899" name="Rectangle 3"/>
          <p:cNvSpPr>
            <a:spLocks noGrp="1" noChangeArrowheads="1"/>
          </p:cNvSpPr>
          <p:nvPr>
            <p:ph idx="1"/>
          </p:nvPr>
        </p:nvSpPr>
        <p:spPr/>
        <p:txBody>
          <a:bodyPr>
            <a:normAutofit/>
          </a:bodyPr>
          <a:lstStyle/>
          <a:p>
            <a:r>
              <a:rPr lang="en-US" dirty="0" smtClean="0"/>
              <a:t>First adopted in Michigan</a:t>
            </a:r>
          </a:p>
          <a:p>
            <a:r>
              <a:rPr lang="en-US" dirty="0" smtClean="0"/>
              <a:t>Charter by state legislature no longer necessary</a:t>
            </a:r>
          </a:p>
          <a:p>
            <a:r>
              <a:rPr lang="en-US" dirty="0" smtClean="0"/>
              <a:t>Anyone is free to engage in banking, but banking is not free</a:t>
            </a:r>
          </a:p>
          <a:p>
            <a:r>
              <a:rPr lang="en-US" dirty="0" smtClean="0"/>
              <a:t>States established their own regulations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88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88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88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88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Colonial Period</a:t>
            </a:r>
            <a:endParaRPr lang="en-US" dirty="0"/>
          </a:p>
        </p:txBody>
      </p:sp>
      <p:sp>
        <p:nvSpPr>
          <p:cNvPr id="6" name="Content Placeholder 5"/>
          <p:cNvSpPr>
            <a:spLocks noGrp="1"/>
          </p:cNvSpPr>
          <p:nvPr>
            <p:ph sz="half" idx="1"/>
          </p:nvPr>
        </p:nvSpPr>
        <p:spPr>
          <a:xfrm>
            <a:off x="457200" y="1600200"/>
            <a:ext cx="5206206" cy="4525963"/>
          </a:xfrm>
        </p:spPr>
        <p:txBody>
          <a:bodyPr>
            <a:normAutofit fontScale="92500"/>
          </a:bodyPr>
          <a:lstStyle/>
          <a:p>
            <a:r>
              <a:rPr lang="en-US" dirty="0" smtClean="0"/>
              <a:t>Used a mix of currency and coins</a:t>
            </a:r>
          </a:p>
          <a:p>
            <a:pPr lvl="1"/>
            <a:r>
              <a:rPr lang="en-US" dirty="0" smtClean="0"/>
              <a:t>British pounds</a:t>
            </a:r>
          </a:p>
          <a:p>
            <a:pPr lvl="1"/>
            <a:r>
              <a:rPr lang="en-US" dirty="0" smtClean="0"/>
              <a:t>French francs</a:t>
            </a:r>
          </a:p>
          <a:p>
            <a:pPr lvl="1"/>
            <a:r>
              <a:rPr lang="en-US" dirty="0" smtClean="0"/>
              <a:t>Spanish milled dollars</a:t>
            </a:r>
          </a:p>
          <a:p>
            <a:r>
              <a:rPr lang="en-US" dirty="0" smtClean="0"/>
              <a:t>Shortage of money → barter</a:t>
            </a:r>
          </a:p>
          <a:p>
            <a:r>
              <a:rPr lang="en-US" dirty="0" smtClean="0"/>
              <a:t>Paid for imports with gold or silver</a:t>
            </a:r>
          </a:p>
          <a:p>
            <a:r>
              <a:rPr lang="en-US" dirty="0" smtClean="0"/>
              <a:t>Generally prohibited from issuing paper currency, but often ignored prohibition</a:t>
            </a:r>
          </a:p>
          <a:p>
            <a:endParaRPr lang="en-US" dirty="0"/>
          </a:p>
        </p:txBody>
      </p:sp>
      <p:pic>
        <p:nvPicPr>
          <p:cNvPr id="9" name="Picture 4" descr="Peices of Eight obv"/>
          <p:cNvPicPr>
            <a:picLocks noGrp="1" noChangeAspect="1" noChangeArrowheads="1"/>
          </p:cNvPicPr>
          <p:nvPr>
            <p:ph sz="half" idx="2"/>
          </p:nvPr>
        </p:nvPicPr>
        <p:blipFill>
          <a:blip r:embed="rId2" cstate="print"/>
          <a:stretch>
            <a:fillRect/>
          </a:stretch>
        </p:blipFill>
        <p:spPr>
          <a:xfrm>
            <a:off x="5663406" y="2091531"/>
            <a:ext cx="3232944" cy="3232944"/>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3" name="Picture 5"/>
          <p:cNvPicPr>
            <a:picLocks noChangeAspect="1" noChangeArrowheads="1"/>
          </p:cNvPicPr>
          <p:nvPr/>
        </p:nvPicPr>
        <p:blipFill>
          <a:blip r:embed="rId3" cstate="print">
            <a:clrChange>
              <a:clrFrom>
                <a:srgbClr val="FFFFFF"/>
              </a:clrFrom>
              <a:clrTo>
                <a:srgbClr val="FFFFFF">
                  <a:alpha val="0"/>
                </a:srgbClr>
              </a:clrTo>
            </a:clrChange>
          </a:blip>
          <a:srcRect l="13690" t="5885" r="8064" b="8251"/>
          <a:stretch>
            <a:fillRect/>
          </a:stretch>
        </p:blipFill>
        <p:spPr bwMode="auto">
          <a:xfrm>
            <a:off x="1033715" y="1223889"/>
            <a:ext cx="7153682" cy="4515729"/>
          </a:xfrm>
          <a:prstGeom prst="rect">
            <a:avLst/>
          </a:prstGeom>
          <a:noFill/>
          <a:ln w="9525">
            <a:noFill/>
            <a:miter lim="800000"/>
            <a:headEnd/>
            <a:tailEnd/>
          </a:ln>
        </p:spPr>
      </p:pic>
      <p:sp>
        <p:nvSpPr>
          <p:cNvPr id="3" name="TextBox 2"/>
          <p:cNvSpPr txBox="1"/>
          <p:nvPr/>
        </p:nvSpPr>
        <p:spPr>
          <a:xfrm>
            <a:off x="175846" y="5093287"/>
            <a:ext cx="3896751" cy="646331"/>
          </a:xfrm>
          <a:prstGeom prst="rect">
            <a:avLst/>
          </a:prstGeom>
          <a:noFill/>
        </p:spPr>
        <p:txBody>
          <a:bodyPr wrap="square" rtlCol="0">
            <a:spAutoFit/>
          </a:bodyPr>
          <a:lstStyle/>
          <a:p>
            <a:r>
              <a:rPr lang="en-US" sz="1200" dirty="0" smtClean="0">
                <a:cs typeface="Arial" pitchFamily="34" charset="0"/>
              </a:rPr>
              <a:t>Source:  “Wildcat Banking, Banking Panics, and Free Banking in the United States, Gerald P. Dwyer Jr., FRB Atlanta </a:t>
            </a:r>
            <a:r>
              <a:rPr lang="en-US" sz="1200" i="1" dirty="0" smtClean="0">
                <a:cs typeface="Arial" pitchFamily="34" charset="0"/>
              </a:rPr>
              <a:t>Economic Review</a:t>
            </a:r>
            <a:r>
              <a:rPr lang="en-US" sz="1200" dirty="0" smtClean="0">
                <a:cs typeface="Arial" pitchFamily="34" charset="0"/>
              </a:rPr>
              <a:t>, December 1996.</a:t>
            </a:r>
            <a:endParaRPr lang="en-US" sz="1200" dirty="0">
              <a:cs typeface="Arial" pitchFamily="34" charset="0"/>
            </a:endParaRPr>
          </a:p>
        </p:txBody>
      </p:sp>
      <p:sp>
        <p:nvSpPr>
          <p:cNvPr id="9" name="Title 8"/>
          <p:cNvSpPr>
            <a:spLocks noGrp="1"/>
          </p:cNvSpPr>
          <p:nvPr>
            <p:ph type="title"/>
          </p:nvPr>
        </p:nvSpPr>
        <p:spPr/>
        <p:txBody>
          <a:bodyPr/>
          <a:lstStyle/>
          <a:p>
            <a:r>
              <a:rPr lang="en-US" dirty="0" smtClean="0"/>
              <a:t>Free Banking States</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p:txBody>
          <a:bodyPr>
            <a:normAutofit fontScale="90000"/>
          </a:bodyPr>
          <a:lstStyle/>
          <a:p>
            <a:r>
              <a:rPr lang="en-US" dirty="0" smtClean="0"/>
              <a:t>Ratio of Specie to Deposits and Notes in 1859</a:t>
            </a:r>
            <a:endParaRPr lang="en-US" dirty="0"/>
          </a:p>
        </p:txBody>
      </p:sp>
      <p:graphicFrame>
        <p:nvGraphicFramePr>
          <p:cNvPr id="364547" name="Object 3"/>
          <p:cNvGraphicFramePr>
            <a:graphicFrameLocks noGrp="1" noChangeAspect="1"/>
          </p:cNvGraphicFramePr>
          <p:nvPr>
            <p:ph idx="1"/>
          </p:nvPr>
        </p:nvGraphicFramePr>
        <p:xfrm>
          <a:off x="172981" y="1023733"/>
          <a:ext cx="9126874" cy="4912825"/>
        </p:xfrm>
        <a:graphic>
          <a:graphicData uri="http://schemas.openxmlformats.org/presentationml/2006/ole">
            <mc:AlternateContent xmlns:mc="http://schemas.openxmlformats.org/markup-compatibility/2006">
              <mc:Choice xmlns:v="urn:schemas-microsoft-com:vml" Requires="v">
                <p:oleObj spid="_x0000_s13316" name="Chart" r:id="rId4" imgW="8734357" imgH="4095660" progId="MSGraph.Chart.8">
                  <p:embed followColorScheme="full"/>
                </p:oleObj>
              </mc:Choice>
              <mc:Fallback>
                <p:oleObj name="Chart" r:id="rId4" imgW="8734357" imgH="4095660" progId="MSGraph.Chart.8">
                  <p:embed followColorScheme="full"/>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981" y="1023733"/>
                        <a:ext cx="9126874" cy="4912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880533" y="5544385"/>
            <a:ext cx="8263467" cy="307777"/>
          </a:xfrm>
          <a:prstGeom prst="rect">
            <a:avLst/>
          </a:prstGeom>
          <a:noFill/>
        </p:spPr>
        <p:txBody>
          <a:bodyPr wrap="square" rtlCol="0">
            <a:spAutoFit/>
          </a:bodyPr>
          <a:lstStyle/>
          <a:p>
            <a:pPr algn="r"/>
            <a:r>
              <a:rPr lang="en-US" sz="1400" dirty="0" smtClean="0">
                <a:latin typeface="Arial" pitchFamily="34" charset="0"/>
                <a:cs typeface="Arial" pitchFamily="34" charset="0"/>
              </a:rPr>
              <a:t>Source:  </a:t>
            </a:r>
            <a:r>
              <a:rPr lang="en-US" sz="1400" i="1" dirty="0" smtClean="0">
                <a:latin typeface="Arial" pitchFamily="34" charset="0"/>
                <a:cs typeface="Arial" pitchFamily="34" charset="0"/>
              </a:rPr>
              <a:t>Banks and Politics in America</a:t>
            </a:r>
            <a:r>
              <a:rPr lang="en-US" sz="1400" dirty="0" smtClean="0">
                <a:latin typeface="Arial" pitchFamily="34" charset="0"/>
                <a:cs typeface="Arial" pitchFamily="34" charset="0"/>
              </a:rPr>
              <a:t>, Bray Hammond, 1957, p. 716.</a:t>
            </a:r>
            <a:endParaRPr lang="en-US" sz="1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title"/>
          </p:nvPr>
        </p:nvSpPr>
        <p:spPr/>
        <p:txBody>
          <a:bodyPr>
            <a:normAutofit/>
          </a:bodyPr>
          <a:lstStyle/>
          <a:p>
            <a:r>
              <a:rPr lang="en-US" dirty="0" smtClean="0"/>
              <a:t>Free Banking Era</a:t>
            </a:r>
          </a:p>
        </p:txBody>
      </p:sp>
      <p:pic>
        <p:nvPicPr>
          <p:cNvPr id="51203" name="Picture 3" descr="nj del bridge co note 1836"/>
          <p:cNvPicPr>
            <a:picLocks noGrp="1" noChangeAspect="1" noChangeArrowheads="1"/>
          </p:cNvPicPr>
          <p:nvPr>
            <p:ph idx="1"/>
          </p:nvPr>
        </p:nvPicPr>
        <p:blipFill>
          <a:blip r:embed="rId3" cstate="print"/>
          <a:stretch>
            <a:fillRect/>
          </a:stretch>
        </p:blipFill>
        <p:spPr>
          <a:xfrm>
            <a:off x="345268" y="1593850"/>
            <a:ext cx="8341532" cy="3844925"/>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Banking in Texas</a:t>
            </a:r>
            <a:endParaRPr lang="en-US" dirty="0"/>
          </a:p>
        </p:txBody>
      </p:sp>
      <p:sp>
        <p:nvSpPr>
          <p:cNvPr id="3" name="Content Placeholder 2"/>
          <p:cNvSpPr>
            <a:spLocks noGrp="1"/>
          </p:cNvSpPr>
          <p:nvPr>
            <p:ph idx="1"/>
          </p:nvPr>
        </p:nvSpPr>
        <p:spPr/>
        <p:txBody>
          <a:bodyPr>
            <a:normAutofit fontScale="92500"/>
          </a:bodyPr>
          <a:lstStyle/>
          <a:p>
            <a:pPr>
              <a:buNone/>
            </a:pPr>
            <a:r>
              <a:rPr lang="en-US" sz="4800" b="1" i="1" dirty="0" smtClean="0"/>
              <a:t>No corporate body shall hereafter be created, renewed, or extended, with banking or discounting privileges. </a:t>
            </a:r>
          </a:p>
          <a:p>
            <a:pPr algn="r">
              <a:buNone/>
            </a:pPr>
            <a:r>
              <a:rPr lang="en-US" sz="3000" b="1" dirty="0" smtClean="0">
                <a:solidFill>
                  <a:srgbClr val="FF0000"/>
                </a:solidFill>
              </a:rPr>
              <a:t>Constitution of the State of Texas</a:t>
            </a:r>
          </a:p>
          <a:p>
            <a:pPr algn="r">
              <a:buNone/>
            </a:pPr>
            <a:r>
              <a:rPr lang="en-US" sz="3000" b="1" dirty="0" smtClean="0">
                <a:solidFill>
                  <a:srgbClr val="FF0000"/>
                </a:solidFill>
              </a:rPr>
              <a:t>Article VII, Sec. 30</a:t>
            </a:r>
          </a:p>
          <a:p>
            <a:pPr algn="r">
              <a:buNone/>
            </a:pPr>
            <a:r>
              <a:rPr lang="en-US" sz="3000" b="1" dirty="0" smtClean="0">
                <a:solidFill>
                  <a:srgbClr val="FF0000"/>
                </a:solidFill>
              </a:rPr>
              <a:t>1845</a:t>
            </a:r>
          </a:p>
          <a:p>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idx="4294967295"/>
          </p:nvPr>
        </p:nvSpPr>
        <p:spPr>
          <a:xfrm>
            <a:off x="684389" y="203200"/>
            <a:ext cx="7772400" cy="1143000"/>
          </a:xfrm>
          <a:noFill/>
          <a:ln/>
        </p:spPr>
        <p:txBody>
          <a:bodyPr/>
          <a:lstStyle/>
          <a:p>
            <a:r>
              <a:rPr lang="en-US" b="1" dirty="0">
                <a:latin typeface="Arial Black" pitchFamily="34" charset="0"/>
              </a:rPr>
              <a:t>Wildcat Banking?</a:t>
            </a:r>
          </a:p>
        </p:txBody>
      </p:sp>
      <p:pic>
        <p:nvPicPr>
          <p:cNvPr id="212995" name="Picture 3" descr="african%20wildcat"/>
          <p:cNvPicPr>
            <a:picLocks noChangeAspect="1" noChangeArrowheads="1"/>
          </p:cNvPicPr>
          <p:nvPr/>
        </p:nvPicPr>
        <p:blipFill>
          <a:blip r:embed="rId3" cstate="print"/>
          <a:srcRect/>
          <a:stretch>
            <a:fillRect/>
          </a:stretch>
        </p:blipFill>
        <p:spPr bwMode="auto">
          <a:xfrm>
            <a:off x="1522589" y="1585914"/>
            <a:ext cx="6096000" cy="4321175"/>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Panics</a:t>
            </a:r>
            <a:endParaRPr lang="en-US" dirty="0"/>
          </a:p>
        </p:txBody>
      </p:sp>
      <p:graphicFrame>
        <p:nvGraphicFramePr>
          <p:cNvPr id="4" name="Content Placeholder 3"/>
          <p:cNvGraphicFramePr>
            <a:graphicFrameLocks noGrp="1"/>
          </p:cNvGraphicFramePr>
          <p:nvPr>
            <p:ph idx="1"/>
          </p:nvPr>
        </p:nvGraphicFramePr>
        <p:xfrm>
          <a:off x="457200" y="1417638"/>
          <a:ext cx="8229600" cy="4495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Independent Treasury System</a:t>
            </a:r>
            <a:endParaRPr lang="en-US" dirty="0"/>
          </a:p>
        </p:txBody>
      </p:sp>
      <p:sp>
        <p:nvSpPr>
          <p:cNvPr id="386051" name="Rectangle 3"/>
          <p:cNvSpPr>
            <a:spLocks noGrp="1" noChangeArrowheads="1"/>
          </p:cNvSpPr>
          <p:nvPr>
            <p:ph idx="1"/>
          </p:nvPr>
        </p:nvSpPr>
        <p:spPr/>
        <p:txBody>
          <a:bodyPr>
            <a:normAutofit lnSpcReduction="10000"/>
          </a:bodyPr>
          <a:lstStyle/>
          <a:p>
            <a:r>
              <a:rPr lang="en-US" dirty="0" smtClean="0"/>
              <a:t>Federal government deposits in state banks</a:t>
            </a:r>
          </a:p>
          <a:p>
            <a:r>
              <a:rPr lang="en-US" dirty="0" smtClean="0"/>
              <a:t>Bank failures led to congressional action</a:t>
            </a:r>
          </a:p>
          <a:p>
            <a:pPr lvl="1"/>
            <a:r>
              <a:rPr lang="en-US" dirty="0" smtClean="0"/>
              <a:t>1836: financial reports to be filed with Treasury</a:t>
            </a:r>
          </a:p>
          <a:p>
            <a:pPr lvl="1"/>
            <a:r>
              <a:rPr lang="en-US" dirty="0" smtClean="0"/>
              <a:t>1846: established the Independent Treasury System to hold federal deposits</a:t>
            </a:r>
          </a:p>
          <a:p>
            <a:r>
              <a:rPr lang="en-US" dirty="0" smtClean="0"/>
              <a:t>Sub-treasury offices located throughout the country.</a:t>
            </a:r>
          </a:p>
          <a:p>
            <a:pPr lvl="1"/>
            <a:r>
              <a:rPr lang="en-US" dirty="0" smtClean="0"/>
              <a:t>Not all offices were very secure</a:t>
            </a:r>
          </a:p>
          <a:p>
            <a:pPr lvl="1"/>
            <a:r>
              <a:rPr lang="en-US" dirty="0" smtClean="0"/>
              <a:t>One Indiana sub-treasury office in tavern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60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605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605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605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605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6051">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605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1"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End of the State Banking Era</a:t>
            </a:r>
            <a:endParaRPr lang="en-US" dirty="0"/>
          </a:p>
        </p:txBody>
      </p:sp>
      <p:graphicFrame>
        <p:nvGraphicFramePr>
          <p:cNvPr id="4" name="Content Placeholder 3"/>
          <p:cNvGraphicFramePr>
            <a:graphicFrameLocks noGrp="1"/>
          </p:cNvGraphicFramePr>
          <p:nvPr>
            <p:ph idx="1"/>
          </p:nvPr>
        </p:nvGraphicFramePr>
        <p:xfrm>
          <a:off x="457200" y="1417638"/>
          <a:ext cx="8229600" cy="4307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10_01f"/>
          <p:cNvPicPr>
            <a:picLocks noChangeAspect="1" noChangeArrowheads="1"/>
          </p:cNvPicPr>
          <p:nvPr/>
        </p:nvPicPr>
        <p:blipFill>
          <a:blip r:embed="rId3" cstate="print"/>
          <a:srcRect/>
          <a:stretch>
            <a:fillRect/>
          </a:stretch>
        </p:blipFill>
        <p:spPr bwMode="auto">
          <a:xfrm>
            <a:off x="372534" y="1444626"/>
            <a:ext cx="8398933" cy="3968750"/>
          </a:xfrm>
          <a:prstGeom prst="rect">
            <a:avLst/>
          </a:prstGeom>
          <a:noFill/>
        </p:spPr>
      </p:pic>
      <p:sp>
        <p:nvSpPr>
          <p:cNvPr id="3" name="Title 2"/>
          <p:cNvSpPr>
            <a:spLocks noGrp="1"/>
          </p:cNvSpPr>
          <p:nvPr>
            <p:ph type="title"/>
          </p:nvPr>
        </p:nvSpPr>
        <p:spPr/>
        <p:txBody>
          <a:bodyPr/>
          <a:lstStyle/>
          <a:p>
            <a:r>
              <a:rPr lang="en-US" dirty="0" smtClean="0"/>
              <a:t>Legal Tender Note</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normAutofit/>
          </a:bodyPr>
          <a:lstStyle/>
          <a:p>
            <a:r>
              <a:rPr lang="en-US" dirty="0" smtClean="0"/>
              <a:t>National Bank Act of 1864</a:t>
            </a:r>
            <a:endParaRPr lang="en-US" dirty="0"/>
          </a:p>
        </p:txBody>
      </p:sp>
      <p:sp>
        <p:nvSpPr>
          <p:cNvPr id="214019" name="Rectangle 3"/>
          <p:cNvSpPr>
            <a:spLocks noGrp="1" noChangeArrowheads="1"/>
          </p:cNvSpPr>
          <p:nvPr>
            <p:ph idx="1"/>
          </p:nvPr>
        </p:nvSpPr>
        <p:spPr/>
        <p:txBody>
          <a:bodyPr>
            <a:normAutofit/>
          </a:bodyPr>
          <a:lstStyle/>
          <a:p>
            <a:pPr>
              <a:buNone/>
            </a:pPr>
            <a:r>
              <a:rPr lang="en-US" sz="4400" b="1" i="1" dirty="0" smtClean="0"/>
              <a:t>“An act to provide a national currency, secured by a pledge of United States bonds, and to provide for the circulation and redemption thereof.”</a:t>
            </a:r>
            <a:endParaRPr lang="en-US" sz="4400" b="1" i="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p:cNvSpPr>
            <a:spLocks noGrp="1" noChangeArrowheads="1"/>
          </p:cNvSpPr>
          <p:nvPr>
            <p:ph type="title"/>
          </p:nvPr>
        </p:nvSpPr>
        <p:spPr/>
        <p:txBody>
          <a:bodyPr/>
          <a:lstStyle/>
          <a:p>
            <a:r>
              <a:rPr lang="en-US" dirty="0" smtClean="0"/>
              <a:t>Colonial Period</a:t>
            </a:r>
          </a:p>
        </p:txBody>
      </p:sp>
      <p:pic>
        <p:nvPicPr>
          <p:cNvPr id="12291" name="Picture 3" descr="Pamphlet1"/>
          <p:cNvPicPr>
            <a:picLocks noGrp="1" noChangeAspect="1" noChangeArrowheads="1"/>
          </p:cNvPicPr>
          <p:nvPr>
            <p:ph idx="1"/>
          </p:nvPr>
        </p:nvPicPr>
        <p:blipFill>
          <a:blip r:embed="rId3" cstate="print"/>
          <a:stretch>
            <a:fillRect/>
          </a:stretch>
        </p:blipFill>
        <p:spPr>
          <a:xfrm rot="1057623">
            <a:off x="3558448" y="651332"/>
            <a:ext cx="4091108" cy="5665144"/>
          </a:xfrm>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US" smtClean="0"/>
              <a:t>National Bank Act</a:t>
            </a:r>
            <a:endParaRPr lang="en-US" dirty="0"/>
          </a:p>
        </p:txBody>
      </p:sp>
      <p:sp>
        <p:nvSpPr>
          <p:cNvPr id="215043" name="Rectangle 3"/>
          <p:cNvSpPr>
            <a:spLocks noGrp="1" noChangeArrowheads="1"/>
          </p:cNvSpPr>
          <p:nvPr>
            <p:ph idx="1"/>
          </p:nvPr>
        </p:nvSpPr>
        <p:spPr/>
        <p:txBody>
          <a:bodyPr>
            <a:normAutofit/>
          </a:bodyPr>
          <a:lstStyle/>
          <a:p>
            <a:r>
              <a:rPr lang="en-US" dirty="0" smtClean="0"/>
              <a:t>Created federally chartered banks under the Comptroller of the Currency</a:t>
            </a:r>
          </a:p>
          <a:p>
            <a:r>
              <a:rPr lang="en-US" dirty="0" smtClean="0"/>
              <a:t>Established capital and reserve requirements</a:t>
            </a:r>
          </a:p>
          <a:p>
            <a:r>
              <a:rPr lang="en-US" dirty="0" smtClean="0"/>
              <a:t>Provided for supervision and examinations</a:t>
            </a:r>
          </a:p>
          <a:p>
            <a:r>
              <a:rPr lang="en-US" dirty="0" smtClean="0"/>
              <a:t>Created a uniform currency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p:txBody>
          <a:bodyPr/>
          <a:lstStyle/>
          <a:p>
            <a:r>
              <a:rPr lang="en-US" smtClean="0"/>
              <a:t>State Banks Attacked</a:t>
            </a:r>
            <a:endParaRPr lang="en-US" dirty="0"/>
          </a:p>
        </p:txBody>
      </p:sp>
      <p:sp>
        <p:nvSpPr>
          <p:cNvPr id="325635" name="Rectangle 3"/>
          <p:cNvSpPr>
            <a:spLocks noGrp="1" noChangeArrowheads="1"/>
          </p:cNvSpPr>
          <p:nvPr>
            <p:ph idx="1"/>
          </p:nvPr>
        </p:nvSpPr>
        <p:spPr/>
        <p:txBody>
          <a:bodyPr>
            <a:normAutofit/>
          </a:bodyPr>
          <a:lstStyle/>
          <a:p>
            <a:r>
              <a:rPr lang="en-US" dirty="0" smtClean="0"/>
              <a:t>Almost 1,600 in 1860, only 350 in 1865</a:t>
            </a:r>
          </a:p>
          <a:p>
            <a:r>
              <a:rPr lang="en-US" dirty="0" smtClean="0"/>
              <a:t>10% tax placed on state bank notes – upheld by Supreme Court </a:t>
            </a:r>
          </a:p>
          <a:p>
            <a:pPr lvl="1"/>
            <a:r>
              <a:rPr lang="en-US" dirty="0" smtClean="0"/>
              <a:t>Chief Justice Salmon P. Chase</a:t>
            </a:r>
          </a:p>
          <a:p>
            <a:r>
              <a:rPr lang="en-US" dirty="0" smtClean="0"/>
              <a:t>State banks introduce demand deposits</a:t>
            </a:r>
          </a:p>
          <a:p>
            <a:r>
              <a:rPr lang="en-US" dirty="0" smtClean="0"/>
              <a:t>Dual banking system still exists today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5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563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563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563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56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5"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p:txBody>
          <a:bodyPr/>
          <a:lstStyle/>
          <a:p>
            <a:r>
              <a:rPr lang="en-US" smtClean="0"/>
              <a:t>State and National Banks</a:t>
            </a:r>
            <a:endParaRPr lang="en-US" dirty="0"/>
          </a:p>
        </p:txBody>
      </p:sp>
      <p:graphicFrame>
        <p:nvGraphicFramePr>
          <p:cNvPr id="9" name="Object 2"/>
          <p:cNvGraphicFramePr>
            <a:graphicFrameLocks noGrp="1" noChangeAspect="1"/>
          </p:cNvGraphicFramePr>
          <p:nvPr>
            <p:ph idx="1"/>
          </p:nvPr>
        </p:nvGraphicFramePr>
        <p:xfrm>
          <a:off x="855002" y="1125416"/>
          <a:ext cx="7620782" cy="471267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038622" y="5684203"/>
            <a:ext cx="5894363" cy="276999"/>
          </a:xfrm>
          <a:prstGeom prst="rect">
            <a:avLst/>
          </a:prstGeom>
          <a:noFill/>
        </p:spPr>
        <p:txBody>
          <a:bodyPr wrap="square" rtlCol="0">
            <a:spAutoFit/>
          </a:bodyPr>
          <a:lstStyle/>
          <a:p>
            <a:pPr algn="r"/>
            <a:r>
              <a:rPr lang="en-US" sz="1200" dirty="0" smtClean="0">
                <a:cs typeface="Arial" pitchFamily="34" charset="0"/>
              </a:rPr>
              <a:t>Source:  </a:t>
            </a:r>
            <a:r>
              <a:rPr lang="en-US" sz="1200" i="1" dirty="0" smtClean="0">
                <a:cs typeface="Arial" pitchFamily="34" charset="0"/>
              </a:rPr>
              <a:t>Banking and Monetary Statistics</a:t>
            </a:r>
            <a:r>
              <a:rPr lang="en-US" sz="1200" dirty="0" smtClean="0">
                <a:cs typeface="Arial" pitchFamily="34" charset="0"/>
              </a:rPr>
              <a:t>, Federal Reserve System, 1914-1941, p. 6</a:t>
            </a:r>
            <a:endParaRPr lang="en-US" sz="1200" dirty="0">
              <a:cs typeface="Arial"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p:txBody>
          <a:bodyPr/>
          <a:lstStyle/>
          <a:p>
            <a:r>
              <a:rPr lang="en-US" smtClean="0"/>
              <a:t>State and National Banks</a:t>
            </a:r>
            <a:endParaRPr lang="en-US" dirty="0"/>
          </a:p>
        </p:txBody>
      </p:sp>
      <p:graphicFrame>
        <p:nvGraphicFramePr>
          <p:cNvPr id="6" name="Object 2"/>
          <p:cNvGraphicFramePr>
            <a:graphicFrameLocks noGrp="1" noChangeAspect="1"/>
          </p:cNvGraphicFramePr>
          <p:nvPr>
            <p:ph idx="1"/>
          </p:nvPr>
        </p:nvGraphicFramePr>
        <p:xfrm>
          <a:off x="457200" y="1417638"/>
          <a:ext cx="8229600" cy="418802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905912" y="5605661"/>
            <a:ext cx="7044267" cy="307777"/>
          </a:xfrm>
          <a:prstGeom prst="rect">
            <a:avLst/>
          </a:prstGeom>
          <a:noFill/>
        </p:spPr>
        <p:txBody>
          <a:bodyPr wrap="square" rtlCol="0">
            <a:spAutoFit/>
          </a:bodyPr>
          <a:lstStyle/>
          <a:p>
            <a:r>
              <a:rPr lang="en-US" sz="1400" dirty="0" smtClean="0">
                <a:latin typeface="Arial" pitchFamily="34" charset="0"/>
                <a:cs typeface="Arial" pitchFamily="34" charset="0"/>
              </a:rPr>
              <a:t>Source:  </a:t>
            </a:r>
            <a:r>
              <a:rPr lang="en-US" sz="1400" i="1" dirty="0" smtClean="0">
                <a:latin typeface="Arial" pitchFamily="34" charset="0"/>
                <a:cs typeface="Arial" pitchFamily="34" charset="0"/>
              </a:rPr>
              <a:t>Banking and Monetary Statistics</a:t>
            </a:r>
            <a:r>
              <a:rPr lang="en-US" sz="1400" dirty="0" smtClean="0">
                <a:latin typeface="Arial" pitchFamily="34" charset="0"/>
                <a:cs typeface="Arial" pitchFamily="34" charset="0"/>
              </a:rPr>
              <a:t> </a:t>
            </a:r>
            <a:r>
              <a:rPr lang="en-US" sz="1400" i="1" dirty="0" smtClean="0">
                <a:latin typeface="Arial" pitchFamily="34" charset="0"/>
                <a:cs typeface="Arial" pitchFamily="34" charset="0"/>
              </a:rPr>
              <a:t>1914-1941</a:t>
            </a:r>
            <a:r>
              <a:rPr lang="en-US" sz="1400" dirty="0" smtClean="0">
                <a:latin typeface="Arial" pitchFamily="34" charset="0"/>
                <a:cs typeface="Arial" pitchFamily="34" charset="0"/>
              </a:rPr>
              <a:t>, Federal </a:t>
            </a:r>
            <a:r>
              <a:rPr lang="en-US" sz="1200" dirty="0" smtClean="0">
                <a:cs typeface="Arial" pitchFamily="34" charset="0"/>
              </a:rPr>
              <a:t>Reserve</a:t>
            </a:r>
            <a:r>
              <a:rPr lang="en-US" sz="1400" dirty="0" smtClean="0">
                <a:latin typeface="Arial" pitchFamily="34" charset="0"/>
                <a:cs typeface="Arial" pitchFamily="34" charset="0"/>
              </a:rPr>
              <a:t> System, p. 6.</a:t>
            </a:r>
            <a:endParaRPr lang="en-US" sz="1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dirty="0" smtClean="0"/>
              <a:t>New Forms of Paper Currency</a:t>
            </a:r>
          </a:p>
        </p:txBody>
      </p:sp>
      <p:sp>
        <p:nvSpPr>
          <p:cNvPr id="516099" name="Rectangle 3"/>
          <p:cNvSpPr>
            <a:spLocks noGrp="1" noChangeArrowheads="1"/>
          </p:cNvSpPr>
          <p:nvPr>
            <p:ph idx="1"/>
          </p:nvPr>
        </p:nvSpPr>
        <p:spPr/>
        <p:txBody>
          <a:bodyPr>
            <a:normAutofit/>
          </a:bodyPr>
          <a:lstStyle/>
          <a:p>
            <a:r>
              <a:rPr lang="en-US" dirty="0" smtClean="0"/>
              <a:t>Fractional currency</a:t>
            </a:r>
          </a:p>
          <a:p>
            <a:r>
              <a:rPr lang="en-US" dirty="0" smtClean="0"/>
              <a:t>Greenbacks </a:t>
            </a:r>
          </a:p>
          <a:p>
            <a:pPr lvl="1"/>
            <a:r>
              <a:rPr lang="en-US" dirty="0" smtClean="0"/>
              <a:t>Demand Notes (not backed by gold or silver)</a:t>
            </a:r>
          </a:p>
          <a:p>
            <a:pPr lvl="1"/>
            <a:r>
              <a:rPr lang="en-US" dirty="0" smtClean="0"/>
              <a:t>Legal Tender Notes or U.S. Notes</a:t>
            </a:r>
          </a:p>
          <a:p>
            <a:r>
              <a:rPr lang="en-US" dirty="0" smtClean="0"/>
              <a:t>Gold certificates</a:t>
            </a:r>
          </a:p>
          <a:p>
            <a:r>
              <a:rPr lang="en-US" dirty="0" smtClean="0"/>
              <a:t>Confederate currency</a:t>
            </a:r>
          </a:p>
          <a:p>
            <a:r>
              <a:rPr lang="en-US" dirty="0" smtClean="0"/>
              <a:t>National bank notes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6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609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609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60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609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609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60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099"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descr="Fractional Currency A fr"/>
          <p:cNvPicPr>
            <a:picLocks noChangeAspect="1" noChangeArrowheads="1"/>
          </p:cNvPicPr>
          <p:nvPr/>
        </p:nvPicPr>
        <p:blipFill>
          <a:blip r:embed="rId3" cstate="print"/>
          <a:srcRect/>
          <a:stretch>
            <a:fillRect/>
          </a:stretch>
        </p:blipFill>
        <p:spPr bwMode="auto">
          <a:xfrm>
            <a:off x="204787" y="1440620"/>
            <a:ext cx="5638800" cy="3286125"/>
          </a:xfrm>
          <a:prstGeom prst="rect">
            <a:avLst/>
          </a:prstGeom>
          <a:noFill/>
          <a:ln w="9525">
            <a:noFill/>
            <a:miter lim="800000"/>
            <a:headEnd/>
            <a:tailEnd/>
          </a:ln>
        </p:spPr>
      </p:pic>
      <p:sp>
        <p:nvSpPr>
          <p:cNvPr id="4" name="Title 3"/>
          <p:cNvSpPr>
            <a:spLocks noGrp="1"/>
          </p:cNvSpPr>
          <p:nvPr>
            <p:ph type="title"/>
          </p:nvPr>
        </p:nvSpPr>
        <p:spPr/>
        <p:txBody>
          <a:bodyPr/>
          <a:lstStyle/>
          <a:p>
            <a:r>
              <a:rPr lang="en-US" dirty="0" smtClean="0"/>
              <a:t>Fractional Currency</a:t>
            </a:r>
            <a:endParaRPr lang="en-US" dirty="0"/>
          </a:p>
        </p:txBody>
      </p:sp>
      <p:pic>
        <p:nvPicPr>
          <p:cNvPr id="56324" name="Picture 7" descr="Civil War postage stamp"/>
          <p:cNvPicPr>
            <a:picLocks noGrp="1" noChangeAspect="1" noChangeArrowheads="1"/>
          </p:cNvPicPr>
          <p:nvPr>
            <p:ph idx="1"/>
          </p:nvPr>
        </p:nvPicPr>
        <p:blipFill>
          <a:blip r:embed="rId4" cstate="print"/>
          <a:stretch>
            <a:fillRect/>
          </a:stretch>
        </p:blipFill>
        <p:spPr>
          <a:xfrm>
            <a:off x="5838825" y="2930647"/>
            <a:ext cx="2847975" cy="2876550"/>
          </a:xfr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9" name="Picture 10" descr="Confederate Note fr"/>
          <p:cNvPicPr>
            <a:picLocks noGrp="1" noChangeAspect="1" noChangeArrowheads="1"/>
          </p:cNvPicPr>
          <p:nvPr>
            <p:ph sz="half" idx="1"/>
          </p:nvPr>
        </p:nvPicPr>
        <p:blipFill>
          <a:blip r:embed="rId3" cstate="print"/>
          <a:stretch>
            <a:fillRect/>
          </a:stretch>
        </p:blipFill>
        <p:spPr>
          <a:xfrm>
            <a:off x="1062111" y="3528899"/>
            <a:ext cx="7019778" cy="3051210"/>
          </a:xfrm>
          <a:noFill/>
        </p:spPr>
      </p:pic>
      <p:pic>
        <p:nvPicPr>
          <p:cNvPr id="55298" name="Picture 6" descr="Legal Tender Note"/>
          <p:cNvPicPr>
            <a:picLocks noGrp="1" noChangeAspect="1" noChangeArrowheads="1"/>
          </p:cNvPicPr>
          <p:nvPr>
            <p:ph sz="half" idx="2"/>
          </p:nvPr>
        </p:nvPicPr>
        <p:blipFill>
          <a:blip r:embed="rId4" cstate="print"/>
          <a:srcRect/>
          <a:stretch>
            <a:fillRect/>
          </a:stretch>
        </p:blipFill>
        <p:spPr>
          <a:xfrm>
            <a:off x="1017122" y="323973"/>
            <a:ext cx="7109757" cy="2981931"/>
          </a:xfr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smtClean="0"/>
              <a:t>National Bank Notes</a:t>
            </a:r>
            <a:endParaRPr lang="en-US" dirty="0" smtClean="0"/>
          </a:p>
        </p:txBody>
      </p:sp>
      <p:sp>
        <p:nvSpPr>
          <p:cNvPr id="486403" name="Rectangle 3"/>
          <p:cNvSpPr>
            <a:spLocks noGrp="1" noChangeArrowheads="1"/>
          </p:cNvSpPr>
          <p:nvPr>
            <p:ph idx="1"/>
          </p:nvPr>
        </p:nvSpPr>
        <p:spPr/>
        <p:txBody>
          <a:bodyPr/>
          <a:lstStyle/>
          <a:p>
            <a:r>
              <a:rPr lang="en-US" dirty="0" smtClean="0"/>
              <a:t>Uniform currency that exchanged at face value</a:t>
            </a:r>
          </a:p>
          <a:p>
            <a:r>
              <a:rPr lang="en-US" dirty="0" smtClean="0"/>
              <a:t>Only issued against U.S. government bonds</a:t>
            </a:r>
          </a:p>
          <a:p>
            <a:r>
              <a:rPr lang="en-US" dirty="0" smtClean="0"/>
              <a:t>Issuing bank maintained a redemption fund with Comptroller</a:t>
            </a:r>
          </a:p>
          <a:p>
            <a:r>
              <a:rPr lang="en-US" dirty="0" smtClean="0"/>
              <a:t>Note holders had first lien on bank assets</a:t>
            </a:r>
          </a:p>
          <a:p>
            <a:r>
              <a:rPr lang="en-US" dirty="0" smtClean="0"/>
              <a:t>Note issue could not exceed bank’s capital</a:t>
            </a:r>
          </a:p>
          <a:p>
            <a:endParaRPr lang="en-US" dirty="0" smtClean="0"/>
          </a:p>
          <a:p>
            <a:pPr lvl="1"/>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64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64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64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64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64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National Bank Notes</a:t>
            </a:r>
            <a:endParaRPr lang="en-US" dirty="0"/>
          </a:p>
        </p:txBody>
      </p:sp>
      <p:pic>
        <p:nvPicPr>
          <p:cNvPr id="60419" name="Picture 4" descr="natl bank note ny 1865"/>
          <p:cNvPicPr>
            <a:picLocks noGrp="1" noChangeAspect="1" noChangeArrowheads="1"/>
          </p:cNvPicPr>
          <p:nvPr>
            <p:ph idx="1"/>
          </p:nvPr>
        </p:nvPicPr>
        <p:blipFill>
          <a:blip r:embed="rId3" cstate="print"/>
          <a:stretch>
            <a:fillRect/>
          </a:stretch>
        </p:blipFill>
        <p:spPr>
          <a:xfrm>
            <a:off x="142233" y="1740536"/>
            <a:ext cx="8544567" cy="3858406"/>
          </a:xfr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43" name="Picture 4" descr="National Bank Note 1863"/>
          <p:cNvPicPr>
            <a:picLocks noGrp="1" noChangeAspect="1" noChangeArrowheads="1"/>
          </p:cNvPicPr>
          <p:nvPr>
            <p:ph sz="half" idx="1"/>
          </p:nvPr>
        </p:nvPicPr>
        <p:blipFill>
          <a:blip r:embed="rId2" cstate="print"/>
          <a:srcRect l="2438" t="7260" r="3622" b="10142"/>
          <a:stretch>
            <a:fillRect/>
          </a:stretch>
        </p:blipFill>
        <p:spPr>
          <a:xfrm>
            <a:off x="0" y="17143"/>
            <a:ext cx="5824025" cy="2472643"/>
          </a:xfrm>
          <a:noFill/>
        </p:spPr>
      </p:pic>
      <p:pic>
        <p:nvPicPr>
          <p:cNvPr id="61444" name="Picture 11" descr="York County Note"/>
          <p:cNvPicPr>
            <a:picLocks noGrp="1" noChangeAspect="1" noChangeArrowheads="1"/>
          </p:cNvPicPr>
          <p:nvPr>
            <p:ph sz="quarter" idx="2"/>
          </p:nvPr>
        </p:nvPicPr>
        <p:blipFill>
          <a:blip r:embed="rId3" cstate="print"/>
          <a:srcRect/>
          <a:stretch>
            <a:fillRect/>
          </a:stretch>
        </p:blipFill>
        <p:spPr>
          <a:xfrm>
            <a:off x="3505200" y="2008337"/>
            <a:ext cx="5638800" cy="2357438"/>
          </a:xfrm>
          <a:noFill/>
        </p:spPr>
      </p:pic>
      <p:pic>
        <p:nvPicPr>
          <p:cNvPr id="61442" name="Picture 14" descr="Peoples Nat Bank Mifflin fr"/>
          <p:cNvPicPr>
            <a:picLocks noGrp="1" noChangeAspect="1" noChangeArrowheads="1"/>
          </p:cNvPicPr>
          <p:nvPr>
            <p:ph sz="quarter" idx="3"/>
          </p:nvPr>
        </p:nvPicPr>
        <p:blipFill>
          <a:blip r:embed="rId4" cstate="print"/>
          <a:srcRect/>
          <a:stretch>
            <a:fillRect/>
          </a:stretch>
        </p:blipFill>
        <p:spPr>
          <a:xfrm>
            <a:off x="0" y="4295435"/>
            <a:ext cx="5824025" cy="2492225"/>
          </a:xfr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Colonial Period</a:t>
            </a:r>
            <a:endParaRPr lang="en-US" dirty="0"/>
          </a:p>
        </p:txBody>
      </p:sp>
      <p:pic>
        <p:nvPicPr>
          <p:cNvPr id="13314" name="Picture 2" descr="Picture2-2"/>
          <p:cNvPicPr>
            <a:picLocks noGrp="1" noChangeAspect="1" noChangeArrowheads="1"/>
          </p:cNvPicPr>
          <p:nvPr>
            <p:ph idx="1"/>
          </p:nvPr>
        </p:nvPicPr>
        <p:blipFill>
          <a:blip r:embed="rId3" cstate="print"/>
          <a:stretch>
            <a:fillRect/>
          </a:stretch>
        </p:blipFill>
        <p:spPr>
          <a:xfrm>
            <a:off x="1053182" y="1417638"/>
            <a:ext cx="7037635" cy="4495800"/>
          </a:xfrm>
          <a:noFill/>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Panic of 1873</a:t>
            </a:r>
            <a:endParaRPr lang="en-US" dirty="0"/>
          </a:p>
        </p:txBody>
      </p:sp>
      <p:sp>
        <p:nvSpPr>
          <p:cNvPr id="3" name="Content Placeholder 2"/>
          <p:cNvSpPr>
            <a:spLocks noGrp="1"/>
          </p:cNvSpPr>
          <p:nvPr>
            <p:ph idx="1"/>
          </p:nvPr>
        </p:nvSpPr>
        <p:spPr/>
        <p:txBody>
          <a:bodyPr>
            <a:normAutofit/>
          </a:bodyPr>
          <a:lstStyle/>
          <a:p>
            <a:r>
              <a:rPr lang="en-US" dirty="0" smtClean="0"/>
              <a:t>Triggered by the collapse of Jay Cooke and Co.</a:t>
            </a:r>
          </a:p>
          <a:p>
            <a:pPr lvl="1"/>
            <a:r>
              <a:rPr lang="en-US" dirty="0" smtClean="0"/>
              <a:t>largest bank in the U.S.</a:t>
            </a:r>
          </a:p>
          <a:p>
            <a:pPr lvl="1"/>
            <a:r>
              <a:rPr lang="en-US" dirty="0" smtClean="0"/>
              <a:t>Agent for Northern Pacific Railroad bonds</a:t>
            </a:r>
          </a:p>
          <a:p>
            <a:r>
              <a:rPr lang="en-US" dirty="0" smtClean="0"/>
              <a:t>Cooke’s bank could not sell enough railroad bonds to cover obligations</a:t>
            </a:r>
          </a:p>
          <a:p>
            <a:r>
              <a:rPr lang="en-US" dirty="0" smtClean="0"/>
              <a:t>Led to a sell-off in the stock market</a:t>
            </a:r>
          </a:p>
          <a:p>
            <a:r>
              <a:rPr lang="en-US" dirty="0" smtClean="0"/>
              <a:t>Runs on other large financial institutions led to their failure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mtClean="0"/>
              <a:t>Gold Standard</a:t>
            </a:r>
            <a:endParaRPr lang="en-US" dirty="0" smtClean="0"/>
          </a:p>
        </p:txBody>
      </p:sp>
      <p:sp>
        <p:nvSpPr>
          <p:cNvPr id="391171" name="Rectangle 3"/>
          <p:cNvSpPr>
            <a:spLocks noGrp="1" noChangeArrowheads="1"/>
          </p:cNvSpPr>
          <p:nvPr>
            <p:ph idx="1"/>
          </p:nvPr>
        </p:nvSpPr>
        <p:spPr/>
        <p:txBody>
          <a:bodyPr>
            <a:normAutofit lnSpcReduction="10000"/>
          </a:bodyPr>
          <a:lstStyle/>
          <a:p>
            <a:r>
              <a:rPr lang="en-US" dirty="0" smtClean="0"/>
              <a:t>Debate about paying off greenbacks in specie</a:t>
            </a:r>
          </a:p>
          <a:p>
            <a:r>
              <a:rPr lang="en-US" dirty="0" smtClean="0"/>
              <a:t>Coinage Act of 1873</a:t>
            </a:r>
          </a:p>
          <a:p>
            <a:pPr lvl="1"/>
            <a:r>
              <a:rPr lang="en-US" dirty="0" smtClean="0"/>
              <a:t>Mint gold dollars</a:t>
            </a:r>
          </a:p>
          <a:p>
            <a:pPr lvl="1"/>
            <a:r>
              <a:rPr lang="en-US" dirty="0" smtClean="0"/>
              <a:t>Mint small-denomination silver coins – not silver dollars</a:t>
            </a:r>
          </a:p>
          <a:p>
            <a:pPr lvl="1"/>
            <a:r>
              <a:rPr lang="en-US" dirty="0" smtClean="0"/>
              <a:t>Depressed the price of silver and established a gold standard, leading to a period of deflation and depression</a:t>
            </a:r>
          </a:p>
          <a:p>
            <a:r>
              <a:rPr lang="en-US" dirty="0" smtClean="0"/>
              <a:t>“Long depression” lasted until 1879</a:t>
            </a:r>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1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117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117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117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117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11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1" grpId="0" build="p"/>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539" name="Picture 4" descr="gold cert 1882 back"/>
          <p:cNvPicPr>
            <a:picLocks noGrp="1" noChangeAspect="1" noChangeArrowheads="1"/>
          </p:cNvPicPr>
          <p:nvPr>
            <p:ph idx="4294967295"/>
          </p:nvPr>
        </p:nvPicPr>
        <p:blipFill>
          <a:blip r:embed="rId3" cstate="print"/>
          <a:stretch>
            <a:fillRect/>
          </a:stretch>
        </p:blipFill>
        <p:spPr>
          <a:xfrm>
            <a:off x="782799" y="3424464"/>
            <a:ext cx="7578403" cy="3298556"/>
          </a:xfrm>
          <a:noFill/>
        </p:spPr>
      </p:pic>
      <p:pic>
        <p:nvPicPr>
          <p:cNvPr id="65540" name="Picture 6" descr="gold cert 1882 front"/>
          <p:cNvPicPr>
            <a:picLocks noGrp="1" noChangeAspect="1" noChangeArrowheads="1"/>
          </p:cNvPicPr>
          <p:nvPr>
            <p:ph sz="half" idx="4294967295"/>
          </p:nvPr>
        </p:nvPicPr>
        <p:blipFill>
          <a:blip r:embed="rId4" cstate="print"/>
          <a:srcRect/>
          <a:stretch>
            <a:fillRect/>
          </a:stretch>
        </p:blipFill>
        <p:spPr>
          <a:xfrm>
            <a:off x="782799" y="156561"/>
            <a:ext cx="7578403" cy="3267903"/>
          </a:xfr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587" name="Picture 4" descr="silver cert 1880 front"/>
          <p:cNvPicPr>
            <a:picLocks noGrp="1" noChangeAspect="1" noChangeArrowheads="1"/>
          </p:cNvPicPr>
          <p:nvPr>
            <p:ph sz="half" idx="4294967295"/>
          </p:nvPr>
        </p:nvPicPr>
        <p:blipFill>
          <a:blip r:embed="rId3" cstate="print"/>
          <a:srcRect/>
          <a:stretch>
            <a:fillRect/>
          </a:stretch>
        </p:blipFill>
        <p:spPr>
          <a:xfrm>
            <a:off x="1042634" y="237784"/>
            <a:ext cx="7058732" cy="3054057"/>
          </a:xfrm>
          <a:noFill/>
        </p:spPr>
      </p:pic>
      <p:pic>
        <p:nvPicPr>
          <p:cNvPr id="67588" name="Picture 6" descr="silver cert 1880 back"/>
          <p:cNvPicPr>
            <a:picLocks noGrp="1" noChangeAspect="1" noChangeArrowheads="1"/>
          </p:cNvPicPr>
          <p:nvPr>
            <p:ph sz="half" idx="4294967295"/>
          </p:nvPr>
        </p:nvPicPr>
        <p:blipFill>
          <a:blip r:embed="rId4" cstate="print"/>
          <a:srcRect/>
          <a:stretch>
            <a:fillRect/>
          </a:stretch>
        </p:blipFill>
        <p:spPr>
          <a:xfrm>
            <a:off x="1042634" y="3418453"/>
            <a:ext cx="7058732" cy="3073034"/>
          </a:xfr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Panics</a:t>
            </a:r>
            <a:endParaRPr lang="en-US" dirty="0"/>
          </a:p>
        </p:txBody>
      </p:sp>
      <p:graphicFrame>
        <p:nvGraphicFramePr>
          <p:cNvPr id="4" name="Content Placeholder 3"/>
          <p:cNvGraphicFramePr>
            <a:graphicFrameLocks noGrp="1"/>
          </p:cNvGraphicFramePr>
          <p:nvPr>
            <p:ph idx="1"/>
          </p:nvPr>
        </p:nvGraphicFramePr>
        <p:xfrm>
          <a:off x="457200" y="1417638"/>
          <a:ext cx="8229600" cy="4495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Panic of 1893</a:t>
            </a:r>
            <a:endParaRPr lang="en-US" dirty="0"/>
          </a:p>
        </p:txBody>
      </p:sp>
      <p:sp>
        <p:nvSpPr>
          <p:cNvPr id="3" name="Content Placeholder 2"/>
          <p:cNvSpPr>
            <a:spLocks noGrp="1"/>
          </p:cNvSpPr>
          <p:nvPr>
            <p:ph idx="1"/>
          </p:nvPr>
        </p:nvSpPr>
        <p:spPr/>
        <p:txBody>
          <a:bodyPr>
            <a:normAutofit fontScale="92500" lnSpcReduction="20000"/>
          </a:bodyPr>
          <a:lstStyle/>
          <a:p>
            <a:pPr lvl="0"/>
            <a:r>
              <a:rPr lang="en-US" dirty="0" smtClean="0"/>
              <a:t>Sherman Silver Purchase Act (1890) had increased federal purchases of silver</a:t>
            </a:r>
          </a:p>
          <a:p>
            <a:pPr lvl="1"/>
            <a:r>
              <a:rPr lang="en-US" dirty="0" smtClean="0"/>
              <a:t>Indebted farmers harmed by deflation</a:t>
            </a:r>
          </a:p>
          <a:p>
            <a:pPr lvl="1"/>
            <a:r>
              <a:rPr lang="en-US" dirty="0" smtClean="0"/>
              <a:t>Silver mining companies with Western silver</a:t>
            </a:r>
          </a:p>
          <a:p>
            <a:pPr lvl="0"/>
            <a:r>
              <a:rPr lang="en-US" dirty="0" smtClean="0"/>
              <a:t>Panic of 1893 </a:t>
            </a:r>
          </a:p>
          <a:p>
            <a:pPr lvl="1"/>
            <a:r>
              <a:rPr lang="en-US" dirty="0" smtClean="0"/>
              <a:t>Sparked by failure of Philadelphia and Reading Railroad</a:t>
            </a:r>
          </a:p>
          <a:p>
            <a:pPr lvl="1"/>
            <a:r>
              <a:rPr lang="en-US" dirty="0" smtClean="0"/>
              <a:t>Withdrawal of European investment led to a crisis in railroad finance</a:t>
            </a:r>
          </a:p>
          <a:p>
            <a:pPr lvl="1"/>
            <a:r>
              <a:rPr lang="en-US" dirty="0" smtClean="0"/>
              <a:t>Stock market crash and a banking panic followed</a:t>
            </a:r>
          </a:p>
          <a:p>
            <a:pPr lvl="1"/>
            <a:r>
              <a:rPr lang="en-US" dirty="0" smtClean="0"/>
              <a:t>Created a run on the U.S. gold supply</a:t>
            </a:r>
          </a:p>
          <a:p>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r>
              <a:rPr lang="en-US" dirty="0" smtClean="0"/>
              <a:t>Bank Suspensions</a:t>
            </a:r>
            <a:endParaRPr lang="en-US" dirty="0"/>
          </a:p>
        </p:txBody>
      </p:sp>
      <p:graphicFrame>
        <p:nvGraphicFramePr>
          <p:cNvPr id="8" name="Object 2"/>
          <p:cNvGraphicFramePr>
            <a:graphicFrameLocks noGrp="1" noChangeAspect="1"/>
          </p:cNvGraphicFramePr>
          <p:nvPr>
            <p:ph idx="1"/>
          </p:nvPr>
        </p:nvGraphicFramePr>
        <p:xfrm>
          <a:off x="0" y="1167618"/>
          <a:ext cx="9144464" cy="474582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568288" y="5817142"/>
            <a:ext cx="6014199" cy="276999"/>
          </a:xfrm>
          <a:prstGeom prst="rect">
            <a:avLst/>
          </a:prstGeom>
          <a:noFill/>
        </p:spPr>
        <p:txBody>
          <a:bodyPr wrap="square" rtlCol="0">
            <a:spAutoFit/>
          </a:bodyPr>
          <a:lstStyle/>
          <a:p>
            <a:r>
              <a:rPr lang="en-US" sz="1200" dirty="0" smtClean="0">
                <a:cs typeface="Arial" pitchFamily="34" charset="0"/>
              </a:rPr>
              <a:t>Source:  </a:t>
            </a:r>
            <a:r>
              <a:rPr lang="en-US" sz="1200" i="1" dirty="0" smtClean="0">
                <a:cs typeface="Arial" pitchFamily="34" charset="0"/>
              </a:rPr>
              <a:t>Banking and Monetary Statistics</a:t>
            </a:r>
            <a:r>
              <a:rPr lang="en-US" sz="1200" dirty="0" smtClean="0">
                <a:cs typeface="Arial" pitchFamily="34" charset="0"/>
              </a:rPr>
              <a:t> </a:t>
            </a:r>
            <a:r>
              <a:rPr lang="en-US" sz="1200" i="1" dirty="0" smtClean="0">
                <a:cs typeface="Arial" pitchFamily="34" charset="0"/>
              </a:rPr>
              <a:t>1914-1941</a:t>
            </a:r>
            <a:r>
              <a:rPr lang="en-US" sz="1200" dirty="0" smtClean="0">
                <a:cs typeface="Arial" pitchFamily="34" charset="0"/>
              </a:rPr>
              <a:t>, Federal Reserve System, Table 66.</a:t>
            </a:r>
            <a:endParaRPr lang="en-US" sz="1200" dirty="0">
              <a:cs typeface="Arial"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dirty="0" smtClean="0"/>
              <a:t>Gold Standard vs. Bimetallic Standard</a:t>
            </a:r>
          </a:p>
        </p:txBody>
      </p:sp>
      <p:sp>
        <p:nvSpPr>
          <p:cNvPr id="68611" name="Rectangle 3"/>
          <p:cNvSpPr>
            <a:spLocks noGrp="1" noChangeArrowheads="1"/>
          </p:cNvSpPr>
          <p:nvPr>
            <p:ph idx="1"/>
          </p:nvPr>
        </p:nvSpPr>
        <p:spPr/>
        <p:txBody>
          <a:bodyPr>
            <a:normAutofit lnSpcReduction="10000"/>
          </a:bodyPr>
          <a:lstStyle/>
          <a:p>
            <a:r>
              <a:rPr lang="en-US" dirty="0" smtClean="0"/>
              <a:t>Key element of presidential politics and the Populist movement</a:t>
            </a:r>
          </a:p>
          <a:p>
            <a:r>
              <a:rPr lang="en-US" dirty="0" smtClean="0"/>
              <a:t>Election of 1896</a:t>
            </a:r>
          </a:p>
          <a:p>
            <a:pPr lvl="1"/>
            <a:r>
              <a:rPr lang="en-US" dirty="0" smtClean="0"/>
              <a:t>William Jennings Bryan (pro-silver and pro-paper currency)</a:t>
            </a:r>
          </a:p>
          <a:p>
            <a:pPr lvl="1"/>
            <a:r>
              <a:rPr lang="en-US" dirty="0" smtClean="0"/>
              <a:t>William McKinley (pro-gold standard)</a:t>
            </a:r>
          </a:p>
          <a:p>
            <a:r>
              <a:rPr lang="en-US" dirty="0" smtClean="0"/>
              <a:t>Cross of Gold speech</a:t>
            </a:r>
          </a:p>
          <a:p>
            <a:pPr lvl="1"/>
            <a:r>
              <a:rPr lang="en-US" i="1" dirty="0" smtClean="0"/>
              <a:t>“…You shall not crucify mankind on a cross of gold.”</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Panic of 1907</a:t>
            </a:r>
            <a:endParaRPr lang="en-US" dirty="0"/>
          </a:p>
        </p:txBody>
      </p:sp>
      <p:sp>
        <p:nvSpPr>
          <p:cNvPr id="5" name="Content Placeholder 4"/>
          <p:cNvSpPr>
            <a:spLocks noGrp="1"/>
          </p:cNvSpPr>
          <p:nvPr>
            <p:ph idx="1"/>
          </p:nvPr>
        </p:nvSpPr>
        <p:spPr/>
        <p:txBody>
          <a:bodyPr>
            <a:normAutofit/>
          </a:bodyPr>
          <a:lstStyle/>
          <a:p>
            <a:pPr lvl="0"/>
            <a:r>
              <a:rPr lang="en-US" dirty="0" err="1" smtClean="0"/>
              <a:t>Knickerbocker</a:t>
            </a:r>
            <a:r>
              <a:rPr lang="en-US" dirty="0" smtClean="0"/>
              <a:t> Trust Company failed leading to  runs on other trust companies</a:t>
            </a:r>
          </a:p>
          <a:p>
            <a:pPr lvl="0"/>
            <a:r>
              <a:rPr lang="en-US" dirty="0" smtClean="0"/>
              <a:t>Widespread panic</a:t>
            </a:r>
          </a:p>
          <a:p>
            <a:pPr lvl="1"/>
            <a:r>
              <a:rPr lang="en-US" dirty="0" smtClean="0"/>
              <a:t>Bank failures</a:t>
            </a:r>
          </a:p>
          <a:p>
            <a:pPr lvl="1"/>
            <a:r>
              <a:rPr lang="en-US" dirty="0" smtClean="0"/>
              <a:t>Shrinking money supply</a:t>
            </a:r>
          </a:p>
          <a:p>
            <a:pPr lvl="1"/>
            <a:r>
              <a:rPr lang="en-US" dirty="0" smtClean="0"/>
              <a:t>Deep recession</a:t>
            </a:r>
          </a:p>
          <a:p>
            <a:pPr lvl="0"/>
            <a:r>
              <a:rPr lang="en-US" dirty="0" smtClean="0"/>
              <a:t>J.P. Morgan, along with other bankers, served as lender of last resort and quelled the panic</a:t>
            </a:r>
          </a:p>
          <a:p>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p:txBody>
          <a:bodyPr/>
          <a:lstStyle/>
          <a:p>
            <a:r>
              <a:rPr lang="en-US" dirty="0" smtClean="0"/>
              <a:t>Federal Reserve Act of 1913</a:t>
            </a:r>
          </a:p>
        </p:txBody>
      </p:sp>
      <p:sp>
        <p:nvSpPr>
          <p:cNvPr id="367619" name="Rectangle 3"/>
          <p:cNvSpPr>
            <a:spLocks noGrp="1" noChangeArrowheads="1"/>
          </p:cNvSpPr>
          <p:nvPr>
            <p:ph idx="1"/>
          </p:nvPr>
        </p:nvSpPr>
        <p:spPr/>
        <p:txBody>
          <a:bodyPr/>
          <a:lstStyle/>
          <a:p>
            <a:r>
              <a:rPr lang="en-US" dirty="0" smtClean="0"/>
              <a:t>“To furnish an elastic currency”</a:t>
            </a:r>
          </a:p>
          <a:p>
            <a:r>
              <a:rPr lang="en-US" dirty="0" smtClean="0"/>
              <a:t>“To establish a more effective supervision of banking in the U.S.” </a:t>
            </a:r>
          </a:p>
          <a:p>
            <a:r>
              <a:rPr lang="en-US" dirty="0" smtClean="0"/>
              <a:t>To engage in other payment activities (such as check-clearing)</a:t>
            </a:r>
          </a:p>
          <a:p>
            <a:endParaRPr lang="en-US"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Colonial Period</a:t>
            </a:r>
            <a:endParaRPr lang="en-US" dirty="0"/>
          </a:p>
        </p:txBody>
      </p:sp>
      <p:pic>
        <p:nvPicPr>
          <p:cNvPr id="7" name="Picture 4" descr="pa shilling 1775"/>
          <p:cNvPicPr>
            <a:picLocks noGrp="1" noChangeAspect="1" noChangeArrowheads="1"/>
          </p:cNvPicPr>
          <p:nvPr>
            <p:ph idx="1"/>
          </p:nvPr>
        </p:nvPicPr>
        <p:blipFill>
          <a:blip r:embed="rId3" cstate="print"/>
          <a:stretch>
            <a:fillRect/>
          </a:stretch>
        </p:blipFill>
        <p:spPr bwMode="auto">
          <a:xfrm>
            <a:off x="3616021" y="259324"/>
            <a:ext cx="4883492" cy="5576632"/>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6" name="Oval 5"/>
          <p:cNvSpPr/>
          <p:nvPr/>
        </p:nvSpPr>
        <p:spPr>
          <a:xfrm>
            <a:off x="4158011" y="1111021"/>
            <a:ext cx="3869313" cy="613234"/>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158011" y="2335576"/>
            <a:ext cx="2281903" cy="935513"/>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Questions?</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BANKNOTE2"/>
          <p:cNvPicPr>
            <a:picLocks noChangeAspect="1" noChangeArrowheads="1"/>
          </p:cNvPicPr>
          <p:nvPr/>
        </p:nvPicPr>
        <p:blipFill>
          <a:blip r:embed="rId3" cstate="print"/>
          <a:srcRect/>
          <a:stretch>
            <a:fillRect/>
          </a:stretch>
        </p:blipFill>
        <p:spPr bwMode="auto">
          <a:xfrm>
            <a:off x="281951" y="1270613"/>
            <a:ext cx="4821857" cy="2375970"/>
          </a:xfrm>
          <a:prstGeom prst="rect">
            <a:avLst/>
          </a:prstGeom>
          <a:noFill/>
        </p:spPr>
      </p:pic>
      <p:pic>
        <p:nvPicPr>
          <p:cNvPr id="217092" name="Picture 4" descr="BANKNOTE1"/>
          <p:cNvPicPr>
            <a:picLocks noChangeAspect="1" noChangeArrowheads="1"/>
          </p:cNvPicPr>
          <p:nvPr/>
        </p:nvPicPr>
        <p:blipFill>
          <a:blip r:embed="rId4" cstate="print"/>
          <a:srcRect/>
          <a:stretch>
            <a:fillRect/>
          </a:stretch>
        </p:blipFill>
        <p:spPr bwMode="auto">
          <a:xfrm>
            <a:off x="4375019" y="2171771"/>
            <a:ext cx="4768981" cy="2284794"/>
          </a:xfrm>
          <a:prstGeom prst="rect">
            <a:avLst/>
          </a:prstGeom>
          <a:noFill/>
        </p:spPr>
      </p:pic>
      <p:pic>
        <p:nvPicPr>
          <p:cNvPr id="217091" name="Picture 3" descr="BANKNOTE3"/>
          <p:cNvPicPr>
            <a:picLocks noChangeAspect="1" noChangeArrowheads="1"/>
          </p:cNvPicPr>
          <p:nvPr/>
        </p:nvPicPr>
        <p:blipFill>
          <a:blip r:embed="rId5" cstate="print"/>
          <a:srcRect/>
          <a:stretch>
            <a:fillRect/>
          </a:stretch>
        </p:blipFill>
        <p:spPr bwMode="auto">
          <a:xfrm>
            <a:off x="1113458" y="3809928"/>
            <a:ext cx="4477336" cy="2226356"/>
          </a:xfrm>
          <a:prstGeom prst="rect">
            <a:avLst/>
          </a:prstGeom>
          <a:noFill/>
        </p:spPr>
      </p:pic>
      <p:sp>
        <p:nvSpPr>
          <p:cNvPr id="5" name="Title 4"/>
          <p:cNvSpPr>
            <a:spLocks noGrp="1"/>
          </p:cNvSpPr>
          <p:nvPr>
            <p:ph type="title"/>
          </p:nvPr>
        </p:nvSpPr>
        <p:spPr/>
        <p:txBody>
          <a:bodyPr/>
          <a:lstStyle/>
          <a:p>
            <a:r>
              <a:rPr lang="en-US" dirty="0" smtClean="0"/>
              <a:t>National Bank Notes</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Colonial Period</a:t>
            </a:r>
            <a:endParaRPr lang="en-US" dirty="0"/>
          </a:p>
        </p:txBody>
      </p:sp>
      <p:pic>
        <p:nvPicPr>
          <p:cNvPr id="5" name="Picture 7" descr="pa pound note 1777"/>
          <p:cNvPicPr>
            <a:picLocks noGrp="1" noChangeAspect="1" noChangeArrowheads="1"/>
          </p:cNvPicPr>
          <p:nvPr>
            <p:ph idx="1"/>
          </p:nvPr>
        </p:nvPicPr>
        <p:blipFill>
          <a:blip r:embed="rId3" cstate="print"/>
          <a:stretch>
            <a:fillRect/>
          </a:stretch>
        </p:blipFill>
        <p:spPr>
          <a:xfrm>
            <a:off x="3615419" y="281894"/>
            <a:ext cx="3733466" cy="5910500"/>
          </a:xfrm>
        </p:spPr>
      </p:pic>
      <p:sp>
        <p:nvSpPr>
          <p:cNvPr id="9" name="Oval 8"/>
          <p:cNvSpPr/>
          <p:nvPr/>
        </p:nvSpPr>
        <p:spPr>
          <a:xfrm>
            <a:off x="3960090" y="4223859"/>
            <a:ext cx="3086341" cy="546510"/>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2268</TotalTime>
  <Words>3068</Words>
  <Application>Microsoft Office PowerPoint</Application>
  <PresentationFormat>On-screen Show (4:3)</PresentationFormat>
  <Paragraphs>461</Paragraphs>
  <Slides>81</Slides>
  <Notes>47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83" baseType="lpstr">
      <vt:lpstr>Office Theme</vt:lpstr>
      <vt:lpstr>Chart</vt:lpstr>
      <vt:lpstr>Wars, Panics and Politics: The American Debate on a National Bank</vt:lpstr>
      <vt:lpstr>PowerPoint Presentation</vt:lpstr>
      <vt:lpstr>Central Banking in the U.S.</vt:lpstr>
      <vt:lpstr>Some Definitions</vt:lpstr>
      <vt:lpstr>Colonial Period</vt:lpstr>
      <vt:lpstr>Colonial Period</vt:lpstr>
      <vt:lpstr>Colonial Period</vt:lpstr>
      <vt:lpstr>Colonial Period</vt:lpstr>
      <vt:lpstr>Colonial Period</vt:lpstr>
      <vt:lpstr>Revolutionary War &amp; Early National Period</vt:lpstr>
      <vt:lpstr>Revolutionary War &amp; Early National Period</vt:lpstr>
      <vt:lpstr>Financial Challenges after Revolution</vt:lpstr>
      <vt:lpstr>Fugio cent (1787) – 1st coin issued by the U.S.</vt:lpstr>
      <vt:lpstr>U.S. Constitution</vt:lpstr>
      <vt:lpstr>Alexander Hamilton</vt:lpstr>
      <vt:lpstr>Revolutionary War &amp; Early National Period</vt:lpstr>
      <vt:lpstr>Hamilton’s Proposal – December 1790</vt:lpstr>
      <vt:lpstr>Alexander Hamilton</vt:lpstr>
      <vt:lpstr>Debating a National Bank</vt:lpstr>
      <vt:lpstr>James Madison Objects</vt:lpstr>
      <vt:lpstr>First Bank of the United States</vt:lpstr>
      <vt:lpstr>First Bank of the United States</vt:lpstr>
      <vt:lpstr>Branches of the First Bank of the U.S.</vt:lpstr>
      <vt:lpstr>First Bank of the United States</vt:lpstr>
      <vt:lpstr>Note from the First Bank of the U.S.</vt:lpstr>
      <vt:lpstr>First Bank of the United States</vt:lpstr>
      <vt:lpstr>State-Chartered Banks in the U.S.</vt:lpstr>
      <vt:lpstr>First Bank of the United States</vt:lpstr>
      <vt:lpstr>State Banking from 1811 – 1816 </vt:lpstr>
      <vt:lpstr>Proposing a Second Bank</vt:lpstr>
      <vt:lpstr>Madison Concurs</vt:lpstr>
      <vt:lpstr>Second Bank of the United States</vt:lpstr>
      <vt:lpstr>Second Bank of the United States</vt:lpstr>
      <vt:lpstr>Second Bank of the United States</vt:lpstr>
      <vt:lpstr>Second Bank of the United States</vt:lpstr>
      <vt:lpstr>First Second Bank of the United States</vt:lpstr>
      <vt:lpstr>Second Bank of the United States</vt:lpstr>
      <vt:lpstr>Second Bank of the United States</vt:lpstr>
      <vt:lpstr>State-Chartered Banks in the U.S.</vt:lpstr>
      <vt:lpstr>Panics</vt:lpstr>
      <vt:lpstr>Opposition from Andrew Jackson</vt:lpstr>
      <vt:lpstr>Opposition from Andrew Jackson</vt:lpstr>
      <vt:lpstr>State Banking Era: 1836-1863</vt:lpstr>
      <vt:lpstr>PowerPoint Presentation</vt:lpstr>
      <vt:lpstr>State Banking Era </vt:lpstr>
      <vt:lpstr>State Banking Era: 1836-1863</vt:lpstr>
      <vt:lpstr>State Banks</vt:lpstr>
      <vt:lpstr>State Bank Notes and Deposits</vt:lpstr>
      <vt:lpstr>Free Banking Era: 1837 – 1863</vt:lpstr>
      <vt:lpstr>Free Banking States</vt:lpstr>
      <vt:lpstr>Ratio of Specie to Deposits and Notes in 1859</vt:lpstr>
      <vt:lpstr>Free Banking Era</vt:lpstr>
      <vt:lpstr>Banking in Texas</vt:lpstr>
      <vt:lpstr>Wildcat Banking?</vt:lpstr>
      <vt:lpstr>Panics</vt:lpstr>
      <vt:lpstr>Independent Treasury System</vt:lpstr>
      <vt:lpstr>The End of the State Banking Era</vt:lpstr>
      <vt:lpstr>Legal Tender Note</vt:lpstr>
      <vt:lpstr>National Bank Act of 1864</vt:lpstr>
      <vt:lpstr>National Bank Act</vt:lpstr>
      <vt:lpstr>State Banks Attacked</vt:lpstr>
      <vt:lpstr>State and National Banks</vt:lpstr>
      <vt:lpstr>State and National Banks</vt:lpstr>
      <vt:lpstr>New Forms of Paper Currency</vt:lpstr>
      <vt:lpstr>Fractional Currency</vt:lpstr>
      <vt:lpstr>PowerPoint Presentation</vt:lpstr>
      <vt:lpstr>National Bank Notes</vt:lpstr>
      <vt:lpstr>National Bank Notes</vt:lpstr>
      <vt:lpstr>PowerPoint Presentation</vt:lpstr>
      <vt:lpstr>Panic of 1873</vt:lpstr>
      <vt:lpstr>Gold Standard</vt:lpstr>
      <vt:lpstr>PowerPoint Presentation</vt:lpstr>
      <vt:lpstr>PowerPoint Presentation</vt:lpstr>
      <vt:lpstr>Panics</vt:lpstr>
      <vt:lpstr>Panic of 1893</vt:lpstr>
      <vt:lpstr>Bank Suspensions</vt:lpstr>
      <vt:lpstr>Gold Standard vs. Bimetallic Standard</vt:lpstr>
      <vt:lpstr>Panic of 1907</vt:lpstr>
      <vt:lpstr>Federal Reserve Act of 1913</vt:lpstr>
      <vt:lpstr>Questions?</vt:lpstr>
      <vt:lpstr>National Bank Notes</vt:lpstr>
    </vt:vector>
  </TitlesOfParts>
  <Company>Federal Reserve Bank of Dallas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Coplen</dc:creator>
  <cp:lastModifiedBy>Wallace, Sharon</cp:lastModifiedBy>
  <cp:revision>31</cp:revision>
  <dcterms:created xsi:type="dcterms:W3CDTF">2012-04-20T19:52:48Z</dcterms:created>
  <dcterms:modified xsi:type="dcterms:W3CDTF">2014-05-02T19:59:04Z</dcterms:modified>
</cp:coreProperties>
</file>