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2"/>
  </p:notesMasterIdLst>
  <p:sldIdLst>
    <p:sldId id="256" r:id="rId6"/>
    <p:sldId id="275" r:id="rId7"/>
    <p:sldId id="278" r:id="rId8"/>
    <p:sldId id="263" r:id="rId9"/>
    <p:sldId id="312" r:id="rId10"/>
    <p:sldId id="281" r:id="rId11"/>
    <p:sldId id="285" r:id="rId12"/>
    <p:sldId id="286" r:id="rId13"/>
    <p:sldId id="288" r:id="rId14"/>
    <p:sldId id="282" r:id="rId15"/>
    <p:sldId id="283" r:id="rId16"/>
    <p:sldId id="287" r:id="rId17"/>
    <p:sldId id="289" r:id="rId18"/>
    <p:sldId id="291" r:id="rId19"/>
    <p:sldId id="292" r:id="rId20"/>
    <p:sldId id="293" r:id="rId21"/>
    <p:sldId id="294" r:id="rId22"/>
    <p:sldId id="295" r:id="rId23"/>
    <p:sldId id="297" r:id="rId24"/>
    <p:sldId id="299" r:id="rId25"/>
    <p:sldId id="310" r:id="rId26"/>
    <p:sldId id="302" r:id="rId27"/>
    <p:sldId id="301" r:id="rId28"/>
    <p:sldId id="311" r:id="rId29"/>
    <p:sldId id="304" r:id="rId30"/>
    <p:sldId id="277" r:id="rId31"/>
    <p:sldId id="305" r:id="rId32"/>
    <p:sldId id="290" r:id="rId33"/>
    <p:sldId id="306" r:id="rId34"/>
    <p:sldId id="307" r:id="rId35"/>
    <p:sldId id="315" r:id="rId36"/>
    <p:sldId id="314" r:id="rId37"/>
    <p:sldId id="316" r:id="rId38"/>
    <p:sldId id="317" r:id="rId39"/>
    <p:sldId id="318" r:id="rId40"/>
    <p:sldId id="296" r:id="rId41"/>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367" autoAdjust="0"/>
  </p:normalViewPr>
  <p:slideViewPr>
    <p:cSldViewPr>
      <p:cViewPr varScale="1">
        <p:scale>
          <a:sx n="37" d="100"/>
          <a:sy n="37" d="100"/>
        </p:scale>
        <p:origin x="-246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2473" tIns="46237" rIns="92473" bIns="46237" rtlCol="0"/>
          <a:lstStyle>
            <a:lvl1pPr algn="r">
              <a:defRPr sz="1200"/>
            </a:lvl1pPr>
          </a:lstStyle>
          <a:p>
            <a:fld id="{E11BB0CF-A321-46DB-961C-A862C529BB8B}" type="datetimeFigureOut">
              <a:rPr lang="en-US" smtClean="0"/>
              <a:t>5/22/2014</a:t>
            </a:fld>
            <a:endParaRPr lang="en-US"/>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2473" tIns="46237" rIns="92473" bIns="46237"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2473" tIns="46237" rIns="92473" bIns="4623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2473" tIns="46237" rIns="92473" bIns="46237"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2473" tIns="46237" rIns="92473" bIns="46237" rtlCol="0" anchor="b"/>
          <a:lstStyle>
            <a:lvl1pPr algn="r">
              <a:defRPr sz="1200"/>
            </a:lvl1pPr>
          </a:lstStyle>
          <a:p>
            <a:fld id="{837CC644-C032-4117-B27F-895644949CD0}" type="slidenum">
              <a:rPr lang="en-US" smtClean="0"/>
              <a:t>‹#›</a:t>
            </a:fld>
            <a:endParaRPr lang="en-US"/>
          </a:p>
        </p:txBody>
      </p:sp>
    </p:spTree>
    <p:extLst>
      <p:ext uri="{BB962C8B-B14F-4D97-AF65-F5344CB8AC3E}">
        <p14:creationId xmlns:p14="http://schemas.microsoft.com/office/powerpoint/2010/main" val="206581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1</a:t>
            </a:fld>
            <a:endParaRPr lang="en-US"/>
          </a:p>
        </p:txBody>
      </p:sp>
    </p:spTree>
    <p:extLst>
      <p:ext uri="{BB962C8B-B14F-4D97-AF65-F5344CB8AC3E}">
        <p14:creationId xmlns:p14="http://schemas.microsoft.com/office/powerpoint/2010/main" val="1777165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C5F47E6-C074-435A-B1EC-A4026C2CEFDE}" type="slidenum">
              <a:rPr lang="en-US" smtClean="0">
                <a:latin typeface="Arial" pitchFamily="34" charset="0"/>
              </a:rPr>
              <a:pPr/>
              <a:t>10</a:t>
            </a:fld>
            <a:endParaRPr 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703266" y="4423970"/>
            <a:ext cx="5619748" cy="4344456"/>
          </a:xfrm>
          <a:noFill/>
          <a:ln/>
        </p:spPr>
        <p:txBody>
          <a:bodyPr/>
          <a:lstStyle/>
          <a:p>
            <a:pPr eaLnBrk="1" hangingPunct="1"/>
            <a:r>
              <a:rPr lang="en-US" dirty="0" smtClean="0">
                <a:latin typeface="Arial" pitchFamily="34" charset="0"/>
              </a:rPr>
              <a:t>The Federal Reserve Act was signed by Wilson</a:t>
            </a:r>
            <a:r>
              <a:rPr lang="en-US" baseline="0" dirty="0" smtClean="0">
                <a:latin typeface="Arial" pitchFamily="34" charset="0"/>
              </a:rPr>
              <a:t> on Dec. 23, 1913.</a:t>
            </a:r>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C5F47E6-C074-435A-B1EC-A4026C2CEFDE}" type="slidenum">
              <a:rPr lang="en-US" smtClean="0">
                <a:latin typeface="Arial" pitchFamily="34" charset="0"/>
              </a:rPr>
              <a:pPr/>
              <a:t>11</a:t>
            </a:fld>
            <a:endParaRPr 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703266" y="4423970"/>
            <a:ext cx="5619748" cy="4344456"/>
          </a:xfrm>
          <a:noFill/>
          <a:ln/>
        </p:spPr>
        <p:txBody>
          <a:bodyPr/>
          <a:lstStyle/>
          <a:p>
            <a:pPr eaLnBrk="1" hangingPunct="1"/>
            <a:r>
              <a:rPr lang="en-US" dirty="0" smtClean="0">
                <a:latin typeface="Arial" pitchFamily="34" charset="0"/>
              </a:rPr>
              <a:t>“ to provide for the establishment of Federal reserve banks, </a:t>
            </a:r>
          </a:p>
          <a:p>
            <a:pPr eaLnBrk="1" hangingPunct="1"/>
            <a:r>
              <a:rPr lang="en-US" dirty="0" smtClean="0">
                <a:latin typeface="Arial" pitchFamily="34" charset="0"/>
              </a:rPr>
              <a:t>to furnishing elastic currency, </a:t>
            </a:r>
          </a:p>
          <a:p>
            <a:pPr eaLnBrk="1" hangingPunct="1"/>
            <a:r>
              <a:rPr lang="en-US" dirty="0" smtClean="0">
                <a:latin typeface="Arial" pitchFamily="34" charset="0"/>
              </a:rPr>
              <a:t>to afford means of rediscounting commercial paper, </a:t>
            </a:r>
          </a:p>
          <a:p>
            <a:pPr eaLnBrk="1" hangingPunct="1"/>
            <a:r>
              <a:rPr lang="en-US" dirty="0" smtClean="0">
                <a:latin typeface="Arial" pitchFamily="34" charset="0"/>
              </a:rPr>
              <a:t>to establish a more effective supervision of banking in the United States, </a:t>
            </a:r>
          </a:p>
          <a:p>
            <a:pPr eaLnBrk="1" hangingPunct="1"/>
            <a:r>
              <a:rPr lang="en-US" dirty="0" smtClean="0">
                <a:latin typeface="Arial" pitchFamily="34" charset="0"/>
              </a:rPr>
              <a:t>and for other purposes.”</a:t>
            </a:r>
          </a:p>
          <a:p>
            <a:pPr eaLnBrk="1" hangingPunct="1"/>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12</a:t>
            </a:fld>
            <a:endParaRPr lang="en-US"/>
          </a:p>
        </p:txBody>
      </p:sp>
    </p:spTree>
    <p:extLst>
      <p:ext uri="{BB962C8B-B14F-4D97-AF65-F5344CB8AC3E}">
        <p14:creationId xmlns:p14="http://schemas.microsoft.com/office/powerpoint/2010/main" val="143269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13</a:t>
            </a:fld>
            <a:endParaRPr lang="en-US"/>
          </a:p>
        </p:txBody>
      </p:sp>
    </p:spTree>
    <p:extLst>
      <p:ext uri="{BB962C8B-B14F-4D97-AF65-F5344CB8AC3E}">
        <p14:creationId xmlns:p14="http://schemas.microsoft.com/office/powerpoint/2010/main" val="39442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http://lcweb2.loc.gov/service/pnp/hec/02100/02197v.jpg</a:t>
            </a:r>
          </a:p>
          <a:p>
            <a:endParaRPr lang="en-US" dirty="0" smtClean="0"/>
          </a:p>
          <a:p>
            <a:r>
              <a:rPr lang="en-US" dirty="0" smtClean="0"/>
              <a:t>Treasury Secretary</a:t>
            </a:r>
            <a:r>
              <a:rPr lang="en-US" baseline="0" dirty="0" smtClean="0"/>
              <a:t> </a:t>
            </a:r>
            <a:r>
              <a:rPr lang="en-US" dirty="0" smtClean="0"/>
              <a:t>William</a:t>
            </a:r>
            <a:r>
              <a:rPr lang="en-US" baseline="0" dirty="0" smtClean="0"/>
              <a:t> G. McAdoo</a:t>
            </a:r>
          </a:p>
          <a:p>
            <a:endParaRPr lang="en-US" baseline="0" dirty="0" smtClean="0"/>
          </a:p>
          <a:p>
            <a:r>
              <a:rPr lang="en-US" baseline="0" dirty="0" smtClean="0"/>
              <a:t>Lawyer from Tennessee, lead the project to build a railway tunnel under Hudson River</a:t>
            </a:r>
          </a:p>
          <a:p>
            <a:r>
              <a:rPr lang="en-US" baseline="0" dirty="0" smtClean="0"/>
              <a:t>Married to Woodrow Wilson’s daughter, Eleanor.</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14</a:t>
            </a:fld>
            <a:endParaRPr lang="en-US"/>
          </a:p>
        </p:txBody>
      </p:sp>
    </p:spTree>
    <p:extLst>
      <p:ext uri="{BB962C8B-B14F-4D97-AF65-F5344CB8AC3E}">
        <p14:creationId xmlns:p14="http://schemas.microsoft.com/office/powerpoint/2010/main" val="418254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http://lcweb2.loc.gov/service/pnp/hec/02100/02180v.jpg</a:t>
            </a:r>
          </a:p>
          <a:p>
            <a:endParaRPr lang="en-US" dirty="0" smtClean="0"/>
          </a:p>
          <a:p>
            <a:r>
              <a:rPr lang="en-US" dirty="0" smtClean="0"/>
              <a:t>David F. Houston</a:t>
            </a:r>
          </a:p>
          <a:p>
            <a:endParaRPr lang="en-US" dirty="0" smtClean="0"/>
          </a:p>
          <a:p>
            <a:r>
              <a:rPr lang="en-US" dirty="0" smtClean="0"/>
              <a:t>11th President of Texas A&amp;M University </a:t>
            </a:r>
          </a:p>
          <a:p>
            <a:r>
              <a:rPr lang="en-US" dirty="0" smtClean="0"/>
              <a:t>1902–1905 </a:t>
            </a:r>
          </a:p>
          <a:p>
            <a:endParaRPr lang="en-US" dirty="0" smtClean="0"/>
          </a:p>
          <a:p>
            <a:r>
              <a:rPr lang="en-US" dirty="0" smtClean="0"/>
              <a:t>4th President of the University of Texas at Austin </a:t>
            </a:r>
          </a:p>
          <a:p>
            <a:r>
              <a:rPr lang="en-US" dirty="0" smtClean="0"/>
              <a:t>1905–1908 </a:t>
            </a:r>
          </a:p>
          <a:p>
            <a:endParaRPr lang="en-US" dirty="0" smtClean="0"/>
          </a:p>
          <a:p>
            <a:r>
              <a:rPr lang="en-US" dirty="0" smtClean="0"/>
              <a:t>8th Chancellor of Washington University in St. Louis </a:t>
            </a:r>
          </a:p>
          <a:p>
            <a:r>
              <a:rPr lang="en-US" dirty="0" smtClean="0"/>
              <a:t>1908–1913 </a:t>
            </a:r>
          </a:p>
          <a:p>
            <a:endParaRPr lang="en-US" dirty="0" smtClean="0"/>
          </a:p>
          <a:p>
            <a:r>
              <a:rPr lang="en-US" dirty="0" smtClean="0"/>
              <a:t>5th United States Secretary of Agriculture </a:t>
            </a:r>
          </a:p>
          <a:p>
            <a:r>
              <a:rPr lang="en-US" dirty="0" smtClean="0"/>
              <a:t>March 6, 1913 – February 2, 1920 </a:t>
            </a:r>
          </a:p>
          <a:p>
            <a:endParaRPr lang="en-US" dirty="0" smtClean="0"/>
          </a:p>
          <a:p>
            <a:r>
              <a:rPr lang="en-US" dirty="0" smtClean="0"/>
              <a:t>48th United States Secretary of the Treasury </a:t>
            </a:r>
          </a:p>
          <a:p>
            <a:r>
              <a:rPr lang="en-US" dirty="0" smtClean="0"/>
              <a:t>February 2, 1920 – March 3, 1921 </a:t>
            </a:r>
          </a:p>
        </p:txBody>
      </p:sp>
      <p:sp>
        <p:nvSpPr>
          <p:cNvPr id="4" name="Slide Number Placeholder 3"/>
          <p:cNvSpPr>
            <a:spLocks noGrp="1"/>
          </p:cNvSpPr>
          <p:nvPr>
            <p:ph type="sldNum" sz="quarter" idx="10"/>
          </p:nvPr>
        </p:nvSpPr>
        <p:spPr/>
        <p:txBody>
          <a:bodyPr/>
          <a:lstStyle/>
          <a:p>
            <a:fld id="{837CC644-C032-4117-B27F-895644949CD0}" type="slidenum">
              <a:rPr lang="en-US" smtClean="0"/>
              <a:t>15</a:t>
            </a:fld>
            <a:endParaRPr lang="en-US"/>
          </a:p>
        </p:txBody>
      </p:sp>
    </p:spTree>
    <p:extLst>
      <p:ext uri="{BB962C8B-B14F-4D97-AF65-F5344CB8AC3E}">
        <p14:creationId xmlns:p14="http://schemas.microsoft.com/office/powerpoint/2010/main" val="124224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http://lcweb2.loc.gov/service/pnp/hec/10200/10266v.jpg</a:t>
            </a:r>
          </a:p>
          <a:p>
            <a:endParaRPr lang="en-US" dirty="0" smtClean="0"/>
          </a:p>
          <a:p>
            <a:r>
              <a:rPr lang="en-US" dirty="0" smtClean="0"/>
              <a:t>John Skelton Williams</a:t>
            </a:r>
          </a:p>
          <a:p>
            <a:endParaRPr lang="en-US" dirty="0" smtClean="0"/>
          </a:p>
          <a:p>
            <a:r>
              <a:rPr lang="en-US" dirty="0" smtClean="0"/>
              <a:t>Had not been confirmed when the committee began its work.</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16</a:t>
            </a:fld>
            <a:endParaRPr lang="en-US"/>
          </a:p>
        </p:txBody>
      </p:sp>
    </p:spTree>
    <p:extLst>
      <p:ext uri="{BB962C8B-B14F-4D97-AF65-F5344CB8AC3E}">
        <p14:creationId xmlns:p14="http://schemas.microsoft.com/office/powerpoint/2010/main" val="1097224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Hearings allowed business leaders, bankers, chambers of commerce, clearing house associations, and other representatives to make a case for why a Federal Reserve Bank should be located in their city. </a:t>
            </a:r>
          </a:p>
          <a:p>
            <a:endParaRPr lang="en-US" dirty="0" smtClean="0"/>
          </a:p>
          <a:p>
            <a:r>
              <a:rPr lang="en-US" dirty="0" smtClean="0"/>
              <a:t>Public hearings were held in eighteen cities: Atlanta, Austin, Boston, Chicago, Cincinnati, Cleveland, Denver, El Paso, Kansas City, Lincoln, Los Angeles, New Orleans, New York, Portland, St. Louis, San Francisco, Seattle, and Washington, DC. </a:t>
            </a:r>
          </a:p>
          <a:p>
            <a:endParaRPr lang="en-US" dirty="0" smtClean="0"/>
          </a:p>
          <a:p>
            <a:r>
              <a:rPr lang="en-US" dirty="0" smtClean="0"/>
              <a:t>Presentations</a:t>
            </a:r>
            <a:r>
              <a:rPr lang="en-US" baseline="0" dirty="0" smtClean="0"/>
              <a:t> included a w</a:t>
            </a:r>
            <a:r>
              <a:rPr lang="en-US" dirty="0" smtClean="0"/>
              <a:t>ide range of topics, including testimony on banking conditions and commercial, industrial, and agricultural statistics. Representatives also discussed location, trade, transportation and communication links, and population growth. </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17</a:t>
            </a:fld>
            <a:endParaRPr lang="en-US"/>
          </a:p>
        </p:txBody>
      </p:sp>
    </p:spTree>
    <p:extLst>
      <p:ext uri="{BB962C8B-B14F-4D97-AF65-F5344CB8AC3E}">
        <p14:creationId xmlns:p14="http://schemas.microsoft.com/office/powerpoint/2010/main" val="219247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holding hearings and accepting petitions from bankers and other parties, the RBOC polled 7,471 national banks on their first, second, and third choices for Reserve Bank cities. </a:t>
            </a:r>
          </a:p>
          <a:p>
            <a:endParaRPr lang="en-US" dirty="0" smtClean="0"/>
          </a:p>
          <a:p>
            <a:r>
              <a:rPr lang="en-US" dirty="0" smtClean="0"/>
              <a:t>Some cities were obvious choices, such as New York, Chicago, and St. Louis, which were designated central reserve cities under the National Banking Act of 1863 and subsequent legislation. </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18</a:t>
            </a:fld>
            <a:endParaRPr lang="en-US"/>
          </a:p>
        </p:txBody>
      </p:sp>
    </p:spTree>
    <p:extLst>
      <p:ext uri="{BB962C8B-B14F-4D97-AF65-F5344CB8AC3E}">
        <p14:creationId xmlns:p14="http://schemas.microsoft.com/office/powerpoint/2010/main" val="1277163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Dallas, Fort Worth and Houston all expressed interest in a Reserve Bank, as did New Orleans. </a:t>
            </a:r>
          </a:p>
          <a:p>
            <a:endParaRPr lang="en-US" dirty="0" smtClean="0"/>
          </a:p>
          <a:p>
            <a:r>
              <a:rPr lang="en-US" dirty="0" smtClean="0"/>
              <a:t>Among Texas cities, Dallas was the odds-on favorite. Fort Worth made a pretty good effort, despite having only 73,312 residents—some 5,000 less than Houston and well short of the 131,278 of the population of Dallas. However, Fort Worth’s representative may have been tripped up by being a tad parochial: He noted that they had 13 rail connections. Asked by a member of the Reserve Bank Organization Committee if one of those connections was to Dallas, the spokesman replied, “Yes, but we seldom use it.”</a:t>
            </a:r>
          </a:p>
          <a:p>
            <a:endParaRPr lang="en-US" dirty="0" smtClean="0"/>
          </a:p>
          <a:p>
            <a:r>
              <a:rPr lang="en-US" dirty="0" smtClean="0"/>
              <a:t>But no Texas city had the inside lead held by New Orleans: At the time, it was the 15th-largest city in America, had a population over three times larger than Dallas and had an active financial community centered on Mississippi River commerce. </a:t>
            </a:r>
          </a:p>
          <a:p>
            <a:endParaRPr lang="en-US" dirty="0" smtClean="0"/>
          </a:p>
          <a:p>
            <a:r>
              <a:rPr lang="en-US" dirty="0" smtClean="0"/>
              <a:t>Dallas, however, had something that New Orleans did not have—a force of nature named George </a:t>
            </a:r>
            <a:r>
              <a:rPr lang="en-US" dirty="0" err="1" smtClean="0"/>
              <a:t>Dealey</a:t>
            </a:r>
            <a:r>
              <a:rPr lang="en-US" dirty="0" smtClean="0"/>
              <a:t>. Mr. </a:t>
            </a:r>
            <a:r>
              <a:rPr lang="en-US" dirty="0" err="1" smtClean="0"/>
              <a:t>Dealey</a:t>
            </a:r>
            <a:r>
              <a:rPr lang="en-US" dirty="0" smtClean="0"/>
              <a:t> was the publisher of the Dallas Morning News. In manner and character, he was quite the polar opposite of New Orleans’ “laissez les bon temps </a:t>
            </a:r>
            <a:r>
              <a:rPr lang="en-US" dirty="0" err="1" smtClean="0"/>
              <a:t>rouler</a:t>
            </a:r>
            <a:r>
              <a:rPr lang="en-US" dirty="0" smtClean="0"/>
              <a:t>” ethic. </a:t>
            </a:r>
            <a:r>
              <a:rPr lang="en-US" dirty="0" err="1" smtClean="0"/>
              <a:t>Dealey</a:t>
            </a:r>
            <a:r>
              <a:rPr lang="en-US" dirty="0" smtClean="0"/>
              <a:t> lived by the dictum that “men who exist get overrun by men who act.”[1] When he learned of the potential of hosting a Federal Reserve Bank, he enacted a no-holds-barred action plan to secure the franchise for Dallas.</a:t>
            </a:r>
          </a:p>
          <a:p>
            <a:endParaRPr lang="en-US" dirty="0" smtClean="0"/>
          </a:p>
          <a:p>
            <a:r>
              <a:rPr lang="en-US" dirty="0" err="1" smtClean="0"/>
              <a:t>Dealey</a:t>
            </a:r>
            <a:r>
              <a:rPr lang="en-US" dirty="0" smtClean="0"/>
              <a:t> organized a pro-Dallas rally in Washington. He encouraged studies to make the case for our city. He lobbied the Reserve Bank Organization Committee. These were the visible parts of his campaign. He applied his most effective techniques sub-rosa: He adroitly harvested his friendship with an influential member of the Wilson administration—Postmaster General Albert Burleson—with an eye to ultimately convince the secretary of the treasury, William McAdoo.</a:t>
            </a:r>
          </a:p>
          <a:p>
            <a:endParaRPr lang="en-US" dirty="0" smtClean="0"/>
          </a:p>
          <a:p>
            <a:r>
              <a:rPr lang="en-US" dirty="0" smtClean="0"/>
              <a:t>Burleson was a native Texan, with whom </a:t>
            </a:r>
            <a:r>
              <a:rPr lang="en-US" dirty="0" err="1" smtClean="0"/>
              <a:t>Dealey</a:t>
            </a:r>
            <a:r>
              <a:rPr lang="en-US" dirty="0" smtClean="0"/>
              <a:t> often corresponded through coded telegrams, using names like “Mercury” and “Tacitus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19</a:t>
            </a:fld>
            <a:endParaRPr lang="en-US"/>
          </a:p>
        </p:txBody>
      </p:sp>
    </p:spTree>
    <p:extLst>
      <p:ext uri="{BB962C8B-B14F-4D97-AF65-F5344CB8AC3E}">
        <p14:creationId xmlns:p14="http://schemas.microsoft.com/office/powerpoint/2010/main" val="51805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2</a:t>
            </a:fld>
            <a:endParaRPr lang="en-US"/>
          </a:p>
        </p:txBody>
      </p:sp>
    </p:spTree>
    <p:extLst>
      <p:ext uri="{BB962C8B-B14F-4D97-AF65-F5344CB8AC3E}">
        <p14:creationId xmlns:p14="http://schemas.microsoft.com/office/powerpoint/2010/main" val="4060282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of Facts for</a:t>
            </a:r>
            <a:r>
              <a:rPr lang="en-US" baseline="0" dirty="0" smtClean="0"/>
              <a:t> the Austin hearing</a:t>
            </a:r>
          </a:p>
          <a:p>
            <a:endParaRPr lang="en-US" baseline="0" dirty="0" smtClean="0"/>
          </a:p>
          <a:p>
            <a:r>
              <a:rPr lang="en-US" baseline="0" dirty="0" smtClean="0"/>
              <a:t>Prepared by Dallas Chamber of Commerce, Dallas Clearinghouse Association and the Dallas Cotton Exchange</a:t>
            </a:r>
            <a:endParaRPr lang="en-US" dirty="0" smtClean="0"/>
          </a:p>
          <a:p>
            <a:endParaRPr lang="en-US" dirty="0" smtClean="0"/>
          </a:p>
          <a:p>
            <a:r>
              <a:rPr lang="en-US" dirty="0" smtClean="0"/>
              <a:t>“Our argument is particularly developed for the City of Dallas; the largest city west of the Mississippi River, and south of the Missouri, with unexcelled railroad facilities and mail service; the telegraph, telephone and express development ranking with the seven largest cities in the United States. We present for your distinguished consideration a city now the acknowledged market of the Southwest, the distributing and financial center of the most progressive and rapidly developing section of the United States.”</a:t>
            </a:r>
          </a:p>
          <a:p>
            <a:endParaRPr lang="en-US" dirty="0" smtClean="0"/>
          </a:p>
          <a:p>
            <a:r>
              <a:rPr lang="en-US" dirty="0" smtClean="0"/>
              <a:t>“Texas and the Southwest Book of Facts: An Argument for the Location of a Federal Reserve Bank of Dallas,” by C.W. Hobson (Dallas Chamber of Commerce), R.H. Stewart (Dallas Clearing House Association) and S.W. King Jr. (Dallas Cotton Exchange), 1914.</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20</a:t>
            </a:fld>
            <a:endParaRPr lang="en-US"/>
          </a:p>
        </p:txBody>
      </p:sp>
    </p:spTree>
    <p:extLst>
      <p:ext uri="{BB962C8B-B14F-4D97-AF65-F5344CB8AC3E}">
        <p14:creationId xmlns:p14="http://schemas.microsoft.com/office/powerpoint/2010/main" val="55277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21</a:t>
            </a:fld>
            <a:endParaRPr lang="en-US"/>
          </a:p>
        </p:txBody>
      </p:sp>
    </p:spTree>
    <p:extLst>
      <p:ext uri="{BB962C8B-B14F-4D97-AF65-F5344CB8AC3E}">
        <p14:creationId xmlns:p14="http://schemas.microsoft.com/office/powerpoint/2010/main" val="2293415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22</a:t>
            </a:fld>
            <a:endParaRPr lang="en-US"/>
          </a:p>
        </p:txBody>
      </p:sp>
    </p:spTree>
    <p:extLst>
      <p:ext uri="{BB962C8B-B14F-4D97-AF65-F5344CB8AC3E}">
        <p14:creationId xmlns:p14="http://schemas.microsoft.com/office/powerpoint/2010/main" val="3764078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23</a:t>
            </a:fld>
            <a:endParaRPr lang="en-US"/>
          </a:p>
        </p:txBody>
      </p:sp>
    </p:spTree>
    <p:extLst>
      <p:ext uri="{BB962C8B-B14F-4D97-AF65-F5344CB8AC3E}">
        <p14:creationId xmlns:p14="http://schemas.microsoft.com/office/powerpoint/2010/main" val="983665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Dallas grew 116% between 1900 and 1910 and by 41.7% from 1904 to 1909</a:t>
            </a:r>
          </a:p>
          <a:p>
            <a:r>
              <a:rPr lang="en-US" dirty="0" smtClean="0"/>
              <a:t>Compared to 18% growth for New Orleans in the decade and a decline of 3.6% during the same four-year period</a:t>
            </a:r>
          </a:p>
          <a:p>
            <a:r>
              <a:rPr lang="en-US" dirty="0" smtClean="0"/>
              <a:t>“There are 1,486,041 people which is 24,582 more than there are within 100 miles of Kansas City.”</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24</a:t>
            </a:fld>
            <a:endParaRPr lang="en-US"/>
          </a:p>
        </p:txBody>
      </p:sp>
    </p:spTree>
    <p:extLst>
      <p:ext uri="{BB962C8B-B14F-4D97-AF65-F5344CB8AC3E}">
        <p14:creationId xmlns:p14="http://schemas.microsoft.com/office/powerpoint/2010/main" val="149384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 addition to holding hearings and accepting petitions from bankers and other parties, the RBOC polled 7,471 national banks on their first, second, and third choices for Reserve Bank cities. </a:t>
            </a:r>
          </a:p>
          <a:p>
            <a:endParaRPr lang="en-US" dirty="0" smtClean="0"/>
          </a:p>
          <a:p>
            <a:r>
              <a:rPr lang="en-US" dirty="0" smtClean="0"/>
              <a:t>   Some cities were obvious choices, such as New York, Chicago, and St. Louis, which were designated central reserve cities under the National Banking Act of 1863 and subsequent legislation. </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25</a:t>
            </a:fld>
            <a:endParaRPr lang="en-US"/>
          </a:p>
        </p:txBody>
      </p:sp>
    </p:spTree>
    <p:extLst>
      <p:ext uri="{BB962C8B-B14F-4D97-AF65-F5344CB8AC3E}">
        <p14:creationId xmlns:p14="http://schemas.microsoft.com/office/powerpoint/2010/main" val="1277163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26</a:t>
            </a:fld>
            <a:endParaRPr lang="en-US"/>
          </a:p>
        </p:txBody>
      </p:sp>
    </p:spTree>
    <p:extLst>
      <p:ext uri="{BB962C8B-B14F-4D97-AF65-F5344CB8AC3E}">
        <p14:creationId xmlns:p14="http://schemas.microsoft.com/office/powerpoint/2010/main" val="3483887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a man named Otto </a:t>
            </a:r>
            <a:r>
              <a:rPr lang="en-US" dirty="0" err="1" smtClean="0"/>
              <a:t>Prager</a:t>
            </a:r>
            <a:r>
              <a:rPr lang="en-US" dirty="0" smtClean="0"/>
              <a:t>—the postmaster of Washington and a loyal former </a:t>
            </a:r>
            <a:r>
              <a:rPr lang="en-US" dirty="0" err="1" smtClean="0"/>
              <a:t>Dealey</a:t>
            </a:r>
            <a:r>
              <a:rPr lang="en-US" dirty="0" smtClean="0"/>
              <a:t> employee—Mr. </a:t>
            </a:r>
            <a:r>
              <a:rPr lang="en-US" dirty="0" err="1" smtClean="0"/>
              <a:t>Dealey</a:t>
            </a:r>
            <a:r>
              <a:rPr lang="en-US" dirty="0" smtClean="0"/>
              <a:t> heard that Burleson would be traveling by train from St. Louis to Dallas. So he dispatched Dallas Morning News reporter Tom </a:t>
            </a:r>
            <a:r>
              <a:rPr lang="en-US" dirty="0" err="1" smtClean="0"/>
              <a:t>Finty</a:t>
            </a:r>
            <a:r>
              <a:rPr lang="en-US" dirty="0" smtClean="0"/>
              <a:t> and Dallas Clearing House executive Howard </a:t>
            </a:r>
            <a:r>
              <a:rPr lang="en-US" dirty="0" err="1" smtClean="0"/>
              <a:t>Ardrey</a:t>
            </a:r>
            <a:r>
              <a:rPr lang="en-US" dirty="0" smtClean="0"/>
              <a:t> to St. Louis. There, they boarded the train and “accidentally” ran into Postmaster General Burleson. By the time the train arrived in Dallas, Burleson was convinced that our city deserved a Federal Reserve Bank.</a:t>
            </a:r>
          </a:p>
          <a:p>
            <a:endParaRPr lang="en-US" dirty="0" smtClean="0"/>
          </a:p>
          <a:p>
            <a:r>
              <a:rPr lang="en-US" dirty="0" smtClean="0"/>
              <a:t>At </a:t>
            </a:r>
            <a:r>
              <a:rPr lang="en-US" dirty="0" err="1" smtClean="0"/>
              <a:t>Dealey’s</a:t>
            </a:r>
            <a:r>
              <a:rPr lang="en-US" dirty="0" smtClean="0"/>
              <a:t> urging, Burleson contacted Treasury Secretary McAdoo and argued the merits of selecting Dallas, backed up by this document here, pulled together by the Dallas Chamber, the Dallas Clearing House and the Dallas Cotton Exchange.</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27</a:t>
            </a:fld>
            <a:endParaRPr lang="en-US"/>
          </a:p>
        </p:txBody>
      </p:sp>
    </p:spTree>
    <p:extLst>
      <p:ext uri="{BB962C8B-B14F-4D97-AF65-F5344CB8AC3E}">
        <p14:creationId xmlns:p14="http://schemas.microsoft.com/office/powerpoint/2010/main" val="1432679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http://lcweb2.loc.gov/service/pnp/hec/02300/02301v.jpg</a:t>
            </a:r>
          </a:p>
          <a:p>
            <a:endParaRPr lang="en-US" dirty="0" smtClean="0"/>
          </a:p>
          <a:p>
            <a:r>
              <a:rPr lang="en-US" dirty="0" smtClean="0"/>
              <a:t>McAdoo, Houston</a:t>
            </a:r>
            <a:r>
              <a:rPr lang="en-US" baseline="0" dirty="0" smtClean="0"/>
              <a:t> and Burleson</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28</a:t>
            </a:fld>
            <a:endParaRPr lang="en-US"/>
          </a:p>
        </p:txBody>
      </p:sp>
    </p:spTree>
    <p:extLst>
      <p:ext uri="{BB962C8B-B14F-4D97-AF65-F5344CB8AC3E}">
        <p14:creationId xmlns:p14="http://schemas.microsoft.com/office/powerpoint/2010/main" val="855883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Debate about the appropriate structure and governance of the System and the number of Reserve Banks</a:t>
            </a:r>
          </a:p>
          <a:p>
            <a:pPr marL="173387" indent="-173387">
              <a:buFont typeface="Arial" panose="020B0604020202020204" pitchFamily="34" charset="0"/>
              <a:buChar char="•"/>
            </a:pPr>
            <a:r>
              <a:rPr lang="en-US" dirty="0" smtClean="0"/>
              <a:t>Those favoring a concentrated system felt that the number of Reserve Banks should be kept at a minimum and some, including financier J.P Morgan, thought that New York should have the largest Reserve Bank in terms of capital and should serve most of the northeastern United States</a:t>
            </a:r>
          </a:p>
          <a:p>
            <a:pPr marL="173387" indent="-173387">
              <a:buFont typeface="Arial" panose="020B0604020202020204" pitchFamily="34" charset="0"/>
              <a:buChar char="•"/>
            </a:pPr>
            <a:r>
              <a:rPr lang="en-US" dirty="0" smtClean="0"/>
              <a:t>Bankers in other parts of the country thought otherwise, advocating for the maximum number of Reserve Banks with roughly equal capital to regionalize the system. </a:t>
            </a:r>
          </a:p>
          <a:p>
            <a:endParaRPr lang="en-US" dirty="0" smtClean="0"/>
          </a:p>
          <a:p>
            <a:r>
              <a:rPr lang="en-US" dirty="0" smtClean="0"/>
              <a:t>On April 2, 1914, the RBOC announced its decision and published a report describing the selection process. In drawing the districts and selecting Reserve Bank cities, the committee considered the following criteria:</a:t>
            </a:r>
          </a:p>
          <a:p>
            <a:endParaRPr lang="en-US" dirty="0" smtClean="0"/>
          </a:p>
          <a:p>
            <a:pPr marL="173387" indent="-173387">
              <a:buFont typeface="Arial" panose="020B0604020202020204" pitchFamily="34" charset="0"/>
              <a:buChar char="•"/>
            </a:pPr>
            <a:r>
              <a:rPr lang="en-US" dirty="0" smtClean="0"/>
              <a:t>The ability of the member banks within the district to provide the minimum capital of $4,000,000 required for the Federal Reserve Bank, on the basis of six per cent of the capital stock and surplus of member banks within the district. (required</a:t>
            </a:r>
            <a:r>
              <a:rPr lang="en-US" baseline="0" dirty="0" smtClean="0"/>
              <a:t> by Federal Reserve Act)</a:t>
            </a:r>
            <a:endParaRPr lang="en-US" dirty="0" smtClean="0"/>
          </a:p>
          <a:p>
            <a:pPr marL="173387" indent="-173387">
              <a:buFont typeface="Arial" panose="020B0604020202020204" pitchFamily="34" charset="0"/>
              <a:buChar char="•"/>
            </a:pPr>
            <a:r>
              <a:rPr lang="en-US" dirty="0" smtClean="0"/>
              <a:t>The mercantile, industrial, and financial connections existing in each district and the relations between the various portions of the district and the city selected for the location of the Federal Reserve Bank.</a:t>
            </a:r>
          </a:p>
          <a:p>
            <a:pPr marL="173387" indent="-173387">
              <a:buFont typeface="Arial" panose="020B0604020202020204" pitchFamily="34" charset="0"/>
              <a:buChar char="•"/>
            </a:pPr>
            <a:r>
              <a:rPr lang="en-US" dirty="0" smtClean="0"/>
              <a:t>The probable ability of the Federal Reserve Bank in each district, after organization and after the provisions of the Federal Reserve Act shall have gone into effect, to meet the legitimate demands of business, whether normal or abnormal, in accordance with the spirit and provisions of the Federal Reserve Act.</a:t>
            </a:r>
          </a:p>
          <a:p>
            <a:pPr marL="173387" indent="-173387">
              <a:buFont typeface="Arial" panose="020B0604020202020204" pitchFamily="34" charset="0"/>
              <a:buChar char="•"/>
            </a:pPr>
            <a:r>
              <a:rPr lang="en-US" dirty="0" smtClean="0"/>
              <a:t>The fair and equitable division of the available capital for the Federal Reserve banks among the districts created.</a:t>
            </a:r>
          </a:p>
          <a:p>
            <a:pPr marL="173387" indent="-173387">
              <a:buFont typeface="Arial" panose="020B0604020202020204" pitchFamily="34" charset="0"/>
              <a:buChar char="•"/>
            </a:pPr>
            <a:r>
              <a:rPr lang="en-US" dirty="0" smtClean="0"/>
              <a:t>The general geographical situation of the district, transportation lines, and the facilities for speedy communication between the Federal Reserve Bank and all portions of the district.</a:t>
            </a:r>
          </a:p>
          <a:p>
            <a:pPr marL="173387" indent="-173387">
              <a:buFont typeface="Arial" panose="020B0604020202020204" pitchFamily="34" charset="0"/>
              <a:buChar char="•"/>
            </a:pPr>
            <a:r>
              <a:rPr lang="en-US" dirty="0" smtClean="0"/>
              <a:t>The population, area, and prevalent business activities of the district, whether agricultural, manufacturing, mining, or commercial, its record of growth and development in the past and its prospects for the future.</a:t>
            </a:r>
          </a:p>
          <a:p>
            <a:endParaRPr lang="en-US" dirty="0" smtClean="0"/>
          </a:p>
          <a:p>
            <a:r>
              <a:rPr lang="en-US" dirty="0" smtClean="0"/>
              <a:t>Of the thirty-seven cities that applied to have Reserve Banks, twelve were selected.</a:t>
            </a:r>
          </a:p>
          <a:p>
            <a:pPr defTabSz="924733"/>
            <a:endParaRPr lang="en-US" dirty="0" smtClean="0"/>
          </a:p>
          <a:p>
            <a:pPr defTabSz="924733"/>
            <a:r>
              <a:rPr lang="en-US" dirty="0" smtClean="0"/>
              <a:t>Criticism</a:t>
            </a:r>
            <a:r>
              <a:rPr lang="en-US" baseline="0" dirty="0" smtClean="0"/>
              <a:t> of decision:</a:t>
            </a:r>
          </a:p>
          <a:p>
            <a:pPr marL="173387" indent="-173387" defTabSz="924733">
              <a:buFont typeface="Arial" panose="020B0604020202020204" pitchFamily="34" charset="0"/>
              <a:buChar char="•"/>
            </a:pPr>
            <a:r>
              <a:rPr lang="en-US" dirty="0" smtClean="0"/>
              <a:t>Denver and New Orleans both</a:t>
            </a:r>
            <a:r>
              <a:rPr lang="en-US" baseline="0" dirty="0" smtClean="0"/>
              <a:t> wanted to be headquarter cities with Texas as part of their territory.</a:t>
            </a:r>
          </a:p>
          <a:p>
            <a:pPr marL="173387" indent="-173387" defTabSz="924733">
              <a:buFont typeface="Arial" panose="020B0604020202020204" pitchFamily="34" charset="0"/>
              <a:buChar char="•"/>
            </a:pPr>
            <a:r>
              <a:rPr lang="en-US" dirty="0" smtClean="0"/>
              <a:t>New Orleans and Baltimore were in an uproar, both cities were larger than some selected.</a:t>
            </a:r>
          </a:p>
          <a:p>
            <a:pPr marL="173387" indent="-173387" defTabSz="924733">
              <a:buFont typeface="Arial" panose="020B0604020202020204" pitchFamily="34" charset="0"/>
              <a:buChar char="•"/>
            </a:pPr>
            <a:r>
              <a:rPr lang="en-US" dirty="0" smtClean="0"/>
              <a:t>Richmond’s selection as a Reserve Bank location also engendered criticism, because Atlanta—another southeastern city—was also designated a Reserve Bank city. </a:t>
            </a:r>
          </a:p>
          <a:p>
            <a:pPr marL="173387" indent="-173387" defTabSz="924733">
              <a:buFont typeface="Arial" panose="020B0604020202020204" pitchFamily="34" charset="0"/>
              <a:buChar char="•"/>
            </a:pPr>
            <a:r>
              <a:rPr lang="en-US" dirty="0" smtClean="0"/>
              <a:t>Willis argued that political pressure played a role in Richmond’s selection</a:t>
            </a:r>
          </a:p>
          <a:p>
            <a:pPr marL="173387" indent="-173387" defTabSz="924733">
              <a:buFont typeface="Arial" panose="020B0604020202020204" pitchFamily="34" charset="0"/>
              <a:buChar char="•"/>
            </a:pPr>
            <a:r>
              <a:rPr lang="en-US" dirty="0" smtClean="0"/>
              <a:t>Cleveland’s selection over Cincinnati or Pittsburgh</a:t>
            </a:r>
          </a:p>
          <a:p>
            <a:pPr marL="173387" indent="-173387" defTabSz="924733">
              <a:buFont typeface="Arial" panose="020B0604020202020204" pitchFamily="34" charset="0"/>
              <a:buChar char="•"/>
            </a:pPr>
            <a:r>
              <a:rPr lang="en-US" dirty="0" smtClean="0"/>
              <a:t>Two Reserve Banks in Missouri—Kansas City and St. Louis—and linked the decision to the numerous Missouri politicians then in office. </a:t>
            </a:r>
          </a:p>
          <a:p>
            <a:endParaRPr lang="en-US" dirty="0" smtClean="0"/>
          </a:p>
          <a:p>
            <a:r>
              <a:rPr lang="en-US" dirty="0" smtClean="0"/>
              <a:t>RBOC published a statement defending its decision on April 10, 1914, and the results of the poll conducted among national banks</a:t>
            </a:r>
          </a:p>
          <a:p>
            <a:endParaRPr lang="en-US" dirty="0" smtClean="0"/>
          </a:p>
          <a:p>
            <a:r>
              <a:rPr lang="en-US" dirty="0" smtClean="0"/>
              <a:t>RBOC explained that New Orleans didn’t receive Reserve Bank designation because although the size of the banks in New Orleans, Atlanta, and Dallas were similar at the time, the previous decade had seen the Atlanta and Dallas banking markets double, while the size of the New Orleans market had changed little. As for Richmond, the RBOC referred to the bankers’ poll that showed Richmond receiving more votes than Baltimore. </a:t>
            </a:r>
          </a:p>
          <a:p>
            <a:endParaRPr lang="en-US" dirty="0" smtClean="0"/>
          </a:p>
          <a:p>
            <a:r>
              <a:rPr lang="en-US" dirty="0" smtClean="0"/>
              <a:t>In ninety-eight days, the RBOC completed its task of organizing the system of Reserve Banks, and the twelve Federal Reserve District Banks opened for business less than one year after the committee was formed.</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29</a:t>
            </a:fld>
            <a:endParaRPr lang="en-US"/>
          </a:p>
        </p:txBody>
      </p:sp>
    </p:spTree>
    <p:extLst>
      <p:ext uri="{BB962C8B-B14F-4D97-AF65-F5344CB8AC3E}">
        <p14:creationId xmlns:p14="http://schemas.microsoft.com/office/powerpoint/2010/main" val="415401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and Second</a:t>
            </a:r>
            <a:r>
              <a:rPr lang="en-US" baseline="0" dirty="0" smtClean="0"/>
              <a:t> Banks of the United States</a:t>
            </a:r>
            <a:endParaRPr lang="en-US" dirty="0"/>
          </a:p>
        </p:txBody>
      </p:sp>
      <p:sp>
        <p:nvSpPr>
          <p:cNvPr id="4" name="Slide Number Placeholder 3"/>
          <p:cNvSpPr>
            <a:spLocks noGrp="1"/>
          </p:cNvSpPr>
          <p:nvPr>
            <p:ph type="sldNum" sz="quarter" idx="10"/>
          </p:nvPr>
        </p:nvSpPr>
        <p:spPr/>
        <p:txBody>
          <a:bodyPr/>
          <a:lstStyle/>
          <a:p>
            <a:pPr>
              <a:defRPr/>
            </a:pPr>
            <a:fld id="{E82BE55C-145A-4984-887C-F36B7FEFE809}"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Dallas Morning News,</a:t>
            </a:r>
            <a:r>
              <a:rPr lang="en-US" baseline="0" dirty="0" smtClean="0"/>
              <a:t> </a:t>
            </a:r>
            <a:r>
              <a:rPr lang="en-US" baseline="0" dirty="0" err="1" smtClean="0"/>
              <a:t>Dealy’s</a:t>
            </a:r>
            <a:r>
              <a:rPr lang="en-US" baseline="0" dirty="0" smtClean="0"/>
              <a:t> paper, proudly announced the news on April 3, 1914</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30</a:t>
            </a:fld>
            <a:endParaRPr lang="en-US"/>
          </a:p>
        </p:txBody>
      </p:sp>
    </p:spTree>
    <p:extLst>
      <p:ext uri="{BB962C8B-B14F-4D97-AF65-F5344CB8AC3E}">
        <p14:creationId xmlns:p14="http://schemas.microsoft.com/office/powerpoint/2010/main" val="1593515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Congratulations from Burleson</a:t>
            </a:r>
            <a:r>
              <a:rPr lang="en-US" baseline="0" dirty="0" smtClean="0"/>
              <a:t> to George </a:t>
            </a:r>
            <a:r>
              <a:rPr lang="en-US" baseline="0" dirty="0" err="1" smtClean="0"/>
              <a:t>Dealy</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31</a:t>
            </a:fld>
            <a:endParaRPr lang="en-US"/>
          </a:p>
        </p:txBody>
      </p:sp>
    </p:spTree>
    <p:extLst>
      <p:ext uri="{BB962C8B-B14F-4D97-AF65-F5344CB8AC3E}">
        <p14:creationId xmlns:p14="http://schemas.microsoft.com/office/powerpoint/2010/main" val="1835406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7CC644-C032-4117-B27F-895644949CD0}" type="slidenum">
              <a:rPr lang="en-US" smtClean="0"/>
              <a:t>32</a:t>
            </a:fld>
            <a:endParaRPr lang="en-US"/>
          </a:p>
        </p:txBody>
      </p:sp>
    </p:spTree>
    <p:extLst>
      <p:ext uri="{BB962C8B-B14F-4D97-AF65-F5344CB8AC3E}">
        <p14:creationId xmlns:p14="http://schemas.microsoft.com/office/powerpoint/2010/main" val="423357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Opened June 17, 1918</a:t>
            </a:r>
          </a:p>
          <a:p>
            <a:endParaRPr lang="en-US" dirty="0" smtClean="0"/>
          </a:p>
          <a:p>
            <a:r>
              <a:rPr lang="en-US" dirty="0" smtClean="0"/>
              <a:t>Moved to Myrtle Ave in 1919</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33</a:t>
            </a:fld>
            <a:endParaRPr lang="en-US"/>
          </a:p>
        </p:txBody>
      </p:sp>
    </p:spTree>
    <p:extLst>
      <p:ext uri="{BB962C8B-B14F-4D97-AF65-F5344CB8AC3E}">
        <p14:creationId xmlns:p14="http://schemas.microsoft.com/office/powerpoint/2010/main" val="341084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4, 1919</a:t>
            </a:r>
          </a:p>
          <a:p>
            <a:endParaRPr lang="en-US" dirty="0" smtClean="0"/>
          </a:p>
          <a:p>
            <a:r>
              <a:rPr lang="en-US" dirty="0" smtClean="0"/>
              <a:t>Moved to Texas Ave in 1922</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34</a:t>
            </a:fld>
            <a:endParaRPr lang="en-US"/>
          </a:p>
        </p:txBody>
      </p:sp>
    </p:spTree>
    <p:extLst>
      <p:ext uri="{BB962C8B-B14F-4D97-AF65-F5344CB8AC3E}">
        <p14:creationId xmlns:p14="http://schemas.microsoft.com/office/powerpoint/2010/main" val="1135062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5, 1927</a:t>
            </a:r>
          </a:p>
          <a:p>
            <a:endParaRPr lang="en-US" dirty="0" smtClean="0"/>
          </a:p>
          <a:p>
            <a:r>
              <a:rPr lang="en-US" dirty="0" smtClean="0"/>
              <a:t>Opened</a:t>
            </a:r>
            <a:r>
              <a:rPr lang="en-US" baseline="0" dirty="0" smtClean="0"/>
              <a:t> new building in 1928</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35</a:t>
            </a:fld>
            <a:endParaRPr lang="en-US"/>
          </a:p>
        </p:txBody>
      </p:sp>
    </p:spTree>
    <p:extLst>
      <p:ext uri="{BB962C8B-B14F-4D97-AF65-F5344CB8AC3E}">
        <p14:creationId xmlns:p14="http://schemas.microsoft.com/office/powerpoint/2010/main" val="358951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Reserve continues</a:t>
            </a:r>
            <a:r>
              <a:rPr lang="en-US" baseline="0" dirty="0" smtClean="0"/>
              <a:t> its work today. Bringing the views and the voice of the residents of the 11</a:t>
            </a:r>
            <a:r>
              <a:rPr lang="en-US" baseline="30000" dirty="0" smtClean="0"/>
              <a:t>th</a:t>
            </a:r>
            <a:r>
              <a:rPr lang="en-US" baseline="0" dirty="0" smtClean="0"/>
              <a:t> District to the decisionmaking table in monetary policy, providing financial services to the banks and to the U.S. government, and supervising the banks and financial institutions to make sure that they are safe </a:t>
            </a:r>
            <a:r>
              <a:rPr lang="en-US" baseline="0" smtClean="0"/>
              <a:t>and sound.</a:t>
            </a:r>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36</a:t>
            </a:fld>
            <a:endParaRPr lang="en-US"/>
          </a:p>
        </p:txBody>
      </p:sp>
    </p:spTree>
    <p:extLst>
      <p:ext uri="{BB962C8B-B14F-4D97-AF65-F5344CB8AC3E}">
        <p14:creationId xmlns:p14="http://schemas.microsoft.com/office/powerpoint/2010/main" val="419647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Banking Era (1837-1863)</a:t>
            </a:r>
          </a:p>
          <a:p>
            <a:pPr lvl="1"/>
            <a:r>
              <a:rPr lang="en-US" dirty="0" smtClean="0"/>
              <a:t>Over 30,000 different types of currency</a:t>
            </a:r>
          </a:p>
          <a:p>
            <a:pPr lvl="1"/>
            <a:r>
              <a:rPr lang="en-US" dirty="0" smtClean="0"/>
              <a:t>Civil War leads to national currency issued by the Treasury</a:t>
            </a:r>
          </a:p>
          <a:p>
            <a:pPr lvl="2"/>
            <a:r>
              <a:rPr lang="en-US" dirty="0" smtClean="0"/>
              <a:t>Demand Notes (1861)</a:t>
            </a:r>
          </a:p>
          <a:p>
            <a:pPr lvl="2"/>
            <a:r>
              <a:rPr lang="en-US" dirty="0" smtClean="0"/>
              <a:t>United States Notes or Greenbacks (1862)</a:t>
            </a:r>
          </a:p>
          <a:p>
            <a:endParaRPr lang="en-US" dirty="0" smtClean="0"/>
          </a:p>
          <a:p>
            <a:r>
              <a:rPr lang="en-US" dirty="0" smtClean="0"/>
              <a:t>U.S. notes ended in 1971.</a:t>
            </a:r>
          </a:p>
          <a:p>
            <a:endParaRPr lang="en-US" dirty="0" smtClean="0"/>
          </a:p>
          <a:p>
            <a:r>
              <a:rPr lang="en-US" dirty="0" smtClean="0"/>
              <a:t>Treasury will also give face value.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Bank note from Frost Bank from</a:t>
            </a:r>
            <a:r>
              <a:rPr lang="en-US" baseline="0" dirty="0" smtClean="0"/>
              <a:t> Feb of 1913, before the Federal Reserve Act.</a:t>
            </a:r>
          </a:p>
          <a:p>
            <a:endParaRPr lang="en-US" baseline="0" dirty="0" smtClean="0"/>
          </a:p>
          <a:p>
            <a:r>
              <a:rPr lang="en-US" dirty="0" smtClean="0"/>
              <a:t>National Bank Act of 1863</a:t>
            </a:r>
          </a:p>
          <a:p>
            <a:pPr lvl="1"/>
            <a:r>
              <a:rPr lang="en-US" dirty="0" smtClean="0"/>
              <a:t>Nationally chartered banks</a:t>
            </a:r>
          </a:p>
          <a:p>
            <a:pPr lvl="1"/>
            <a:r>
              <a:rPr lang="en-US" dirty="0" smtClean="0"/>
              <a:t>National Bank Notes were issued and backed by U.S. securities</a:t>
            </a:r>
          </a:p>
          <a:p>
            <a:pPr lvl="1"/>
            <a:r>
              <a:rPr lang="en-US" dirty="0" smtClean="0"/>
              <a:t>State notes were taxed out of existence</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5</a:t>
            </a:fld>
            <a:endParaRPr lang="en-US"/>
          </a:p>
        </p:txBody>
      </p:sp>
    </p:spTree>
    <p:extLst>
      <p:ext uri="{BB962C8B-B14F-4D97-AF65-F5344CB8AC3E}">
        <p14:creationId xmlns:p14="http://schemas.microsoft.com/office/powerpoint/2010/main" val="166138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13D91E7-0DAF-47C2-BC7E-093B7858902F}" type="slidenum">
              <a:rPr lang="en-US" smtClean="0">
                <a:latin typeface="Arial" pitchFamily="34" charset="0"/>
              </a:rPr>
              <a:pPr/>
              <a:t>6</a:t>
            </a:fld>
            <a:endParaRPr 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dirty="0" smtClean="0">
                <a:latin typeface="Arial" pitchFamily="34" charset="0"/>
              </a:rPr>
              <a:t>Walter</a:t>
            </a:r>
            <a:r>
              <a:rPr lang="en-US" baseline="0" dirty="0" smtClean="0">
                <a:latin typeface="Arial" pitchFamily="34" charset="0"/>
              </a:rPr>
              <a:t> Bagehot (editor of London Economist)</a:t>
            </a:r>
          </a:p>
          <a:p>
            <a:pPr eaLnBrk="1" hangingPunct="1"/>
            <a:r>
              <a:rPr lang="en-US" baseline="0" dirty="0" smtClean="0">
                <a:latin typeface="Arial" pitchFamily="34" charset="0"/>
              </a:rPr>
              <a:t>A panic is a species of neuralgia and you must not starve it. The holders of the cash reserve must advance it most freely. In wild periods of alarm, one failure makes many, and the best way to prevent derivative failures is to arrest the primary.</a:t>
            </a:r>
          </a:p>
          <a:p>
            <a:pPr eaLnBrk="1" hangingPunct="1"/>
            <a:endParaRPr lang="en-US" baseline="0" dirty="0" smtClean="0">
              <a:latin typeface="Arial" pitchFamily="34" charset="0"/>
            </a:endParaRPr>
          </a:p>
          <a:p>
            <a:pPr defTabSz="924733">
              <a:defRPr/>
            </a:pPr>
            <a:r>
              <a:rPr lang="en-US" dirty="0" smtClean="0"/>
              <a:t> With the nation confronting another financial crisis in 1907, and the United States the only one of the world’s major financial powers without a central bank, the nation was forced to turn to Wall Street. Finance mogul J.P. Morgan, who had bailed the government out of a financial crisis in 1895, organized private sector investments and lines of credit to stabilize the banking system amid its latest panic.</a:t>
            </a:r>
          </a:p>
          <a:p>
            <a:pPr eaLnBrk="1" hangingPunct="1"/>
            <a:endParaRPr lang="en-US" baseline="0"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http://lcweb2.loc.gov/service/pnp/hec/16600/16628v.jpg</a:t>
            </a:r>
          </a:p>
          <a:p>
            <a:endParaRPr lang="en-US" dirty="0" smtClean="0"/>
          </a:p>
          <a:p>
            <a:r>
              <a:rPr lang="en-US" dirty="0" smtClean="0"/>
              <a:t>Senator Nelson Aldrich of Rhode Island</a:t>
            </a:r>
          </a:p>
          <a:p>
            <a:endParaRPr lang="en-US" dirty="0" smtClean="0"/>
          </a:p>
          <a:p>
            <a:r>
              <a:rPr lang="en-US" dirty="0" smtClean="0"/>
              <a:t>Panic of 1907 led Congress to pass the Aldrich-Vreeland Act on May 30, 1908. </a:t>
            </a:r>
          </a:p>
          <a:p>
            <a:pPr marL="173387" indent="-173387">
              <a:buFont typeface="Arial" panose="020B0604020202020204" pitchFamily="34" charset="0"/>
              <a:buChar char="•"/>
            </a:pPr>
            <a:r>
              <a:rPr lang="en-US" dirty="0" smtClean="0"/>
              <a:t>Provided for the issuance of emergency currency</a:t>
            </a:r>
          </a:p>
          <a:p>
            <a:pPr marL="173387" indent="-173387">
              <a:buFont typeface="Arial" panose="020B0604020202020204" pitchFamily="34" charset="0"/>
              <a:buChar char="•"/>
            </a:pPr>
            <a:r>
              <a:rPr lang="en-US" dirty="0" smtClean="0"/>
              <a:t>Created the eighteen-member National Monetary Commission, chaired by Sen. Nelson Aldrich, to determine what changes were necessary to the nation’s monetary system and laws related to banking and currency.</a:t>
            </a:r>
          </a:p>
          <a:p>
            <a:endParaRPr lang="en-US" baseline="0" dirty="0" smtClean="0"/>
          </a:p>
          <a:p>
            <a:r>
              <a:rPr lang="en-US" dirty="0" smtClean="0"/>
              <a:t>Commission visited major capitals of Europe and hosted a hearings in the United States.</a:t>
            </a:r>
          </a:p>
          <a:p>
            <a:endParaRPr lang="en-US" baseline="0" dirty="0" smtClean="0"/>
          </a:p>
          <a:p>
            <a:r>
              <a:rPr lang="en-US" baseline="0" dirty="0" smtClean="0"/>
              <a:t>1912 – Aldrich plan proposed a $100 million multi-branched corporation called the National Reserve Association.</a:t>
            </a:r>
          </a:p>
          <a:p>
            <a:endParaRPr lang="en-US" baseline="0" dirty="0" smtClean="0"/>
          </a:p>
          <a:p>
            <a:r>
              <a:rPr lang="en-US" dirty="0" smtClean="0"/>
              <a:t>Roots</a:t>
            </a:r>
            <a:r>
              <a:rPr lang="en-US" baseline="0" dirty="0" smtClean="0"/>
              <a:t> in Jekyll Island meeting (favored by bankers)</a:t>
            </a:r>
          </a:p>
          <a:p>
            <a:endParaRPr lang="en-US" baseline="0" dirty="0" smtClean="0"/>
          </a:p>
          <a:p>
            <a:r>
              <a:rPr lang="en-US" dirty="0" smtClean="0"/>
              <a:t>Aldrich’s proposal attacked by committees in both chambers</a:t>
            </a:r>
          </a:p>
          <a:p>
            <a:pPr marL="173387" indent="-173387">
              <a:buFont typeface="Arial" panose="020B0604020202020204" pitchFamily="34" charset="0"/>
              <a:buChar char="•"/>
            </a:pPr>
            <a:r>
              <a:rPr lang="en-US" dirty="0" smtClean="0"/>
              <a:t>Gave too little control to the government and too much power to bankers, especially those who ran the largest institutions</a:t>
            </a:r>
          </a:p>
          <a:p>
            <a:pPr marL="173387" indent="-173387">
              <a:buFont typeface="Arial" panose="020B0604020202020204" pitchFamily="34" charset="0"/>
              <a:buChar char="•"/>
            </a:pPr>
            <a:r>
              <a:rPr lang="en-US" dirty="0" smtClean="0"/>
              <a:t>46 member Board with only 6 appointed by the government and one of those – the head of the organization – selected from a list of three names supplied by the association</a:t>
            </a:r>
          </a:p>
          <a:p>
            <a:pPr marL="173387" indent="-173387">
              <a:buFont typeface="Arial" panose="020B0604020202020204" pitchFamily="34" charset="0"/>
              <a:buChar char="•"/>
            </a:pPr>
            <a:r>
              <a:rPr lang="en-US" dirty="0" smtClean="0"/>
              <a:t>Government would have no financial</a:t>
            </a:r>
            <a:r>
              <a:rPr lang="en-US" baseline="0" dirty="0" smtClean="0"/>
              <a:t> </a:t>
            </a:r>
            <a:r>
              <a:rPr lang="en-US" dirty="0" smtClean="0"/>
              <a:t>stake in the National Reserve Association</a:t>
            </a:r>
            <a:r>
              <a:rPr lang="en-US" baseline="0" dirty="0" smtClean="0"/>
              <a:t> (different from 1</a:t>
            </a:r>
            <a:r>
              <a:rPr lang="en-US" baseline="30000" dirty="0" smtClean="0"/>
              <a:t>st</a:t>
            </a:r>
            <a:r>
              <a:rPr lang="en-US" baseline="0" dirty="0" smtClean="0"/>
              <a:t> and 2</a:t>
            </a:r>
            <a:r>
              <a:rPr lang="en-US" baseline="30000" dirty="0" smtClean="0"/>
              <a:t>nd</a:t>
            </a:r>
            <a:r>
              <a:rPr lang="en-US" baseline="0" dirty="0" smtClean="0"/>
              <a:t> Bank)</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37CC644-C032-4117-B27F-895644949CD0}" type="slidenum">
              <a:rPr lang="en-US" smtClean="0"/>
              <a:t>7</a:t>
            </a:fld>
            <a:endParaRPr lang="en-US"/>
          </a:p>
        </p:txBody>
      </p:sp>
    </p:spTree>
    <p:extLst>
      <p:ext uri="{BB962C8B-B14F-4D97-AF65-F5344CB8AC3E}">
        <p14:creationId xmlns:p14="http://schemas.microsoft.com/office/powerpoint/2010/main" val="49542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http://lcweb2.loc.gov/service/pnp/npcc/01500/01520v.jpg</a:t>
            </a:r>
          </a:p>
          <a:p>
            <a:endParaRPr lang="en-US" dirty="0" smtClean="0"/>
          </a:p>
          <a:p>
            <a:r>
              <a:rPr lang="en-US" dirty="0" smtClean="0"/>
              <a:t>Carter Glass – chair of the House Banking Committee </a:t>
            </a:r>
          </a:p>
          <a:p>
            <a:endParaRPr lang="en-US" dirty="0" smtClean="0"/>
          </a:p>
          <a:p>
            <a:r>
              <a:rPr lang="en-US" dirty="0" smtClean="0"/>
              <a:t>Wilson’s election in 1912 doomed Aldrich plan (opposition to the proposal was a plank in the Democratic platform)</a:t>
            </a:r>
          </a:p>
          <a:p>
            <a:endParaRPr lang="en-US" dirty="0" smtClean="0"/>
          </a:p>
          <a:p>
            <a:r>
              <a:rPr lang="en-US" dirty="0" smtClean="0"/>
              <a:t>House Banking and Currency Committee assigned a subcommittee under the leadership of Rep. Carter Glass to explore reform proposals.</a:t>
            </a:r>
          </a:p>
          <a:p>
            <a:endParaRPr lang="en-US" dirty="0" smtClean="0"/>
          </a:p>
          <a:p>
            <a:r>
              <a:rPr lang="en-US" dirty="0" smtClean="0"/>
              <a:t>Glass enlisted the help of Henry Parker Willis, a professor at Washington and Lee University. Willis, who also wrote for the New York Journal of Commerce, would come to wield enormous influence over a subcommittee whose members had little knowledge of banking and finance.</a:t>
            </a:r>
          </a:p>
          <a:p>
            <a:endParaRPr lang="en-US" dirty="0" smtClean="0"/>
          </a:p>
          <a:p>
            <a:r>
              <a:rPr lang="en-US" dirty="0" smtClean="0"/>
              <a:t>Glass proposed legislation that:</a:t>
            </a:r>
          </a:p>
          <a:p>
            <a:pPr marL="173387" indent="-173387">
              <a:buFont typeface="Arial" panose="020B0604020202020204" pitchFamily="34" charset="0"/>
              <a:buChar char="•"/>
            </a:pPr>
            <a:r>
              <a:rPr lang="en-US" dirty="0" smtClean="0"/>
              <a:t>Created</a:t>
            </a:r>
            <a:r>
              <a:rPr lang="en-US" baseline="0" dirty="0" smtClean="0"/>
              <a:t> a system of up to 20 autonomous regional banks (as opposed to National Reserve Association)</a:t>
            </a:r>
            <a:r>
              <a:rPr lang="en-US" dirty="0" smtClean="0"/>
              <a:t> </a:t>
            </a:r>
          </a:p>
          <a:p>
            <a:pPr marL="635754" lvl="1" indent="-173387" defTabSz="924733">
              <a:buFont typeface="Arial" panose="020B0604020202020204" pitchFamily="34" charset="0"/>
              <a:buChar char="•"/>
            </a:pPr>
            <a:r>
              <a:rPr lang="en-US" dirty="0" smtClean="0"/>
              <a:t>“In the United States, with its immense area, numerous natural divisions, still more numerous competing divisions, and abundant outlets to foreign countries, there is no argument, either of banking theory or of expediency, which dictates the creation of a single central banking institution, no matter how skillfully managed, how carefully controlled, or how patriotically conducted.”</a:t>
            </a:r>
          </a:p>
          <a:p>
            <a:pPr marL="173387" indent="-173387">
              <a:buFont typeface="Arial" panose="020B0604020202020204" pitchFamily="34" charset="0"/>
              <a:buChar char="•"/>
            </a:pPr>
            <a:r>
              <a:rPr lang="en-US" dirty="0" smtClean="0"/>
              <a:t>Did not have a central coordinating board</a:t>
            </a:r>
            <a:r>
              <a:rPr lang="en-US" baseline="0" dirty="0" smtClean="0"/>
              <a:t> therefore giving significant control to bankers</a:t>
            </a:r>
          </a:p>
          <a:p>
            <a:pPr marL="173387" indent="-173387">
              <a:buFont typeface="Arial" panose="020B0604020202020204" pitchFamily="34" charset="0"/>
              <a:buChar char="•"/>
            </a:pPr>
            <a:r>
              <a:rPr lang="en-US" baseline="0" dirty="0" smtClean="0"/>
              <a:t>Comptroller of the Currency coordinating function</a:t>
            </a:r>
            <a:endParaRPr lang="en-US" dirty="0" smtClean="0"/>
          </a:p>
          <a:p>
            <a:endParaRPr lang="en-US" dirty="0" smtClean="0"/>
          </a:p>
          <a:p>
            <a:r>
              <a:rPr lang="en-US" dirty="0" smtClean="0"/>
              <a:t>Wilson felt the plan needed an oversight agency, a</a:t>
            </a:r>
            <a:r>
              <a:rPr lang="en-US" baseline="0" dirty="0" smtClean="0"/>
              <a:t> central board</a:t>
            </a:r>
            <a:r>
              <a:rPr lang="en-US" dirty="0" smtClean="0"/>
              <a:t>. He also believed strongly that neither Congress nor the public would support a proposal that gave the government little control.</a:t>
            </a:r>
            <a:r>
              <a:rPr lang="en-US" baseline="0" dirty="0" smtClean="0"/>
              <a:t> </a:t>
            </a:r>
            <a:r>
              <a:rPr lang="en-US" dirty="0" smtClean="0"/>
              <a:t>A provision was added that </a:t>
            </a:r>
          </a:p>
          <a:p>
            <a:pPr marL="173387" indent="-173387">
              <a:buFont typeface="Arial" panose="020B0604020202020204" pitchFamily="34" charset="0"/>
              <a:buChar char="•"/>
            </a:pPr>
            <a:r>
              <a:rPr lang="en-US" dirty="0" smtClean="0"/>
              <a:t>Creating the Federal Reserve Board made up entirely of presidential appointees: either ex officio members because of their cabinet positions or appointees to the Board for specific terms</a:t>
            </a:r>
          </a:p>
          <a:p>
            <a:pPr marL="173387" indent="-173387">
              <a:buFont typeface="Arial" panose="020B0604020202020204" pitchFamily="34" charset="0"/>
              <a:buChar char="•"/>
            </a:pPr>
            <a:r>
              <a:rPr lang="en-US" dirty="0" smtClean="0"/>
              <a:t>Federal Advisory Council, a group of twelve bankers elected by the regional banks that would occasionally meet with the Board</a:t>
            </a:r>
            <a:r>
              <a:rPr lang="en-US" baseline="0" dirty="0" smtClean="0"/>
              <a:t> (give bankers a voice) </a:t>
            </a:r>
            <a:endParaRPr lang="en-US" dirty="0" smtClean="0"/>
          </a:p>
          <a:p>
            <a:endParaRPr lang="en-US" dirty="0" smtClean="0"/>
          </a:p>
          <a:p>
            <a:r>
              <a:rPr lang="en-US" baseline="0" dirty="0" smtClean="0"/>
              <a:t>Also currency question – bank notes or government notes? William McAdoo proposed blend of Federal Reserve Notes</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8</a:t>
            </a:fld>
            <a:endParaRPr lang="en-US"/>
          </a:p>
        </p:txBody>
      </p:sp>
    </p:spTree>
    <p:extLst>
      <p:ext uri="{BB962C8B-B14F-4D97-AF65-F5344CB8AC3E}">
        <p14:creationId xmlns:p14="http://schemas.microsoft.com/office/powerpoint/2010/main" val="115118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http://lcweb2.loc.gov/service/pnp/hec/03700/03775v.jpg</a:t>
            </a:r>
          </a:p>
          <a:p>
            <a:endParaRPr lang="en-US" dirty="0" smtClean="0"/>
          </a:p>
          <a:p>
            <a:r>
              <a:rPr lang="en-US" dirty="0" smtClean="0"/>
              <a:t>Senators generally favored more centralization</a:t>
            </a:r>
          </a:p>
          <a:p>
            <a:endParaRPr lang="en-US" dirty="0" smtClean="0"/>
          </a:p>
          <a:p>
            <a:r>
              <a:rPr lang="en-US" dirty="0" smtClean="0"/>
              <a:t>New bill from Oklahoma Democratic Sen. Robert L. Owen – similar to the House bill but with a few changes</a:t>
            </a:r>
          </a:p>
          <a:p>
            <a:pPr marL="173387" indent="-173387">
              <a:buFont typeface="Arial" panose="020B0604020202020204" pitchFamily="34" charset="0"/>
              <a:buChar char="•"/>
            </a:pPr>
            <a:r>
              <a:rPr lang="en-US" dirty="0" smtClean="0"/>
              <a:t>Limit Reserve Banks to no more than twelve</a:t>
            </a:r>
          </a:p>
          <a:p>
            <a:pPr marL="173387" indent="-173387">
              <a:buFont typeface="Arial" panose="020B0604020202020204" pitchFamily="34" charset="0"/>
              <a:buChar char="•"/>
            </a:pPr>
            <a:r>
              <a:rPr lang="en-US" dirty="0" smtClean="0"/>
              <a:t>Remove the secretary of agriculture and the comptroller of currency from the Federal Reserve Board</a:t>
            </a:r>
          </a:p>
          <a:p>
            <a:pPr marL="173387" indent="-173387">
              <a:buFont typeface="Arial" panose="020B0604020202020204" pitchFamily="34" charset="0"/>
              <a:buChar char="•"/>
            </a:pPr>
            <a:r>
              <a:rPr lang="en-US" dirty="0" smtClean="0"/>
              <a:t>Changed the capital of the system to 6 percent of member banks’ capital and the surplus (20% in Glass bill) – favorable to smaller banks</a:t>
            </a:r>
          </a:p>
          <a:p>
            <a:endParaRPr lang="en-US" dirty="0" smtClean="0"/>
          </a:p>
          <a:p>
            <a:r>
              <a:rPr lang="en-US" dirty="0" smtClean="0"/>
              <a:t>Worked out in Committee</a:t>
            </a:r>
          </a:p>
          <a:p>
            <a:pPr marL="173387" indent="-173387">
              <a:buFont typeface="Arial" panose="020B0604020202020204" pitchFamily="34" charset="0"/>
              <a:buChar char="•"/>
            </a:pPr>
            <a:r>
              <a:rPr lang="en-US" dirty="0" smtClean="0"/>
              <a:t>Number of Reserve Banks, specifying between eight and twelve</a:t>
            </a:r>
          </a:p>
          <a:p>
            <a:pPr marL="173387" indent="-173387">
              <a:buFont typeface="Arial" panose="020B0604020202020204" pitchFamily="34" charset="0"/>
              <a:buChar char="•"/>
            </a:pPr>
            <a:r>
              <a:rPr lang="en-US" dirty="0" smtClean="0"/>
              <a:t>Makeup of the Federal Reserve Board, returned of the comptroller of the currency to the Board</a:t>
            </a:r>
          </a:p>
          <a:p>
            <a:pPr marL="173387" indent="-173387">
              <a:buFont typeface="Arial" panose="020B0604020202020204" pitchFamily="34" charset="0"/>
              <a:buChar char="•"/>
            </a:pPr>
            <a:r>
              <a:rPr lang="en-US" dirty="0" smtClean="0"/>
              <a:t>Extended the terms of the Federal Reserve governors, they agreed on staggered terms and extended them from the six or eight years in the approved bills to ten to ensure no president could appoint all governors during a two-term presidency.</a:t>
            </a:r>
          </a:p>
          <a:p>
            <a:endParaRPr lang="en-US" dirty="0"/>
          </a:p>
        </p:txBody>
      </p:sp>
      <p:sp>
        <p:nvSpPr>
          <p:cNvPr id="4" name="Slide Number Placeholder 3"/>
          <p:cNvSpPr>
            <a:spLocks noGrp="1"/>
          </p:cNvSpPr>
          <p:nvPr>
            <p:ph type="sldNum" sz="quarter" idx="10"/>
          </p:nvPr>
        </p:nvSpPr>
        <p:spPr/>
        <p:txBody>
          <a:bodyPr/>
          <a:lstStyle/>
          <a:p>
            <a:fld id="{837CC644-C032-4117-B27F-895644949CD0}" type="slidenum">
              <a:rPr lang="en-US" smtClean="0"/>
              <a:t>9</a:t>
            </a:fld>
            <a:endParaRPr lang="en-US"/>
          </a:p>
        </p:txBody>
      </p:sp>
    </p:spTree>
    <p:extLst>
      <p:ext uri="{BB962C8B-B14F-4D97-AF65-F5344CB8AC3E}">
        <p14:creationId xmlns:p14="http://schemas.microsoft.com/office/powerpoint/2010/main" val="199848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FC2CC3-0DE7-4AA9-9D4F-7497757BD5CA}"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63836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C2CC3-0DE7-4AA9-9D4F-7497757BD5CA}"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403160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C2CC3-0DE7-4AA9-9D4F-7497757BD5CA}"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323530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04800"/>
            <a:ext cx="8077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9624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00200"/>
            <a:ext cx="39624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8"/>
            <a:ext cx="39624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24400" y="3938588"/>
            <a:ext cx="39624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2004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E6B9DE9-65AE-41D8-84A7-E56AADC84371}" type="slidenum">
              <a:rPr lang="en-US"/>
              <a:pPr/>
              <a:t>‹#›</a:t>
            </a:fld>
            <a:endParaRPr lang="en-US"/>
          </a:p>
        </p:txBody>
      </p:sp>
    </p:spTree>
    <p:extLst>
      <p:ext uri="{BB962C8B-B14F-4D97-AF65-F5344CB8AC3E}">
        <p14:creationId xmlns:p14="http://schemas.microsoft.com/office/powerpoint/2010/main" val="4070471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C2CC3-0DE7-4AA9-9D4F-7497757BD5CA}"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16173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FC2CC3-0DE7-4AA9-9D4F-7497757BD5CA}"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201256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FC2CC3-0DE7-4AA9-9D4F-7497757BD5CA}"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38206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FC2CC3-0DE7-4AA9-9D4F-7497757BD5CA}" type="datetimeFigureOut">
              <a:rPr lang="en-US" smtClean="0"/>
              <a:t>5/22/2014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34944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FC2CC3-0DE7-4AA9-9D4F-7497757BD5CA}" type="datetimeFigureOut">
              <a:rPr lang="en-US" smtClean="0"/>
              <a:t>5/22/2014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251629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C2CC3-0DE7-4AA9-9D4F-7497757BD5CA}" type="datetimeFigureOut">
              <a:rPr lang="en-US" smtClean="0"/>
              <a:t>5/22/2014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144613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FC2CC3-0DE7-4AA9-9D4F-7497757BD5CA}"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140273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FC2CC3-0DE7-4AA9-9D4F-7497757BD5CA}"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781B3-C92B-4B82-A5F8-5E28030AF162}" type="slidenum">
              <a:rPr lang="en-US" smtClean="0"/>
              <a:t>‹#›</a:t>
            </a:fld>
            <a:endParaRPr lang="en-US"/>
          </a:p>
        </p:txBody>
      </p:sp>
    </p:spTree>
    <p:extLst>
      <p:ext uri="{BB962C8B-B14F-4D97-AF65-F5344CB8AC3E}">
        <p14:creationId xmlns:p14="http://schemas.microsoft.com/office/powerpoint/2010/main" val="264400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C2CC3-0DE7-4AA9-9D4F-7497757BD5CA}" type="datetimeFigureOut">
              <a:rPr lang="en-US" smtClean="0"/>
              <a:t>5/22/2014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781B3-C92B-4B82-A5F8-5E28030AF162}" type="slidenum">
              <a:rPr lang="en-US" smtClean="0"/>
              <a:t>‹#›</a:t>
            </a:fld>
            <a:endParaRPr lang="en-US"/>
          </a:p>
        </p:txBody>
      </p:sp>
    </p:spTree>
    <p:extLst>
      <p:ext uri="{BB962C8B-B14F-4D97-AF65-F5344CB8AC3E}">
        <p14:creationId xmlns:p14="http://schemas.microsoft.com/office/powerpoint/2010/main" val="1505781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Business, Banks and Bragging</a:t>
            </a:r>
            <a:r>
              <a:rPr lang="en-US" dirty="0" smtClean="0"/>
              <a:t/>
            </a:r>
            <a:br>
              <a:rPr lang="en-US" dirty="0" smtClean="0"/>
            </a:br>
            <a:r>
              <a:rPr lang="en-US" sz="3600" i="1" dirty="0" smtClean="0"/>
              <a:t>How Dallas Became a Federal Reserve City</a:t>
            </a:r>
            <a:endParaRPr lang="en-US" i="1" dirty="0"/>
          </a:p>
        </p:txBody>
      </p:sp>
      <p:sp>
        <p:nvSpPr>
          <p:cNvPr id="3" name="Subtitle 2"/>
          <p:cNvSpPr>
            <a:spLocks noGrp="1"/>
          </p:cNvSpPr>
          <p:nvPr>
            <p:ph type="subTitle" idx="1"/>
          </p:nvPr>
        </p:nvSpPr>
        <p:spPr>
          <a:xfrm>
            <a:off x="1104900" y="3886200"/>
            <a:ext cx="6934200" cy="1752600"/>
          </a:xfrm>
        </p:spPr>
        <p:txBody>
          <a:bodyPr>
            <a:normAutofit fontScale="70000" lnSpcReduction="20000"/>
          </a:bodyPr>
          <a:lstStyle/>
          <a:p>
            <a:r>
              <a:rPr lang="en-US" dirty="0" smtClean="0"/>
              <a:t>Princeton Williams</a:t>
            </a:r>
          </a:p>
          <a:p>
            <a:r>
              <a:rPr lang="en-US" i="1" dirty="0" smtClean="0"/>
              <a:t>Economic Education Program Coordinator</a:t>
            </a:r>
          </a:p>
          <a:p>
            <a:r>
              <a:rPr lang="en-US" i="1" dirty="0" smtClean="0"/>
              <a:t>Federal Reserve Bank of Dallas</a:t>
            </a:r>
          </a:p>
          <a:p>
            <a:r>
              <a:rPr lang="en-US" sz="2600" dirty="0" smtClean="0"/>
              <a:t>The views expressed are those of the presenter and do not reflect those of the Federal Reserve Bank of Dallas or the Federal Reserve System.</a:t>
            </a:r>
            <a:endParaRPr lang="en-US" sz="2600" dirty="0"/>
          </a:p>
        </p:txBody>
      </p:sp>
    </p:spTree>
    <p:extLst>
      <p:ext uri="{BB962C8B-B14F-4D97-AF65-F5344CB8AC3E}">
        <p14:creationId xmlns:p14="http://schemas.microsoft.com/office/powerpoint/2010/main" val="148852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3"/>
          <p:cNvGraphicFramePr>
            <a:graphicFrameLocks noChangeAspect="1"/>
          </p:cNvGraphicFramePr>
          <p:nvPr>
            <p:extLst>
              <p:ext uri="{D42A27DB-BD31-4B8C-83A1-F6EECF244321}">
                <p14:modId xmlns:p14="http://schemas.microsoft.com/office/powerpoint/2010/main" val="2487500661"/>
              </p:ext>
            </p:extLst>
          </p:nvPr>
        </p:nvGraphicFramePr>
        <p:xfrm>
          <a:off x="287959" y="685800"/>
          <a:ext cx="8568083" cy="5486400"/>
        </p:xfrm>
        <a:graphic>
          <a:graphicData uri="http://schemas.openxmlformats.org/presentationml/2006/ole">
            <mc:AlternateContent xmlns:mc="http://schemas.openxmlformats.org/markup-compatibility/2006">
              <mc:Choice xmlns:v="urn:schemas-microsoft-com:vml" Requires="v">
                <p:oleObj spid="_x0000_s2071" name="Photo Editor Photo" r:id="rId4" imgW="8228571" imgH="5266667" progId="">
                  <p:embed/>
                </p:oleObj>
              </mc:Choice>
              <mc:Fallback>
                <p:oleObj name="Photo Editor Photo" r:id="rId4" imgW="8228571" imgH="526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59" y="685800"/>
                        <a:ext cx="8568083" cy="5486400"/>
                      </a:xfrm>
                      <a:prstGeom prst="rect">
                        <a:avLst/>
                      </a:prstGeom>
                      <a:noFill/>
                    </p:spPr>
                  </p:pic>
                </p:oleObj>
              </mc:Fallback>
            </mc:AlternateContent>
          </a:graphicData>
        </a:graphic>
      </p:graphicFrame>
    </p:spTree>
    <p:extLst>
      <p:ext uri="{BB962C8B-B14F-4D97-AF65-F5344CB8AC3E}">
        <p14:creationId xmlns:p14="http://schemas.microsoft.com/office/powerpoint/2010/main" val="187591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edresact1912"/>
          <p:cNvPicPr>
            <a:picLocks noChangeAspect="1" noChangeArrowheads="1"/>
          </p:cNvPicPr>
          <p:nvPr/>
        </p:nvPicPr>
        <p:blipFill>
          <a:blip r:embed="rId3" cstate="print"/>
          <a:stretch>
            <a:fillRect/>
          </a:stretch>
        </p:blipFill>
        <p:spPr>
          <a:xfrm>
            <a:off x="2286000" y="152400"/>
            <a:ext cx="4572000" cy="6629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7604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Creating the Federal Reserve System</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1987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Reserve Bank Organizing Committee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Members</a:t>
            </a:r>
          </a:p>
          <a:p>
            <a:pPr lvl="1"/>
            <a:r>
              <a:rPr lang="en-US" dirty="0" smtClean="0"/>
              <a:t>Secretary </a:t>
            </a:r>
            <a:r>
              <a:rPr lang="en-US" dirty="0"/>
              <a:t>of the Treasury William </a:t>
            </a:r>
            <a:r>
              <a:rPr lang="en-US" dirty="0" smtClean="0"/>
              <a:t>G. McAdoo</a:t>
            </a:r>
          </a:p>
          <a:p>
            <a:pPr lvl="1"/>
            <a:r>
              <a:rPr lang="en-US" dirty="0" smtClean="0"/>
              <a:t>Secretary </a:t>
            </a:r>
            <a:r>
              <a:rPr lang="en-US" dirty="0"/>
              <a:t>of Agriculture David F. </a:t>
            </a:r>
            <a:r>
              <a:rPr lang="en-US" dirty="0" smtClean="0"/>
              <a:t>Houston</a:t>
            </a:r>
          </a:p>
          <a:p>
            <a:pPr lvl="1"/>
            <a:r>
              <a:rPr lang="en-US" dirty="0" smtClean="0"/>
              <a:t>Comptroller </a:t>
            </a:r>
            <a:r>
              <a:rPr lang="en-US" dirty="0"/>
              <a:t>of the Currency John Skelton </a:t>
            </a:r>
            <a:r>
              <a:rPr lang="en-US" dirty="0" smtClean="0"/>
              <a:t>Williams</a:t>
            </a:r>
          </a:p>
          <a:p>
            <a:r>
              <a:rPr lang="en-US" dirty="0" smtClean="0"/>
              <a:t>Charge</a:t>
            </a:r>
          </a:p>
          <a:p>
            <a:pPr lvl="1"/>
            <a:r>
              <a:rPr lang="en-US" dirty="0" smtClean="0"/>
              <a:t>Designate </a:t>
            </a:r>
            <a:r>
              <a:rPr lang="en-US" dirty="0"/>
              <a:t>between eight and twelve cities as Federal Reserve </a:t>
            </a:r>
            <a:r>
              <a:rPr lang="en-US" dirty="0" smtClean="0"/>
              <a:t>cities</a:t>
            </a:r>
          </a:p>
          <a:p>
            <a:pPr lvl="1"/>
            <a:r>
              <a:rPr lang="en-US" dirty="0" smtClean="0"/>
              <a:t>Create districts with boundaries that took into account </a:t>
            </a:r>
            <a:r>
              <a:rPr lang="en-US" dirty="0"/>
              <a:t>that region’s “convenience and customary course of business</a:t>
            </a:r>
            <a:r>
              <a:rPr lang="en-US" dirty="0" smtClean="0"/>
              <a:t>”</a:t>
            </a:r>
            <a:endParaRPr lang="en-US" dirty="0"/>
          </a:p>
        </p:txBody>
      </p:sp>
    </p:spTree>
    <p:extLst>
      <p:ext uri="{BB962C8B-B14F-4D97-AF65-F5344CB8AC3E}">
        <p14:creationId xmlns:p14="http://schemas.microsoft.com/office/powerpoint/2010/main" val="441227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387" y="0"/>
            <a:ext cx="5083225" cy="6858000"/>
          </a:xfrm>
          <a:prstGeom prst="rect">
            <a:avLst/>
          </a:prstGeom>
        </p:spPr>
      </p:pic>
    </p:spTree>
    <p:extLst>
      <p:ext uri="{BB962C8B-B14F-4D97-AF65-F5344CB8AC3E}">
        <p14:creationId xmlns:p14="http://schemas.microsoft.com/office/powerpoint/2010/main" val="2413614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039" y="0"/>
            <a:ext cx="5089922" cy="6858000"/>
          </a:xfrm>
          <a:prstGeom prst="rect">
            <a:avLst/>
          </a:prstGeom>
        </p:spPr>
      </p:pic>
    </p:spTree>
    <p:extLst>
      <p:ext uri="{BB962C8B-B14F-4D97-AF65-F5344CB8AC3E}">
        <p14:creationId xmlns:p14="http://schemas.microsoft.com/office/powerpoint/2010/main" val="2225777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31" y="0"/>
            <a:ext cx="5049738" cy="6858000"/>
          </a:xfrm>
          <a:prstGeom prst="rect">
            <a:avLst/>
          </a:prstGeom>
        </p:spPr>
      </p:pic>
    </p:spTree>
    <p:extLst>
      <p:ext uri="{BB962C8B-B14F-4D97-AF65-F5344CB8AC3E}">
        <p14:creationId xmlns:p14="http://schemas.microsoft.com/office/powerpoint/2010/main" val="240708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weeks and 10,000 miles</a:t>
            </a:r>
          </a:p>
        </p:txBody>
      </p:sp>
      <p:sp>
        <p:nvSpPr>
          <p:cNvPr id="3" name="Content Placeholder 2"/>
          <p:cNvSpPr>
            <a:spLocks noGrp="1"/>
          </p:cNvSpPr>
          <p:nvPr>
            <p:ph idx="1"/>
          </p:nvPr>
        </p:nvSpPr>
        <p:spPr/>
        <p:txBody>
          <a:bodyPr>
            <a:normAutofit fontScale="92500" lnSpcReduction="10000"/>
          </a:bodyPr>
          <a:lstStyle/>
          <a:p>
            <a:r>
              <a:rPr lang="en-US" dirty="0" smtClean="0"/>
              <a:t>Public hearings in 18 cities, including Austin</a:t>
            </a:r>
          </a:p>
          <a:p>
            <a:r>
              <a:rPr lang="en-US" dirty="0" smtClean="0"/>
              <a:t>37 cities made presentations</a:t>
            </a:r>
          </a:p>
          <a:p>
            <a:r>
              <a:rPr lang="en-US" dirty="0" smtClean="0"/>
              <a:t>5,000 </a:t>
            </a:r>
            <a:r>
              <a:rPr lang="en-US" dirty="0"/>
              <a:t>pages of </a:t>
            </a:r>
            <a:r>
              <a:rPr lang="en-US" dirty="0" smtClean="0"/>
              <a:t>testimony</a:t>
            </a:r>
          </a:p>
          <a:p>
            <a:pPr marL="0" indent="0">
              <a:buNone/>
            </a:pPr>
            <a:endParaRPr lang="en-US" dirty="0" smtClean="0"/>
          </a:p>
          <a:p>
            <a:pPr marL="0" indent="0">
              <a:buNone/>
            </a:pPr>
            <a:r>
              <a:rPr lang="en-US" b="1" dirty="0" smtClean="0"/>
              <a:t>“There was a vast amount of state and city pride revealed to us in the hearing; and to hear some of the speeches one would have thought that not to select a city…would mean its ruin.” </a:t>
            </a:r>
          </a:p>
          <a:p>
            <a:pPr marL="0" indent="0">
              <a:buNone/>
            </a:pPr>
            <a:r>
              <a:rPr lang="en-US" dirty="0"/>
              <a:t>	</a:t>
            </a:r>
            <a:r>
              <a:rPr lang="en-US" dirty="0" smtClean="0"/>
              <a:t>					</a:t>
            </a:r>
            <a:r>
              <a:rPr lang="en-US" i="1" dirty="0" smtClean="0"/>
              <a:t>David Houston</a:t>
            </a:r>
          </a:p>
          <a:p>
            <a:endParaRPr lang="en-US" dirty="0"/>
          </a:p>
        </p:txBody>
      </p:sp>
    </p:spTree>
    <p:extLst>
      <p:ext uri="{BB962C8B-B14F-4D97-AF65-F5344CB8AC3E}">
        <p14:creationId xmlns:p14="http://schemas.microsoft.com/office/powerpoint/2010/main" val="1605493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33" y="217724"/>
            <a:ext cx="7131857" cy="648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0970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Case for Dallas:</a:t>
            </a:r>
            <a:br>
              <a:rPr lang="en-US" dirty="0" smtClean="0"/>
            </a:br>
            <a:r>
              <a:rPr lang="en-US" b="1" i="1" dirty="0" smtClean="0"/>
              <a:t>Business, Banks and Bragging</a:t>
            </a:r>
            <a:br>
              <a:rPr lang="en-US" b="1" i="1" dirty="0" smtClean="0"/>
            </a:br>
            <a:r>
              <a:rPr lang="en-US" b="1" i="1" dirty="0" smtClean="0"/>
              <a:t>(with a little bit of politics)</a:t>
            </a:r>
            <a:endParaRPr lang="en-US" b="1" i="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7259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Setting the Stage</a:t>
            </a:r>
            <a:br>
              <a:rPr lang="en-US" dirty="0" smtClean="0"/>
            </a:br>
            <a:r>
              <a:rPr lang="en-US" dirty="0" smtClean="0"/>
              <a:t>for the Federal Reserve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66430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allasfed.org/assets/image_gallery/news/speeches/fisher/2012/120626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52400"/>
            <a:ext cx="7239000" cy="652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16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Case for Dallas</a:t>
            </a:r>
            <a:br>
              <a:rPr lang="en-US" dirty="0" smtClean="0"/>
            </a:br>
            <a:r>
              <a:rPr lang="en-US" i="1" dirty="0" smtClean="0"/>
              <a:t>Diverse Economy</a:t>
            </a:r>
            <a:endParaRPr lang="en-US"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360898"/>
              </p:ext>
            </p:extLst>
          </p:nvPr>
        </p:nvGraphicFramePr>
        <p:xfrm>
          <a:off x="457200" y="1600200"/>
          <a:ext cx="8003541" cy="3931920"/>
        </p:xfrm>
        <a:graphic>
          <a:graphicData uri="http://schemas.openxmlformats.org/drawingml/2006/table">
            <a:tbl>
              <a:tblPr firstRow="1" bandRow="1">
                <a:tableStyleId>{5C22544A-7EE6-4342-B048-85BDC9FD1C3A}</a:tableStyleId>
              </a:tblPr>
              <a:tblGrid>
                <a:gridCol w="3048000"/>
                <a:gridCol w="1981200"/>
                <a:gridCol w="2974341"/>
              </a:tblGrid>
              <a:tr h="370840">
                <a:tc>
                  <a:txBody>
                    <a:bodyPr/>
                    <a:lstStyle/>
                    <a:p>
                      <a:r>
                        <a:rPr lang="en-US" sz="2400" dirty="0" smtClean="0"/>
                        <a:t>Annual Production</a:t>
                      </a:r>
                      <a:endParaRPr lang="en-US" sz="2400" dirty="0"/>
                    </a:p>
                  </a:txBody>
                  <a:tcPr/>
                </a:tc>
                <a:tc>
                  <a:txBody>
                    <a:bodyPr/>
                    <a:lstStyle/>
                    <a:p>
                      <a:endParaRPr lang="en-US" sz="2400" dirty="0"/>
                    </a:p>
                  </a:txBody>
                  <a:tcPr/>
                </a:tc>
                <a:tc>
                  <a:txBody>
                    <a:bodyPr/>
                    <a:lstStyle/>
                    <a:p>
                      <a:r>
                        <a:rPr lang="en-US" sz="2400" dirty="0" smtClean="0"/>
                        <a:t>Demand for Money</a:t>
                      </a:r>
                      <a:endParaRPr lang="en-US" sz="2400" dirty="0"/>
                    </a:p>
                  </a:txBody>
                  <a:tcPr/>
                </a:tc>
              </a:tr>
              <a:tr h="370840">
                <a:tc>
                  <a:txBody>
                    <a:bodyPr/>
                    <a:lstStyle/>
                    <a:p>
                      <a:r>
                        <a:rPr lang="en-US" sz="2400" dirty="0" smtClean="0"/>
                        <a:t>Factory</a:t>
                      </a:r>
                      <a:endParaRPr lang="en-US" sz="2400" dirty="0"/>
                    </a:p>
                  </a:txBody>
                  <a:tcPr/>
                </a:tc>
                <a:tc>
                  <a:txBody>
                    <a:bodyPr/>
                    <a:lstStyle/>
                    <a:p>
                      <a:pPr algn="r"/>
                      <a:r>
                        <a:rPr lang="en-US" sz="2400" dirty="0" smtClean="0"/>
                        <a:t>$685,506,000</a:t>
                      </a:r>
                      <a:endParaRPr lang="en-US" sz="2400" dirty="0"/>
                    </a:p>
                  </a:txBody>
                  <a:tcPr/>
                </a:tc>
                <a:tc>
                  <a:txBody>
                    <a:bodyPr/>
                    <a:lstStyle/>
                    <a:p>
                      <a:r>
                        <a:rPr lang="en-US" sz="2400" dirty="0" smtClean="0"/>
                        <a:t>Uniform</a:t>
                      </a:r>
                    </a:p>
                  </a:txBody>
                  <a:tcPr/>
                </a:tc>
              </a:tr>
              <a:tr h="370840">
                <a:tc>
                  <a:txBody>
                    <a:bodyPr/>
                    <a:lstStyle/>
                    <a:p>
                      <a:r>
                        <a:rPr lang="en-US" sz="2400" dirty="0" smtClean="0"/>
                        <a:t>Cotton</a:t>
                      </a:r>
                      <a:endParaRPr lang="en-US" sz="2400" dirty="0"/>
                    </a:p>
                  </a:txBody>
                  <a:tcPr/>
                </a:tc>
                <a:tc>
                  <a:txBody>
                    <a:bodyPr/>
                    <a:lstStyle/>
                    <a:p>
                      <a:pPr algn="r"/>
                      <a:r>
                        <a:rPr lang="en-US" sz="2400" dirty="0" smtClean="0"/>
                        <a:t>381,132,000</a:t>
                      </a:r>
                      <a:endParaRPr lang="en-US" sz="2400" dirty="0"/>
                    </a:p>
                  </a:txBody>
                  <a:tcPr/>
                </a:tc>
                <a:tc>
                  <a:txBody>
                    <a:bodyPr/>
                    <a:lstStyle/>
                    <a:p>
                      <a:r>
                        <a:rPr lang="en-US" sz="2400" dirty="0" smtClean="0"/>
                        <a:t>Four months</a:t>
                      </a:r>
                      <a:endParaRPr lang="en-US" sz="2400" dirty="0"/>
                    </a:p>
                  </a:txBody>
                  <a:tcPr/>
                </a:tc>
              </a:tr>
              <a:tr h="370840">
                <a:tc>
                  <a:txBody>
                    <a:bodyPr/>
                    <a:lstStyle/>
                    <a:p>
                      <a:r>
                        <a:rPr lang="en-US" sz="2400" dirty="0" smtClean="0"/>
                        <a:t>Live Stock</a:t>
                      </a:r>
                      <a:endParaRPr lang="en-US" sz="2400" dirty="0"/>
                    </a:p>
                  </a:txBody>
                  <a:tcPr/>
                </a:tc>
                <a:tc>
                  <a:txBody>
                    <a:bodyPr/>
                    <a:lstStyle/>
                    <a:p>
                      <a:pPr algn="r"/>
                      <a:r>
                        <a:rPr lang="en-US" sz="2400" dirty="0" smtClean="0"/>
                        <a:t>205,244,</a:t>
                      </a:r>
                      <a:r>
                        <a:rPr lang="en-US" sz="2400" baseline="0" dirty="0" smtClean="0"/>
                        <a:t>132</a:t>
                      </a:r>
                      <a:endParaRPr lang="en-US" sz="2400" dirty="0"/>
                    </a:p>
                  </a:txBody>
                  <a:tcPr/>
                </a:tc>
                <a:tc>
                  <a:txBody>
                    <a:bodyPr/>
                    <a:lstStyle/>
                    <a:p>
                      <a:r>
                        <a:rPr lang="en-US" sz="2400" dirty="0" smtClean="0"/>
                        <a:t>Uniform</a:t>
                      </a:r>
                      <a:endParaRPr lang="en-US" sz="2400" dirty="0"/>
                    </a:p>
                  </a:txBody>
                  <a:tcPr/>
                </a:tc>
              </a:tr>
              <a:tr h="370840">
                <a:tc>
                  <a:txBody>
                    <a:bodyPr/>
                    <a:lstStyle/>
                    <a:p>
                      <a:r>
                        <a:rPr lang="en-US" sz="2400" dirty="0" smtClean="0"/>
                        <a:t>Corn</a:t>
                      </a:r>
                      <a:endParaRPr lang="en-US" sz="2400" dirty="0"/>
                    </a:p>
                  </a:txBody>
                  <a:tcPr/>
                </a:tc>
                <a:tc>
                  <a:txBody>
                    <a:bodyPr/>
                    <a:lstStyle/>
                    <a:p>
                      <a:pPr algn="r"/>
                      <a:r>
                        <a:rPr lang="en-US" sz="2400" dirty="0" smtClean="0"/>
                        <a:t>175,899,</a:t>
                      </a:r>
                      <a:r>
                        <a:rPr lang="en-US" sz="2400" baseline="0" dirty="0" smtClean="0"/>
                        <a:t>000</a:t>
                      </a:r>
                      <a:endParaRPr lang="en-US" sz="2400" dirty="0"/>
                    </a:p>
                  </a:txBody>
                  <a:tcPr/>
                </a:tc>
                <a:tc>
                  <a:txBody>
                    <a:bodyPr/>
                    <a:lstStyle/>
                    <a:p>
                      <a:r>
                        <a:rPr lang="en-US" sz="2400" dirty="0" smtClean="0"/>
                        <a:t>Consumed on farm</a:t>
                      </a:r>
                      <a:endParaRPr lang="en-US" sz="2400" dirty="0"/>
                    </a:p>
                  </a:txBody>
                  <a:tcPr/>
                </a:tc>
              </a:tr>
              <a:tr h="370840">
                <a:tc>
                  <a:txBody>
                    <a:bodyPr/>
                    <a:lstStyle/>
                    <a:p>
                      <a:r>
                        <a:rPr lang="en-US" sz="2400" dirty="0" smtClean="0"/>
                        <a:t>Minerals</a:t>
                      </a:r>
                      <a:endParaRPr lang="en-US" sz="2400" dirty="0"/>
                    </a:p>
                  </a:txBody>
                  <a:tcPr/>
                </a:tc>
                <a:tc>
                  <a:txBody>
                    <a:bodyPr/>
                    <a:lstStyle/>
                    <a:p>
                      <a:pPr algn="r"/>
                      <a:r>
                        <a:rPr lang="en-US" sz="2400" dirty="0" smtClean="0"/>
                        <a:t>73,501,000</a:t>
                      </a:r>
                      <a:endParaRPr lang="en-US" sz="2400" dirty="0"/>
                    </a:p>
                  </a:txBody>
                  <a:tcPr/>
                </a:tc>
                <a:tc>
                  <a:txBody>
                    <a:bodyPr/>
                    <a:lstStyle/>
                    <a:p>
                      <a:r>
                        <a:rPr lang="en-US" sz="2400" dirty="0" smtClean="0"/>
                        <a:t>Uniform</a:t>
                      </a:r>
                      <a:endParaRPr lang="en-US" sz="2400" dirty="0"/>
                    </a:p>
                  </a:txBody>
                  <a:tcPr/>
                </a:tc>
              </a:tr>
              <a:tr h="370840">
                <a:tc>
                  <a:txBody>
                    <a:bodyPr/>
                    <a:lstStyle/>
                    <a:p>
                      <a:r>
                        <a:rPr lang="en-US" sz="2400" dirty="0" smtClean="0"/>
                        <a:t>Miscellaneous Crops</a:t>
                      </a:r>
                    </a:p>
                    <a:p>
                      <a:r>
                        <a:rPr lang="en-US" sz="2400" dirty="0" smtClean="0"/>
                        <a:t>(Wheat, Oats,</a:t>
                      </a:r>
                      <a:r>
                        <a:rPr lang="en-US" sz="2400" baseline="0" dirty="0" smtClean="0"/>
                        <a:t> Hay, Vegetables, Fruit, etc.)</a:t>
                      </a:r>
                      <a:endParaRPr lang="en-US" sz="2400" dirty="0"/>
                    </a:p>
                  </a:txBody>
                  <a:tcPr/>
                </a:tc>
                <a:tc>
                  <a:txBody>
                    <a:bodyPr/>
                    <a:lstStyle/>
                    <a:p>
                      <a:pPr algn="r"/>
                      <a:r>
                        <a:rPr lang="en-US" sz="2400" dirty="0" smtClean="0"/>
                        <a:t>237,866,017</a:t>
                      </a:r>
                      <a:endParaRPr lang="en-US" sz="2400" dirty="0"/>
                    </a:p>
                  </a:txBody>
                  <a:tcPr/>
                </a:tc>
                <a:tc>
                  <a:txBody>
                    <a:bodyPr/>
                    <a:lstStyle/>
                    <a:p>
                      <a:r>
                        <a:rPr lang="en-US" sz="2400" dirty="0" smtClean="0"/>
                        <a:t>Each balancing</a:t>
                      </a:r>
                      <a:r>
                        <a:rPr lang="en-US" sz="2400" baseline="0" dirty="0" smtClean="0"/>
                        <a:t> the other, making uniform demand.</a:t>
                      </a:r>
                      <a:endParaRPr lang="en-US" sz="2400" dirty="0"/>
                    </a:p>
                  </a:txBody>
                  <a:tcPr/>
                </a:tc>
              </a:tr>
            </a:tbl>
          </a:graphicData>
        </a:graphic>
      </p:graphicFrame>
    </p:spTree>
    <p:extLst>
      <p:ext uri="{BB962C8B-B14F-4D97-AF65-F5344CB8AC3E}">
        <p14:creationId xmlns:p14="http://schemas.microsoft.com/office/powerpoint/2010/main" val="1004824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Case for Dallas</a:t>
            </a:r>
            <a:br>
              <a:rPr lang="en-US" dirty="0" smtClean="0"/>
            </a:br>
            <a:r>
              <a:rPr lang="en-US" i="1" dirty="0" smtClean="0"/>
              <a:t>Transportation and Communication</a:t>
            </a:r>
            <a:endParaRPr lang="en-US" i="1" dirty="0"/>
          </a:p>
        </p:txBody>
      </p:sp>
      <p:sp>
        <p:nvSpPr>
          <p:cNvPr id="3" name="Content Placeholder 2"/>
          <p:cNvSpPr>
            <a:spLocks noGrp="1"/>
          </p:cNvSpPr>
          <p:nvPr>
            <p:ph idx="1"/>
          </p:nvPr>
        </p:nvSpPr>
        <p:spPr/>
        <p:txBody>
          <a:bodyPr/>
          <a:lstStyle/>
          <a:p>
            <a:r>
              <a:rPr lang="en-US" dirty="0" smtClean="0"/>
              <a:t>Nine trunk line railroads</a:t>
            </a:r>
          </a:p>
          <a:p>
            <a:r>
              <a:rPr lang="en-US" dirty="0" smtClean="0"/>
              <a:t>Five interurban railroads</a:t>
            </a:r>
          </a:p>
          <a:p>
            <a:r>
              <a:rPr lang="en-US" dirty="0" smtClean="0"/>
              <a:t>Sixth in total volume of telegraphs</a:t>
            </a:r>
          </a:p>
          <a:p>
            <a:r>
              <a:rPr lang="en-US" dirty="0" smtClean="0"/>
              <a:t>Headquarters of Bell Telephone for the Southwest</a:t>
            </a:r>
          </a:p>
          <a:p>
            <a:pPr lvl="1"/>
            <a:r>
              <a:rPr lang="en-US" dirty="0" smtClean="0"/>
              <a:t>Largest telephone development per capita of any city in the U.S.</a:t>
            </a:r>
          </a:p>
          <a:p>
            <a:endParaRPr lang="en-US" dirty="0"/>
          </a:p>
        </p:txBody>
      </p:sp>
    </p:spTree>
    <p:extLst>
      <p:ext uri="{BB962C8B-B14F-4D97-AF65-F5344CB8AC3E}">
        <p14:creationId xmlns:p14="http://schemas.microsoft.com/office/powerpoint/2010/main" val="3249494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Case for Dallas</a:t>
            </a:r>
            <a:br>
              <a:rPr lang="en-US" dirty="0" smtClean="0"/>
            </a:br>
            <a:r>
              <a:rPr lang="en-US" i="1" dirty="0" smtClean="0"/>
              <a:t>Commerce</a:t>
            </a:r>
            <a:endParaRPr lang="en-US" i="1" dirty="0"/>
          </a:p>
        </p:txBody>
      </p:sp>
      <p:sp>
        <p:nvSpPr>
          <p:cNvPr id="3" name="Content Placeholder 2"/>
          <p:cNvSpPr>
            <a:spLocks noGrp="1"/>
          </p:cNvSpPr>
          <p:nvPr>
            <p:ph idx="1"/>
          </p:nvPr>
        </p:nvSpPr>
        <p:spPr/>
        <p:txBody>
          <a:bodyPr>
            <a:normAutofit lnSpcReduction="10000"/>
          </a:bodyPr>
          <a:lstStyle/>
          <a:p>
            <a:r>
              <a:rPr lang="en-US" dirty="0" smtClean="0"/>
              <a:t>“Leads </a:t>
            </a:r>
            <a:r>
              <a:rPr lang="en-US" dirty="0"/>
              <a:t>the world in the manufacture of cotton gin machinery and in the manufacture of harness and </a:t>
            </a:r>
            <a:r>
              <a:rPr lang="en-US" dirty="0" smtClean="0"/>
              <a:t>saddlery.”</a:t>
            </a:r>
          </a:p>
          <a:p>
            <a:r>
              <a:rPr lang="en-US" dirty="0" smtClean="0"/>
              <a:t>“Sells </a:t>
            </a:r>
            <a:r>
              <a:rPr lang="en-US" dirty="0"/>
              <a:t>more goods … than either St. Louis or Kansas City, and particularly surpasses them … in automobiles, cement, drugs and groceries … hats and caps, machinery, paper, petroleum products [and] paints and oils</a:t>
            </a:r>
            <a:r>
              <a:rPr lang="en-US" dirty="0" smtClean="0"/>
              <a:t>.”</a:t>
            </a:r>
          </a:p>
          <a:p>
            <a:r>
              <a:rPr lang="en-US" dirty="0" smtClean="0"/>
              <a:t>Largest cotton market in the U.S.</a:t>
            </a:r>
            <a:endParaRPr lang="en-US" dirty="0"/>
          </a:p>
          <a:p>
            <a:endParaRPr lang="en-US" dirty="0"/>
          </a:p>
          <a:p>
            <a:endParaRPr lang="en-US" dirty="0"/>
          </a:p>
        </p:txBody>
      </p:sp>
    </p:spTree>
    <p:extLst>
      <p:ext uri="{BB962C8B-B14F-4D97-AF65-F5344CB8AC3E}">
        <p14:creationId xmlns:p14="http://schemas.microsoft.com/office/powerpoint/2010/main" val="1260484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The Case for Dallas</a:t>
            </a:r>
            <a:br>
              <a:rPr lang="en-US" dirty="0" smtClean="0"/>
            </a:br>
            <a:r>
              <a:rPr lang="en-US" i="1" dirty="0" smtClean="0"/>
              <a:t>Growth</a:t>
            </a:r>
            <a:endParaRPr lang="en-US"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5190376"/>
              </p:ext>
            </p:extLst>
          </p:nvPr>
        </p:nvGraphicFramePr>
        <p:xfrm>
          <a:off x="228600" y="1524000"/>
          <a:ext cx="8763000" cy="4389122"/>
        </p:xfrm>
        <a:graphic>
          <a:graphicData uri="http://schemas.openxmlformats.org/drawingml/2006/table">
            <a:tbl>
              <a:tblPr firstRow="1" bandRow="1">
                <a:tableStyleId>{5C22544A-7EE6-4342-B048-85BDC9FD1C3A}</a:tableStyleId>
              </a:tblPr>
              <a:tblGrid>
                <a:gridCol w="1404045"/>
                <a:gridCol w="1404045"/>
                <a:gridCol w="1589120"/>
                <a:gridCol w="1557700"/>
                <a:gridCol w="1404045"/>
                <a:gridCol w="1404045"/>
              </a:tblGrid>
              <a:tr h="770923">
                <a:tc>
                  <a:txBody>
                    <a:bodyPr/>
                    <a:lstStyle/>
                    <a:p>
                      <a:pPr algn="ctr"/>
                      <a:r>
                        <a:rPr lang="en-US" sz="1800" dirty="0" smtClean="0"/>
                        <a:t>City</a:t>
                      </a:r>
                      <a:endParaRPr lang="en-US" sz="1800" dirty="0"/>
                    </a:p>
                  </a:txBody>
                  <a:tcPr marL="89168" marR="89168" marT="42122" marB="42122" anchor="ctr"/>
                </a:tc>
                <a:tc>
                  <a:txBody>
                    <a:bodyPr/>
                    <a:lstStyle/>
                    <a:p>
                      <a:pPr algn="ctr"/>
                      <a:r>
                        <a:rPr lang="en-US" sz="1800" dirty="0" smtClean="0"/>
                        <a:t>Growth in Population</a:t>
                      </a:r>
                      <a:endParaRPr lang="en-US" sz="1800" dirty="0"/>
                    </a:p>
                  </a:txBody>
                  <a:tcPr marL="89168" marR="89168" marT="42122" marB="42122" anchor="ctr"/>
                </a:tc>
                <a:tc gridSpan="2">
                  <a:txBody>
                    <a:bodyPr/>
                    <a:lstStyle/>
                    <a:p>
                      <a:pPr algn="ctr"/>
                      <a:r>
                        <a:rPr lang="en-US" sz="1800" dirty="0" smtClean="0"/>
                        <a:t>Increase in Factory Employees</a:t>
                      </a:r>
                      <a:endParaRPr lang="en-US" sz="1800" dirty="0"/>
                    </a:p>
                  </a:txBody>
                  <a:tcPr marL="89168" marR="89168" marT="42122" marB="42122" anchor="ctr"/>
                </a:tc>
                <a:tc hMerge="1">
                  <a:txBody>
                    <a:bodyPr/>
                    <a:lstStyle/>
                    <a:p>
                      <a:endParaRPr lang="en-US" dirty="0"/>
                    </a:p>
                  </a:txBody>
                  <a:tcPr/>
                </a:tc>
                <a:tc gridSpan="2">
                  <a:txBody>
                    <a:bodyPr/>
                    <a:lstStyle/>
                    <a:p>
                      <a:pPr algn="ctr"/>
                      <a:r>
                        <a:rPr lang="en-US" sz="1800" dirty="0" smtClean="0"/>
                        <a:t>Increase in Value of </a:t>
                      </a:r>
                    </a:p>
                    <a:p>
                      <a:pPr algn="ctr"/>
                      <a:r>
                        <a:rPr lang="en-US" sz="1800" dirty="0" smtClean="0"/>
                        <a:t>Factory Products</a:t>
                      </a:r>
                      <a:endParaRPr lang="en-US" sz="1800" dirty="0"/>
                    </a:p>
                  </a:txBody>
                  <a:tcPr marL="89168" marR="89168" marT="42122" marB="42122" anchor="ctr"/>
                </a:tc>
                <a:tc hMerge="1">
                  <a:txBody>
                    <a:bodyPr/>
                    <a:lstStyle/>
                    <a:p>
                      <a:endParaRPr lang="en-US" dirty="0"/>
                    </a:p>
                  </a:txBody>
                  <a:tcPr/>
                </a:tc>
              </a:tr>
              <a:tr h="770923">
                <a:tc>
                  <a:txBody>
                    <a:bodyPr/>
                    <a:lstStyle/>
                    <a:p>
                      <a:pPr algn="ctr"/>
                      <a:endParaRPr lang="en-US" sz="1800" dirty="0"/>
                    </a:p>
                  </a:txBody>
                  <a:tcPr marL="89168" marR="89168" marT="42122" marB="42122" anchor="ctr"/>
                </a:tc>
                <a:tc>
                  <a:txBody>
                    <a:bodyPr/>
                    <a:lstStyle/>
                    <a:p>
                      <a:pPr algn="ctr"/>
                      <a:r>
                        <a:rPr lang="en-US" sz="1800" dirty="0" smtClean="0"/>
                        <a:t>1900 to 1910</a:t>
                      </a:r>
                      <a:endParaRPr lang="en-US" sz="1800" dirty="0"/>
                    </a:p>
                  </a:txBody>
                  <a:tcPr marL="89168" marR="89168" marT="42122" marB="42122" anchor="ctr"/>
                </a:tc>
                <a:tc>
                  <a:txBody>
                    <a:bodyPr/>
                    <a:lstStyle/>
                    <a:p>
                      <a:pPr algn="ctr"/>
                      <a:r>
                        <a:rPr lang="en-US" sz="1800" dirty="0" smtClean="0"/>
                        <a:t>1899 to 1904</a:t>
                      </a:r>
                      <a:endParaRPr lang="en-US" sz="1800" dirty="0"/>
                    </a:p>
                  </a:txBody>
                  <a:tcPr marL="89168" marR="89168" marT="42122" marB="42122" anchor="ctr"/>
                </a:tc>
                <a:tc>
                  <a:txBody>
                    <a:bodyPr/>
                    <a:lstStyle/>
                    <a:p>
                      <a:pPr algn="ctr"/>
                      <a:r>
                        <a:rPr lang="en-US" sz="1800" dirty="0" smtClean="0"/>
                        <a:t>1904</a:t>
                      </a:r>
                      <a:r>
                        <a:rPr lang="en-US" sz="1800" baseline="0" dirty="0" smtClean="0"/>
                        <a:t> to 1909</a:t>
                      </a:r>
                      <a:endParaRPr lang="en-US" sz="1800" dirty="0"/>
                    </a:p>
                  </a:txBody>
                  <a:tcPr marL="89168" marR="89168" marT="42122" marB="42122" anchor="ctr"/>
                </a:tc>
                <a:tc>
                  <a:txBody>
                    <a:bodyPr/>
                    <a:lstStyle/>
                    <a:p>
                      <a:pPr algn="ctr"/>
                      <a:r>
                        <a:rPr lang="en-US" sz="1800" dirty="0" smtClean="0"/>
                        <a:t>1899 to 1904</a:t>
                      </a:r>
                      <a:endParaRPr lang="en-US" sz="1800" dirty="0"/>
                    </a:p>
                  </a:txBody>
                  <a:tcPr marL="89168" marR="89168" marT="42122" marB="42122" anchor="ctr"/>
                </a:tc>
                <a:tc>
                  <a:txBody>
                    <a:bodyPr/>
                    <a:lstStyle/>
                    <a:p>
                      <a:pPr algn="ctr"/>
                      <a:r>
                        <a:rPr lang="en-US" sz="1800" dirty="0" smtClean="0"/>
                        <a:t>1904</a:t>
                      </a:r>
                      <a:r>
                        <a:rPr lang="en-US" sz="1800" baseline="0" dirty="0" smtClean="0"/>
                        <a:t> to 1909</a:t>
                      </a:r>
                      <a:endParaRPr lang="en-US" sz="1800" dirty="0"/>
                    </a:p>
                  </a:txBody>
                  <a:tcPr marL="89168" marR="89168" marT="42122" marB="42122" anchor="ctr"/>
                </a:tc>
              </a:tr>
              <a:tr h="436770">
                <a:tc>
                  <a:txBody>
                    <a:bodyPr/>
                    <a:lstStyle/>
                    <a:p>
                      <a:pPr algn="ctr"/>
                      <a:r>
                        <a:rPr lang="en-US" sz="1800" dirty="0" smtClean="0"/>
                        <a:t>Dallas</a:t>
                      </a:r>
                      <a:endParaRPr lang="en-US" sz="1800" dirty="0"/>
                    </a:p>
                  </a:txBody>
                  <a:tcPr marL="89168" marR="89168" marT="42122" marB="42122" anchor="ctr"/>
                </a:tc>
                <a:tc>
                  <a:txBody>
                    <a:bodyPr/>
                    <a:lstStyle/>
                    <a:p>
                      <a:pPr algn="ctr"/>
                      <a:r>
                        <a:rPr lang="en-US" sz="1800" dirty="0" smtClean="0"/>
                        <a:t>116%</a:t>
                      </a:r>
                      <a:endParaRPr lang="en-US" sz="1800" dirty="0"/>
                    </a:p>
                  </a:txBody>
                  <a:tcPr marL="89168" marR="89168" marT="42122" marB="42122" anchor="ctr"/>
                </a:tc>
                <a:tc>
                  <a:txBody>
                    <a:bodyPr/>
                    <a:lstStyle/>
                    <a:p>
                      <a:pPr algn="ctr"/>
                      <a:r>
                        <a:rPr lang="en-US" sz="1800" dirty="0" smtClean="0"/>
                        <a:t>21.2%</a:t>
                      </a:r>
                      <a:endParaRPr lang="en-US" sz="1800" dirty="0"/>
                    </a:p>
                  </a:txBody>
                  <a:tcPr marL="89168" marR="89168" marT="42122" marB="42122" anchor="ctr"/>
                </a:tc>
                <a:tc>
                  <a:txBody>
                    <a:bodyPr/>
                    <a:lstStyle/>
                    <a:p>
                      <a:pPr algn="ctr"/>
                      <a:r>
                        <a:rPr lang="en-US" sz="1800" dirty="0" smtClean="0"/>
                        <a:t>41.7%</a:t>
                      </a:r>
                      <a:endParaRPr lang="en-US" sz="1800" dirty="0"/>
                    </a:p>
                  </a:txBody>
                  <a:tcPr marL="89168" marR="89168" marT="42122" marB="42122" anchor="ctr"/>
                </a:tc>
                <a:tc>
                  <a:txBody>
                    <a:bodyPr/>
                    <a:lstStyle/>
                    <a:p>
                      <a:pPr algn="ctr"/>
                      <a:r>
                        <a:rPr lang="en-US" sz="1800" dirty="0" smtClean="0"/>
                        <a:t>64.7%</a:t>
                      </a:r>
                      <a:endParaRPr lang="en-US" sz="1800" dirty="0"/>
                    </a:p>
                  </a:txBody>
                  <a:tcPr marL="89168" marR="89168" marT="42122" marB="42122" anchor="ctr"/>
                </a:tc>
                <a:tc>
                  <a:txBody>
                    <a:bodyPr/>
                    <a:lstStyle/>
                    <a:p>
                      <a:pPr algn="ctr"/>
                      <a:r>
                        <a:rPr lang="en-US" sz="1800" dirty="0" smtClean="0"/>
                        <a:t>72.5%</a:t>
                      </a:r>
                      <a:endParaRPr lang="en-US" sz="1800" dirty="0"/>
                    </a:p>
                  </a:txBody>
                  <a:tcPr marL="89168" marR="89168" marT="42122" marB="42122" anchor="ctr"/>
                </a:tc>
              </a:tr>
              <a:tr h="663426">
                <a:tc>
                  <a:txBody>
                    <a:bodyPr/>
                    <a:lstStyle/>
                    <a:p>
                      <a:pPr algn="ctr"/>
                      <a:r>
                        <a:rPr lang="en-US" sz="1800" dirty="0" smtClean="0"/>
                        <a:t>New Orleans</a:t>
                      </a:r>
                      <a:endParaRPr lang="en-US" sz="1800" dirty="0"/>
                    </a:p>
                  </a:txBody>
                  <a:tcPr marL="89168" marR="89168" marT="42122" marB="42122" anchor="ctr"/>
                </a:tc>
                <a:tc>
                  <a:txBody>
                    <a:bodyPr/>
                    <a:lstStyle/>
                    <a:p>
                      <a:pPr algn="ctr"/>
                      <a:r>
                        <a:rPr lang="en-US" sz="1800" dirty="0" smtClean="0"/>
                        <a:t>18%</a:t>
                      </a:r>
                      <a:endParaRPr lang="en-US" sz="1800" dirty="0"/>
                    </a:p>
                  </a:txBody>
                  <a:tcPr marL="89168" marR="89168" marT="42122" marB="42122" anchor="ctr"/>
                </a:tc>
                <a:tc>
                  <a:txBody>
                    <a:bodyPr/>
                    <a:lstStyle/>
                    <a:p>
                      <a:pPr algn="ctr"/>
                      <a:r>
                        <a:rPr lang="en-US" sz="1800" dirty="0" smtClean="0"/>
                        <a:t>7.9%</a:t>
                      </a:r>
                      <a:endParaRPr lang="en-US" sz="1800" dirty="0"/>
                    </a:p>
                  </a:txBody>
                  <a:tcPr marL="89168" marR="89168" marT="42122" marB="42122" anchor="ctr"/>
                </a:tc>
                <a:tc>
                  <a:txBody>
                    <a:bodyPr/>
                    <a:lstStyle/>
                    <a:p>
                      <a:pPr algn="ctr"/>
                      <a:r>
                        <a:rPr lang="en-US" sz="1800" baseline="0" dirty="0" smtClean="0"/>
                        <a:t>–3.6% </a:t>
                      </a:r>
                      <a:endParaRPr lang="en-US" sz="1800" dirty="0"/>
                    </a:p>
                  </a:txBody>
                  <a:tcPr marL="89168" marR="89168" marT="42122" marB="42122" anchor="ctr"/>
                </a:tc>
                <a:tc>
                  <a:txBody>
                    <a:bodyPr/>
                    <a:lstStyle/>
                    <a:p>
                      <a:pPr algn="ctr"/>
                      <a:r>
                        <a:rPr lang="en-US" sz="1800" dirty="0" smtClean="0"/>
                        <a:t>41.7</a:t>
                      </a:r>
                      <a:endParaRPr lang="en-US" sz="1800" dirty="0"/>
                    </a:p>
                  </a:txBody>
                  <a:tcPr marL="89168" marR="89168" marT="42122" marB="42122" anchor="ctr"/>
                </a:tc>
                <a:tc>
                  <a:txBody>
                    <a:bodyPr/>
                    <a:lstStyle/>
                    <a:p>
                      <a:pPr algn="ctr"/>
                      <a:r>
                        <a:rPr lang="en-US" sz="1800" baseline="0" dirty="0" smtClean="0"/>
                        <a:t>–1.2% </a:t>
                      </a:r>
                      <a:endParaRPr lang="en-US" sz="1800" dirty="0"/>
                    </a:p>
                  </a:txBody>
                  <a:tcPr marL="89168" marR="89168" marT="42122" marB="42122" anchor="ctr"/>
                </a:tc>
              </a:tr>
              <a:tr h="436770">
                <a:tc>
                  <a:txBody>
                    <a:bodyPr/>
                    <a:lstStyle/>
                    <a:p>
                      <a:pPr algn="ctr"/>
                      <a:r>
                        <a:rPr lang="en-US" sz="1800" dirty="0" smtClean="0"/>
                        <a:t>St. Louis</a:t>
                      </a:r>
                      <a:endParaRPr lang="en-US" sz="1800" dirty="0"/>
                    </a:p>
                  </a:txBody>
                  <a:tcPr marL="89168" marR="89168" marT="42122" marB="42122" anchor="ctr"/>
                </a:tc>
                <a:tc>
                  <a:txBody>
                    <a:bodyPr/>
                    <a:lstStyle/>
                    <a:p>
                      <a:pPr algn="ctr"/>
                      <a:r>
                        <a:rPr lang="en-US" sz="1800" dirty="0" smtClean="0"/>
                        <a:t>19%</a:t>
                      </a:r>
                      <a:endParaRPr lang="en-US" sz="1800" dirty="0"/>
                    </a:p>
                  </a:txBody>
                  <a:tcPr marL="89168" marR="89168" marT="42122" marB="42122" anchor="ctr"/>
                </a:tc>
                <a:tc>
                  <a:txBody>
                    <a:bodyPr/>
                    <a:lstStyle/>
                    <a:p>
                      <a:pPr algn="ctr"/>
                      <a:r>
                        <a:rPr lang="en-US" sz="1800" dirty="0" smtClean="0"/>
                        <a:t>13.8%</a:t>
                      </a:r>
                      <a:endParaRPr lang="en-US" sz="1800" dirty="0"/>
                    </a:p>
                  </a:txBody>
                  <a:tcPr marL="89168" marR="89168" marT="42122" marB="42122" anchor="ctr"/>
                </a:tc>
                <a:tc>
                  <a:txBody>
                    <a:bodyPr/>
                    <a:lstStyle/>
                    <a:p>
                      <a:pPr algn="ctr"/>
                      <a:r>
                        <a:rPr lang="en-US" sz="1800" dirty="0" smtClean="0"/>
                        <a:t>32.6%</a:t>
                      </a:r>
                      <a:endParaRPr lang="en-US" sz="1800" dirty="0"/>
                    </a:p>
                  </a:txBody>
                  <a:tcPr marL="89168" marR="89168" marT="42122" marB="42122" anchor="ctr"/>
                </a:tc>
                <a:tc>
                  <a:txBody>
                    <a:bodyPr/>
                    <a:lstStyle/>
                    <a:p>
                      <a:pPr algn="ctr"/>
                      <a:r>
                        <a:rPr lang="en-US" sz="1800" dirty="0" smtClean="0"/>
                        <a:t>50.8%</a:t>
                      </a:r>
                      <a:endParaRPr lang="en-US" sz="1800" dirty="0"/>
                    </a:p>
                  </a:txBody>
                  <a:tcPr marL="89168" marR="89168" marT="42122" marB="42122" anchor="ctr"/>
                </a:tc>
                <a:tc>
                  <a:txBody>
                    <a:bodyPr/>
                    <a:lstStyle/>
                    <a:p>
                      <a:pPr algn="ctr"/>
                      <a:r>
                        <a:rPr lang="en-US" sz="1800" dirty="0" smtClean="0"/>
                        <a:t>53.8%</a:t>
                      </a:r>
                      <a:endParaRPr lang="en-US" sz="1800" dirty="0"/>
                    </a:p>
                  </a:txBody>
                  <a:tcPr marL="89168" marR="89168" marT="42122" marB="42122" anchor="ctr"/>
                </a:tc>
              </a:tr>
              <a:tr h="436770">
                <a:tc>
                  <a:txBody>
                    <a:bodyPr/>
                    <a:lstStyle/>
                    <a:p>
                      <a:pPr algn="ctr"/>
                      <a:r>
                        <a:rPr lang="en-US" sz="1800" dirty="0" smtClean="0"/>
                        <a:t>Kansas City</a:t>
                      </a:r>
                      <a:endParaRPr lang="en-US" sz="1800" dirty="0"/>
                    </a:p>
                  </a:txBody>
                  <a:tcPr marL="89168" marR="89168" marT="42122" marB="42122" anchor="ctr"/>
                </a:tc>
                <a:tc>
                  <a:txBody>
                    <a:bodyPr/>
                    <a:lstStyle/>
                    <a:p>
                      <a:pPr algn="ctr"/>
                      <a:r>
                        <a:rPr lang="en-US" sz="1800" dirty="0" smtClean="0"/>
                        <a:t>51.7%</a:t>
                      </a:r>
                      <a:endParaRPr lang="en-US" sz="1800" dirty="0"/>
                    </a:p>
                  </a:txBody>
                  <a:tcPr marL="89168" marR="89168" marT="42122" marB="42122" anchor="ctr"/>
                </a:tc>
                <a:tc>
                  <a:txBody>
                    <a:bodyPr/>
                    <a:lstStyle/>
                    <a:p>
                      <a:pPr algn="ctr"/>
                      <a:r>
                        <a:rPr lang="en-US" sz="1800" dirty="0" smtClean="0"/>
                        <a:t>13.8%</a:t>
                      </a:r>
                      <a:endParaRPr lang="en-US" sz="1800" dirty="0"/>
                    </a:p>
                  </a:txBody>
                  <a:tcPr marL="89168" marR="89168" marT="42122" marB="42122" anchor="ctr"/>
                </a:tc>
                <a:tc>
                  <a:txBody>
                    <a:bodyPr/>
                    <a:lstStyle/>
                    <a:p>
                      <a:pPr algn="ctr"/>
                      <a:r>
                        <a:rPr lang="en-US" sz="1800" dirty="0" smtClean="0"/>
                        <a:t>32.6%</a:t>
                      </a:r>
                      <a:endParaRPr lang="en-US" sz="1800" dirty="0"/>
                    </a:p>
                  </a:txBody>
                  <a:tcPr marL="89168" marR="89168" marT="42122" marB="42122" anchor="ctr"/>
                </a:tc>
                <a:tc>
                  <a:txBody>
                    <a:bodyPr/>
                    <a:lstStyle/>
                    <a:p>
                      <a:pPr algn="ctr"/>
                      <a:r>
                        <a:rPr lang="en-US" sz="1800" dirty="0" smtClean="0"/>
                        <a:t>50.8%</a:t>
                      </a:r>
                      <a:endParaRPr lang="en-US" sz="1800" dirty="0"/>
                    </a:p>
                  </a:txBody>
                  <a:tcPr marL="89168" marR="89168" marT="42122" marB="42122" anchor="ctr"/>
                </a:tc>
                <a:tc>
                  <a:txBody>
                    <a:bodyPr/>
                    <a:lstStyle/>
                    <a:p>
                      <a:pPr algn="ctr"/>
                      <a:r>
                        <a:rPr lang="en-US" sz="1800" dirty="0" smtClean="0"/>
                        <a:t>53.8%</a:t>
                      </a:r>
                      <a:endParaRPr lang="en-US" sz="1800" dirty="0"/>
                    </a:p>
                  </a:txBody>
                  <a:tcPr marL="89168" marR="89168" marT="42122" marB="42122" anchor="ctr"/>
                </a:tc>
              </a:tr>
              <a:tr h="436770">
                <a:tc>
                  <a:txBody>
                    <a:bodyPr/>
                    <a:lstStyle/>
                    <a:p>
                      <a:pPr algn="ctr"/>
                      <a:r>
                        <a:rPr lang="en-US" sz="1800" dirty="0" smtClean="0"/>
                        <a:t>Memphis</a:t>
                      </a:r>
                      <a:endParaRPr lang="en-US" sz="1800" dirty="0"/>
                    </a:p>
                  </a:txBody>
                  <a:tcPr marL="89168" marR="89168" marT="42122" marB="42122" anchor="ctr"/>
                </a:tc>
                <a:tc>
                  <a:txBody>
                    <a:bodyPr/>
                    <a:lstStyle/>
                    <a:p>
                      <a:pPr algn="ctr"/>
                      <a:r>
                        <a:rPr lang="en-US" sz="1800" dirty="0" smtClean="0"/>
                        <a:t>28.1%</a:t>
                      </a:r>
                      <a:endParaRPr lang="en-US" sz="1800" dirty="0"/>
                    </a:p>
                  </a:txBody>
                  <a:tcPr marL="89168" marR="89168" marT="42122" marB="42122" anchor="ctr"/>
                </a:tc>
                <a:tc>
                  <a:txBody>
                    <a:bodyPr/>
                    <a:lstStyle/>
                    <a:p>
                      <a:pPr algn="ctr"/>
                      <a:r>
                        <a:rPr lang="en-US" sz="1800" dirty="0" smtClean="0"/>
                        <a:t>11.3%</a:t>
                      </a:r>
                      <a:endParaRPr lang="en-US" sz="1800" dirty="0"/>
                    </a:p>
                  </a:txBody>
                  <a:tcPr marL="89168" marR="89168" marT="42122" marB="42122" anchor="ctr"/>
                </a:tc>
                <a:tc>
                  <a:txBody>
                    <a:bodyPr/>
                    <a:lstStyle/>
                    <a:p>
                      <a:pPr algn="ctr"/>
                      <a:r>
                        <a:rPr lang="en-US" sz="1800" dirty="0" smtClean="0"/>
                        <a:t>7.5%</a:t>
                      </a:r>
                      <a:endParaRPr lang="en-US" sz="1800" dirty="0"/>
                    </a:p>
                  </a:txBody>
                  <a:tcPr marL="89168" marR="89168" marT="42122" marB="42122" anchor="ctr"/>
                </a:tc>
                <a:tc>
                  <a:txBody>
                    <a:bodyPr/>
                    <a:lstStyle/>
                    <a:p>
                      <a:pPr algn="ctr"/>
                      <a:r>
                        <a:rPr lang="en-US" sz="1800" dirty="0" smtClean="0"/>
                        <a:t>40.8%</a:t>
                      </a:r>
                      <a:endParaRPr lang="en-US" sz="1800" dirty="0"/>
                    </a:p>
                  </a:txBody>
                  <a:tcPr marL="89168" marR="89168" marT="42122" marB="42122" anchor="ctr"/>
                </a:tc>
                <a:tc>
                  <a:txBody>
                    <a:bodyPr/>
                    <a:lstStyle/>
                    <a:p>
                      <a:pPr algn="ctr"/>
                      <a:r>
                        <a:rPr lang="en-US" sz="1800" dirty="0" smtClean="0"/>
                        <a:t>50.9%</a:t>
                      </a:r>
                      <a:endParaRPr lang="en-US" sz="1800" dirty="0"/>
                    </a:p>
                  </a:txBody>
                  <a:tcPr marL="89168" marR="89168" marT="42122" marB="42122" anchor="ctr"/>
                </a:tc>
              </a:tr>
              <a:tr h="436770">
                <a:tc>
                  <a:txBody>
                    <a:bodyPr/>
                    <a:lstStyle/>
                    <a:p>
                      <a:pPr algn="ctr"/>
                      <a:r>
                        <a:rPr lang="en-US" sz="1800" dirty="0" smtClean="0"/>
                        <a:t>Denver</a:t>
                      </a:r>
                      <a:endParaRPr lang="en-US" sz="1800" dirty="0"/>
                    </a:p>
                  </a:txBody>
                  <a:tcPr marL="89168" marR="89168" marT="42122" marB="42122" anchor="ctr"/>
                </a:tc>
                <a:tc>
                  <a:txBody>
                    <a:bodyPr/>
                    <a:lstStyle/>
                    <a:p>
                      <a:pPr algn="ctr"/>
                      <a:r>
                        <a:rPr lang="en-US" sz="1800" dirty="0" smtClean="0"/>
                        <a:t>59.4%</a:t>
                      </a:r>
                      <a:endParaRPr lang="en-US" sz="1800" dirty="0"/>
                    </a:p>
                  </a:txBody>
                  <a:tcPr marL="89168" marR="89168" marT="42122" marB="42122" anchor="ctr"/>
                </a:tc>
                <a:tc>
                  <a:txBody>
                    <a:bodyPr/>
                    <a:lstStyle/>
                    <a:p>
                      <a:pPr algn="ctr"/>
                      <a:r>
                        <a:rPr lang="en-US" sz="1800" dirty="0" smtClean="0"/>
                        <a:t>13.8%</a:t>
                      </a:r>
                      <a:endParaRPr lang="en-US" sz="1800" dirty="0"/>
                    </a:p>
                  </a:txBody>
                  <a:tcPr marL="89168" marR="89168" marT="42122" marB="42122" anchor="ctr"/>
                </a:tc>
                <a:tc>
                  <a:txBody>
                    <a:bodyPr/>
                    <a:lstStyle/>
                    <a:p>
                      <a:pPr algn="ctr"/>
                      <a:r>
                        <a:rPr lang="en-US" sz="1800" dirty="0" smtClean="0"/>
                        <a:t>24.7%</a:t>
                      </a:r>
                      <a:endParaRPr lang="en-US" sz="1800" dirty="0"/>
                    </a:p>
                  </a:txBody>
                  <a:tcPr marL="89168" marR="89168" marT="42122" marB="42122" anchor="ctr"/>
                </a:tc>
                <a:tc>
                  <a:txBody>
                    <a:bodyPr/>
                    <a:lstStyle/>
                    <a:p>
                      <a:pPr algn="ctr"/>
                      <a:r>
                        <a:rPr lang="en-US" sz="1800" baseline="0" dirty="0" smtClean="0"/>
                        <a:t>–3.3% </a:t>
                      </a:r>
                      <a:endParaRPr lang="en-US" sz="1800" dirty="0"/>
                    </a:p>
                  </a:txBody>
                  <a:tcPr marL="89168" marR="89168" marT="42122" marB="42122" anchor="ctr"/>
                </a:tc>
                <a:tc>
                  <a:txBody>
                    <a:bodyPr/>
                    <a:lstStyle/>
                    <a:p>
                      <a:pPr algn="ctr"/>
                      <a:r>
                        <a:rPr lang="en-US" sz="1800" dirty="0" smtClean="0"/>
                        <a:t>40.6%</a:t>
                      </a:r>
                      <a:endParaRPr lang="en-US" sz="1800" dirty="0"/>
                    </a:p>
                  </a:txBody>
                  <a:tcPr marL="89168" marR="89168" marT="42122" marB="42122" anchor="ctr"/>
                </a:tc>
              </a:tr>
            </a:tbl>
          </a:graphicData>
        </a:graphic>
      </p:graphicFrame>
    </p:spTree>
    <p:extLst>
      <p:ext uri="{BB962C8B-B14F-4D97-AF65-F5344CB8AC3E}">
        <p14:creationId xmlns:p14="http://schemas.microsoft.com/office/powerpoint/2010/main" val="60648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33" y="217724"/>
            <a:ext cx="7131857" cy="648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0970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Bankers’ Vote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1729647"/>
              </p:ext>
            </p:extLst>
          </p:nvPr>
        </p:nvGraphicFramePr>
        <p:xfrm>
          <a:off x="266700" y="1600200"/>
          <a:ext cx="8610600" cy="4663440"/>
        </p:xfrm>
        <a:graphic>
          <a:graphicData uri="http://schemas.openxmlformats.org/drawingml/2006/table">
            <a:tbl>
              <a:tblPr firstRow="1" bandRow="1">
                <a:tableStyleId>{5C22544A-7EE6-4342-B048-85BDC9FD1C3A}</a:tableStyleId>
              </a:tblPr>
              <a:tblGrid>
                <a:gridCol w="4305300"/>
                <a:gridCol w="4305300"/>
              </a:tblGrid>
              <a:tr h="370840">
                <a:tc>
                  <a:txBody>
                    <a:bodyPr/>
                    <a:lstStyle/>
                    <a:p>
                      <a:pPr algn="ctr"/>
                      <a:r>
                        <a:rPr lang="en-US" sz="2800" b="1" dirty="0" smtClean="0"/>
                        <a:t>City</a:t>
                      </a:r>
                      <a:endParaRPr lang="en-US" sz="2800" b="1" dirty="0"/>
                    </a:p>
                  </a:txBody>
                  <a:tcPr anchor="ctr"/>
                </a:tc>
                <a:tc>
                  <a:txBody>
                    <a:bodyPr/>
                    <a:lstStyle/>
                    <a:p>
                      <a:pPr algn="ctr"/>
                      <a:r>
                        <a:rPr lang="en-US" sz="2800" b="1" dirty="0" smtClean="0"/>
                        <a:t>First-Choice</a:t>
                      </a:r>
                      <a:r>
                        <a:rPr lang="en-US" sz="2800" b="1" baseline="0" dirty="0" smtClean="0"/>
                        <a:t> Votes</a:t>
                      </a:r>
                      <a:endParaRPr lang="en-US" sz="2800" b="1" dirty="0"/>
                    </a:p>
                  </a:txBody>
                  <a:tcPr anchor="ctr"/>
                </a:tc>
              </a:tr>
              <a:tr h="370840">
                <a:tc>
                  <a:txBody>
                    <a:bodyPr/>
                    <a:lstStyle/>
                    <a:p>
                      <a:pPr algn="ctr"/>
                      <a:r>
                        <a:rPr lang="en-US" sz="2800" b="1" dirty="0" smtClean="0"/>
                        <a:t>Dallas</a:t>
                      </a:r>
                      <a:endParaRPr lang="en-US" sz="2800" b="1" dirty="0"/>
                    </a:p>
                  </a:txBody>
                  <a:tcPr anchor="ctr"/>
                </a:tc>
                <a:tc>
                  <a:txBody>
                    <a:bodyPr/>
                    <a:lstStyle/>
                    <a:p>
                      <a:pPr algn="ctr"/>
                      <a:r>
                        <a:rPr lang="en-US" sz="2800" b="1" dirty="0" smtClean="0"/>
                        <a:t>232</a:t>
                      </a:r>
                    </a:p>
                  </a:txBody>
                  <a:tcPr anchor="ctr"/>
                </a:tc>
              </a:tr>
              <a:tr h="370840">
                <a:tc>
                  <a:txBody>
                    <a:bodyPr/>
                    <a:lstStyle/>
                    <a:p>
                      <a:pPr algn="ctr"/>
                      <a:r>
                        <a:rPr lang="en-US" sz="2800" b="1" dirty="0" smtClean="0"/>
                        <a:t>Kansas City</a:t>
                      </a:r>
                      <a:endParaRPr lang="en-US" sz="2800" b="1" dirty="0"/>
                    </a:p>
                  </a:txBody>
                  <a:tcPr anchor="ctr"/>
                </a:tc>
                <a:tc>
                  <a:txBody>
                    <a:bodyPr/>
                    <a:lstStyle/>
                    <a:p>
                      <a:pPr algn="ctr"/>
                      <a:r>
                        <a:rPr lang="en-US" sz="2800" b="1" dirty="0" smtClean="0"/>
                        <a:t>105</a:t>
                      </a:r>
                      <a:endParaRPr lang="en-US" sz="2800" b="1" dirty="0"/>
                    </a:p>
                  </a:txBody>
                  <a:tcPr anchor="ctr"/>
                </a:tc>
              </a:tr>
              <a:tr h="370840">
                <a:tc>
                  <a:txBody>
                    <a:bodyPr/>
                    <a:lstStyle/>
                    <a:p>
                      <a:pPr algn="ctr"/>
                      <a:r>
                        <a:rPr lang="en-US" sz="2800" b="1" dirty="0" smtClean="0"/>
                        <a:t>Houston</a:t>
                      </a:r>
                      <a:endParaRPr lang="en-US" sz="2800" b="1" dirty="0"/>
                    </a:p>
                  </a:txBody>
                  <a:tcPr anchor="ctr"/>
                </a:tc>
                <a:tc>
                  <a:txBody>
                    <a:bodyPr/>
                    <a:lstStyle/>
                    <a:p>
                      <a:pPr algn="ctr"/>
                      <a:r>
                        <a:rPr lang="en-US" sz="2800" b="1" dirty="0" smtClean="0"/>
                        <a:t>97</a:t>
                      </a:r>
                      <a:endParaRPr lang="en-US" sz="2800" b="1" dirty="0"/>
                    </a:p>
                  </a:txBody>
                  <a:tcPr anchor="ctr"/>
                </a:tc>
              </a:tr>
              <a:tr h="370840">
                <a:tc>
                  <a:txBody>
                    <a:bodyPr/>
                    <a:lstStyle/>
                    <a:p>
                      <a:pPr algn="ctr"/>
                      <a:r>
                        <a:rPr lang="en-US" sz="2800" b="1" dirty="0" smtClean="0"/>
                        <a:t>Fort Worth</a:t>
                      </a:r>
                      <a:endParaRPr lang="en-US" sz="2800" b="1" dirty="0"/>
                    </a:p>
                  </a:txBody>
                  <a:tcPr anchor="ctr"/>
                </a:tc>
                <a:tc>
                  <a:txBody>
                    <a:bodyPr/>
                    <a:lstStyle/>
                    <a:p>
                      <a:pPr algn="ctr"/>
                      <a:r>
                        <a:rPr lang="en-US" sz="2800" b="1" dirty="0" smtClean="0"/>
                        <a:t>87</a:t>
                      </a:r>
                    </a:p>
                  </a:txBody>
                  <a:tcPr anchor="ctr"/>
                </a:tc>
              </a:tr>
              <a:tr h="370840">
                <a:tc>
                  <a:txBody>
                    <a:bodyPr/>
                    <a:lstStyle/>
                    <a:p>
                      <a:pPr algn="ctr"/>
                      <a:r>
                        <a:rPr lang="en-US" sz="2800" b="1" dirty="0" smtClean="0"/>
                        <a:t>St. Louis</a:t>
                      </a:r>
                      <a:endParaRPr lang="en-US" sz="2800" b="1" dirty="0"/>
                    </a:p>
                  </a:txBody>
                  <a:tcPr anchor="ctr"/>
                </a:tc>
                <a:tc>
                  <a:txBody>
                    <a:bodyPr/>
                    <a:lstStyle/>
                    <a:p>
                      <a:pPr algn="ctr"/>
                      <a:r>
                        <a:rPr lang="en-US" sz="2800" b="1" dirty="0" smtClean="0"/>
                        <a:t>46</a:t>
                      </a:r>
                      <a:endParaRPr lang="en-US" sz="2800" b="1" dirty="0"/>
                    </a:p>
                  </a:txBody>
                  <a:tcPr anchor="ctr"/>
                </a:tc>
              </a:tr>
              <a:tr h="370840">
                <a:tc>
                  <a:txBody>
                    <a:bodyPr/>
                    <a:lstStyle/>
                    <a:p>
                      <a:pPr algn="ctr"/>
                      <a:r>
                        <a:rPr lang="en-US" sz="2800" b="1" dirty="0" smtClean="0"/>
                        <a:t>New Orleans</a:t>
                      </a:r>
                      <a:endParaRPr lang="en-US" sz="2800" b="1" dirty="0"/>
                    </a:p>
                  </a:txBody>
                  <a:tcPr anchor="ctr"/>
                </a:tc>
                <a:tc>
                  <a:txBody>
                    <a:bodyPr/>
                    <a:lstStyle/>
                    <a:p>
                      <a:pPr algn="ctr"/>
                      <a:r>
                        <a:rPr lang="en-US" sz="2800" b="1" dirty="0" smtClean="0"/>
                        <a:t>21</a:t>
                      </a:r>
                      <a:endParaRPr lang="en-US" sz="2800" b="1" dirty="0"/>
                    </a:p>
                  </a:txBody>
                  <a:tcPr anchor="ctr"/>
                </a:tc>
              </a:tr>
              <a:tr h="370840">
                <a:tc>
                  <a:txBody>
                    <a:bodyPr/>
                    <a:lstStyle/>
                    <a:p>
                      <a:pPr algn="ctr"/>
                      <a:r>
                        <a:rPr lang="en-US" sz="2800" b="1" dirty="0" smtClean="0"/>
                        <a:t>Dallas or Houston</a:t>
                      </a:r>
                      <a:endParaRPr lang="en-US" sz="2800" b="1" dirty="0"/>
                    </a:p>
                  </a:txBody>
                  <a:tcPr anchor="ctr"/>
                </a:tc>
                <a:tc>
                  <a:txBody>
                    <a:bodyPr/>
                    <a:lstStyle/>
                    <a:p>
                      <a:pPr algn="ctr"/>
                      <a:r>
                        <a:rPr lang="en-US" sz="2800" b="1" dirty="0" smtClean="0"/>
                        <a:t>7</a:t>
                      </a:r>
                      <a:endParaRPr lang="en-US" sz="2800" b="1" dirty="0"/>
                    </a:p>
                  </a:txBody>
                  <a:tcPr anchor="ctr"/>
                </a:tc>
              </a:tr>
              <a:tr h="370840">
                <a:tc>
                  <a:txBody>
                    <a:bodyPr/>
                    <a:lstStyle/>
                    <a:p>
                      <a:pPr algn="ctr"/>
                      <a:r>
                        <a:rPr lang="en-US" sz="2800" b="1" dirty="0" smtClean="0"/>
                        <a:t>Dallas or Fort Worth</a:t>
                      </a:r>
                      <a:endParaRPr lang="en-US" sz="2800" b="1" dirty="0"/>
                    </a:p>
                  </a:txBody>
                  <a:tcPr anchor="ctr"/>
                </a:tc>
                <a:tc>
                  <a:txBody>
                    <a:bodyPr/>
                    <a:lstStyle/>
                    <a:p>
                      <a:pPr algn="ctr"/>
                      <a:r>
                        <a:rPr lang="en-US" sz="2800" b="1" dirty="0" smtClean="0"/>
                        <a:t>4</a:t>
                      </a:r>
                      <a:endParaRPr lang="en-US" sz="2800" b="1" dirty="0"/>
                    </a:p>
                  </a:txBody>
                  <a:tcPr anchor="ctr"/>
                </a:tc>
              </a:tr>
            </a:tbl>
          </a:graphicData>
        </a:graphic>
      </p:graphicFrame>
    </p:spTree>
    <p:extLst>
      <p:ext uri="{BB962C8B-B14F-4D97-AF65-F5344CB8AC3E}">
        <p14:creationId xmlns:p14="http://schemas.microsoft.com/office/powerpoint/2010/main" val="1939226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 y="304799"/>
            <a:ext cx="8001000" cy="6510145"/>
          </a:xfrm>
          <a:prstGeom prst="rect">
            <a:avLst/>
          </a:prstGeom>
        </p:spPr>
      </p:pic>
    </p:spTree>
    <p:extLst>
      <p:ext uri="{BB962C8B-B14F-4D97-AF65-F5344CB8AC3E}">
        <p14:creationId xmlns:p14="http://schemas.microsoft.com/office/powerpoint/2010/main" val="1839587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690" y="0"/>
            <a:ext cx="5096619" cy="6858000"/>
          </a:xfrm>
          <a:prstGeom prst="rect">
            <a:avLst/>
          </a:prstGeom>
        </p:spPr>
      </p:pic>
    </p:spTree>
    <p:extLst>
      <p:ext uri="{BB962C8B-B14F-4D97-AF65-F5344CB8AC3E}">
        <p14:creationId xmlns:p14="http://schemas.microsoft.com/office/powerpoint/2010/main" val="488639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202" y="228600"/>
            <a:ext cx="6567596"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53426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First Bank US"/>
          <p:cNvPicPr>
            <a:picLocks noChangeAspect="1" noChangeArrowheads="1"/>
          </p:cNvPicPr>
          <p:nvPr/>
        </p:nvPicPr>
        <p:blipFill rotWithShape="1">
          <a:blip r:embed="rId3" cstate="print"/>
          <a:srcRect r="10961"/>
          <a:stretch/>
        </p:blipFill>
        <p:spPr>
          <a:xfrm>
            <a:off x="533400" y="1662223"/>
            <a:ext cx="3949995" cy="3429000"/>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4" name="Content Placeholder 5" descr="Second Bank US"/>
          <p:cNvPicPr>
            <a:picLocks noGrp="1" noChangeAspect="1" noChangeArrowheads="1"/>
          </p:cNvPicPr>
          <p:nvPr>
            <p:ph idx="4294967295"/>
          </p:nvPr>
        </p:nvPicPr>
        <p:blipFill>
          <a:blip r:embed="rId4" cstate="print"/>
          <a:stretch>
            <a:fillRect/>
          </a:stretch>
        </p:blipFill>
        <p:spPr>
          <a:xfrm>
            <a:off x="4724400" y="1628402"/>
            <a:ext cx="3945731" cy="3476998"/>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77869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1" y="571662"/>
            <a:ext cx="4572000" cy="5911732"/>
          </a:xfrm>
          <a:prstGeom prst="rect">
            <a:avLst/>
          </a:prstGeom>
        </p:spPr>
      </p:pic>
    </p:spTree>
    <p:extLst>
      <p:ext uri="{BB962C8B-B14F-4D97-AF65-F5344CB8AC3E}">
        <p14:creationId xmlns:p14="http://schemas.microsoft.com/office/powerpoint/2010/main" val="3817526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0" y="1005795"/>
            <a:ext cx="5715000" cy="5192582"/>
          </a:xfrm>
          <a:prstGeom prst="rect">
            <a:avLst/>
          </a:prstGeom>
        </p:spPr>
      </p:pic>
    </p:spTree>
    <p:extLst>
      <p:ext uri="{BB962C8B-B14F-4D97-AF65-F5344CB8AC3E}">
        <p14:creationId xmlns:p14="http://schemas.microsoft.com/office/powerpoint/2010/main" val="2785678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allasfed.org/assets/image_gallery/news/speeches/fisher/2012/120626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0" y="1447800"/>
            <a:ext cx="867800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287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fedhistorydata.dal.frb.org:8443/awweb/pdfopener?md=1&amp;sid=4CA7FF305285D3FE69EE58A624324BBC&amp;ctm=139215346046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122" y="304800"/>
            <a:ext cx="7303757" cy="6302568"/>
          </a:xfrm>
          <a:prstGeom prst="rect">
            <a:avLst/>
          </a:prstGeom>
        </p:spPr>
      </p:pic>
    </p:spTree>
    <p:extLst>
      <p:ext uri="{BB962C8B-B14F-4D97-AF65-F5344CB8AC3E}">
        <p14:creationId xmlns:p14="http://schemas.microsoft.com/office/powerpoint/2010/main" val="4197507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152399"/>
            <a:ext cx="8153400" cy="6633275"/>
          </a:xfrm>
          <a:prstGeom prst="rect">
            <a:avLst/>
          </a:prstGeom>
        </p:spPr>
      </p:pic>
    </p:spTree>
    <p:extLst>
      <p:ext uri="{BB962C8B-B14F-4D97-AF65-F5344CB8AC3E}">
        <p14:creationId xmlns:p14="http://schemas.microsoft.com/office/powerpoint/2010/main" val="4064091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8600"/>
            <a:ext cx="8229600" cy="6546766"/>
          </a:xfrm>
          <a:prstGeom prst="rect">
            <a:avLst/>
          </a:prstGeom>
        </p:spPr>
      </p:pic>
    </p:spTree>
    <p:extLst>
      <p:ext uri="{BB962C8B-B14F-4D97-AF65-F5344CB8AC3E}">
        <p14:creationId xmlns:p14="http://schemas.microsoft.com/office/powerpoint/2010/main" val="803261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43000"/>
            <a:ext cx="5257800" cy="5257800"/>
          </a:xfrm>
          <a:prstGeom prst="rect">
            <a:avLst/>
          </a:prstGeom>
        </p:spPr>
      </p:pic>
    </p:spTree>
    <p:extLst>
      <p:ext uri="{BB962C8B-B14F-4D97-AF65-F5344CB8AC3E}">
        <p14:creationId xmlns:p14="http://schemas.microsoft.com/office/powerpoint/2010/main" val="2128830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10_01f"/>
          <p:cNvPicPr>
            <a:picLocks noChangeAspect="1" noChangeArrowheads="1"/>
          </p:cNvPicPr>
          <p:nvPr/>
        </p:nvPicPr>
        <p:blipFill>
          <a:blip r:embed="rId3" cstate="print"/>
          <a:srcRect/>
          <a:stretch>
            <a:fillRect/>
          </a:stretch>
        </p:blipFill>
        <p:spPr bwMode="auto">
          <a:xfrm>
            <a:off x="388483" y="1219200"/>
            <a:ext cx="8398933" cy="3968750"/>
          </a:xfrm>
          <a:prstGeom prst="rect">
            <a:avLst/>
          </a:prstGeom>
          <a:noFill/>
        </p:spPr>
      </p:pic>
    </p:spTree>
    <p:extLst>
      <p:ext uri="{BB962C8B-B14F-4D97-AF65-F5344CB8AC3E}">
        <p14:creationId xmlns:p14="http://schemas.microsoft.com/office/powerpoint/2010/main" val="610507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llasfed.org/assets/image_gallery/news/speeches/fisher/2012/120626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0514"/>
            <a:ext cx="8766862" cy="368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38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5"/>
          <p:cNvGraphicFramePr>
            <a:graphicFrameLocks noGrp="1" noChangeAspect="1"/>
          </p:cNvGraphicFramePr>
          <p:nvPr>
            <p:ph sz="half" idx="4294967295"/>
            <p:extLst>
              <p:ext uri="{D42A27DB-BD31-4B8C-83A1-F6EECF244321}">
                <p14:modId xmlns:p14="http://schemas.microsoft.com/office/powerpoint/2010/main" val="3217463076"/>
              </p:ext>
            </p:extLst>
          </p:nvPr>
        </p:nvGraphicFramePr>
        <p:xfrm>
          <a:off x="304800" y="228600"/>
          <a:ext cx="7088318" cy="3352800"/>
        </p:xfrm>
        <a:graphic>
          <a:graphicData uri="http://schemas.openxmlformats.org/presentationml/2006/ole">
            <mc:AlternateContent xmlns:mc="http://schemas.openxmlformats.org/markup-compatibility/2006">
              <mc:Choice xmlns:v="urn:schemas-microsoft-com:vml" Requires="v">
                <p:oleObj spid="_x0000_s1068" name="Photo Editor Photo" r:id="rId4" imgW="7190476" imgH="3400900" progId="">
                  <p:embed/>
                </p:oleObj>
              </mc:Choice>
              <mc:Fallback>
                <p:oleObj name="Photo Editor Photo" r:id="rId4" imgW="7190476" imgH="34009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7088318" cy="3352800"/>
                      </a:xfrm>
                      <a:prstGeom prst="rect">
                        <a:avLst/>
                      </a:prstGeom>
                      <a:noFill/>
                      <a:ln w="12700">
                        <a:solidFill>
                          <a:schemeClr val="tx1"/>
                        </a:solidFill>
                      </a:ln>
                      <a:effectLst/>
                    </p:spPr>
                  </p:pic>
                </p:oleObj>
              </mc:Fallback>
            </mc:AlternateContent>
          </a:graphicData>
        </a:graphic>
      </p:graphicFrame>
      <p:graphicFrame>
        <p:nvGraphicFramePr>
          <p:cNvPr id="2050" name="Object 3"/>
          <p:cNvGraphicFramePr>
            <a:graphicFrameLocks noGrp="1" noChangeAspect="1"/>
          </p:cNvGraphicFramePr>
          <p:nvPr>
            <p:ph idx="4294967295"/>
            <p:extLst>
              <p:ext uri="{D42A27DB-BD31-4B8C-83A1-F6EECF244321}">
                <p14:modId xmlns:p14="http://schemas.microsoft.com/office/powerpoint/2010/main" val="3312061614"/>
              </p:ext>
            </p:extLst>
          </p:nvPr>
        </p:nvGraphicFramePr>
        <p:xfrm>
          <a:off x="6248400" y="2895600"/>
          <a:ext cx="2659062" cy="3733800"/>
        </p:xfrm>
        <a:graphic>
          <a:graphicData uri="http://schemas.openxmlformats.org/presentationml/2006/ole">
            <mc:AlternateContent xmlns:mc="http://schemas.openxmlformats.org/markup-compatibility/2006">
              <mc:Choice xmlns:v="urn:schemas-microsoft-com:vml" Requires="v">
                <p:oleObj spid="_x0000_s1069" name="Photo Editor Photo" r:id="rId6" imgW="3228571" imgH="4533333" progId="">
                  <p:embed/>
                </p:oleObj>
              </mc:Choice>
              <mc:Fallback>
                <p:oleObj name="Photo Editor Photo" r:id="rId6" imgW="3228571" imgH="453333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895600"/>
                        <a:ext cx="265906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6"/>
          <p:cNvSpPr txBox="1">
            <a:spLocks noChangeArrowheads="1"/>
          </p:cNvSpPr>
          <p:nvPr/>
        </p:nvSpPr>
        <p:spPr bwMode="auto">
          <a:xfrm>
            <a:off x="747713" y="1679575"/>
            <a:ext cx="5103812" cy="366713"/>
          </a:xfrm>
          <a:prstGeom prst="rect">
            <a:avLst/>
          </a:prstGeom>
          <a:noFill/>
          <a:ln w="9525">
            <a:noFill/>
            <a:miter lim="800000"/>
            <a:headEnd/>
            <a:tailEnd/>
          </a:ln>
        </p:spPr>
        <p:txBody>
          <a:bodyPr>
            <a:spAutoFit/>
          </a:bodyPr>
          <a:lstStyle/>
          <a:p>
            <a:pPr eaLnBrk="0" hangingPunct="0">
              <a:spcBef>
                <a:spcPct val="50000"/>
              </a:spcBef>
              <a:buFontTx/>
              <a:buChar char="•"/>
            </a:pPr>
            <a:endParaRPr lang="en-US">
              <a:latin typeface="Arial" pitchFamily="34" charset="0"/>
            </a:endParaRPr>
          </a:p>
        </p:txBody>
      </p:sp>
      <p:sp>
        <p:nvSpPr>
          <p:cNvPr id="3" name="TextBox 2"/>
          <p:cNvSpPr txBox="1"/>
          <p:nvPr/>
        </p:nvSpPr>
        <p:spPr>
          <a:xfrm>
            <a:off x="719341" y="4267200"/>
            <a:ext cx="4953000" cy="769441"/>
          </a:xfrm>
          <a:prstGeom prst="rect">
            <a:avLst/>
          </a:prstGeom>
          <a:noFill/>
        </p:spPr>
        <p:txBody>
          <a:bodyPr wrap="square" rtlCol="0">
            <a:spAutoFit/>
          </a:bodyPr>
          <a:lstStyle/>
          <a:p>
            <a:pPr algn="ctr"/>
            <a:r>
              <a:rPr lang="en-US" sz="4400" b="1" dirty="0" smtClean="0"/>
              <a:t>Panic of 1907</a:t>
            </a:r>
            <a:endParaRPr lang="en-US" sz="4400" b="1" dirty="0"/>
          </a:p>
        </p:txBody>
      </p:sp>
    </p:spTree>
    <p:extLst>
      <p:ext uri="{BB962C8B-B14F-4D97-AF65-F5344CB8AC3E}">
        <p14:creationId xmlns:p14="http://schemas.microsoft.com/office/powerpoint/2010/main" val="227197781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002" y="0"/>
            <a:ext cx="5397996" cy="6858000"/>
          </a:xfrm>
          <a:prstGeom prst="rect">
            <a:avLst/>
          </a:prstGeom>
        </p:spPr>
      </p:pic>
    </p:spTree>
    <p:extLst>
      <p:ext uri="{BB962C8B-B14F-4D97-AF65-F5344CB8AC3E}">
        <p14:creationId xmlns:p14="http://schemas.microsoft.com/office/powerpoint/2010/main" val="2762201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363" y="152400"/>
            <a:ext cx="5337275" cy="6553200"/>
          </a:xfrm>
          <a:prstGeom prst="rect">
            <a:avLst/>
          </a:prstGeom>
        </p:spPr>
      </p:pic>
    </p:spTree>
    <p:extLst>
      <p:ext uri="{BB962C8B-B14F-4D97-AF65-F5344CB8AC3E}">
        <p14:creationId xmlns:p14="http://schemas.microsoft.com/office/powerpoint/2010/main" val="1782037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039" y="0"/>
            <a:ext cx="5089922" cy="6858000"/>
          </a:xfrm>
          <a:prstGeom prst="rect">
            <a:avLst/>
          </a:prstGeom>
        </p:spPr>
      </p:pic>
    </p:spTree>
    <p:extLst>
      <p:ext uri="{BB962C8B-B14F-4D97-AF65-F5344CB8AC3E}">
        <p14:creationId xmlns:p14="http://schemas.microsoft.com/office/powerpoint/2010/main" val="826647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vent_x0020_Name xmlns="d317b4b6-dbfb-4f62-934c-f4c14135e094">
      <Value>Economic Summit</Value>
    </Event_x0020_Name>
    <_dlc_DocId xmlns="d18b261a-0edf-433c-ade6-b4c5a8c9ad88">UZD6JJ247QYQ-1904-165</_dlc_DocId>
    <_dlc_DocIdUrl xmlns="d18b261a-0edf-433c-ade6-b4c5a8c9ad88">
      <Url>https://fedsharesites.frb.org/dist/11K/SYSInitiatives/DFEE/_layouts/DocIdRedir.aspx?ID=UZD6JJ247QYQ-1904-165</Url>
      <Description>UZD6JJ247QYQ-1904-165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72CB29FC1E8547B8AB26081D52B8D3" ma:contentTypeVersion="18" ma:contentTypeDescription="Create a new document." ma:contentTypeScope="" ma:versionID="d0c4450448abf643cb1753819c4915f6">
  <xsd:schema xmlns:xsd="http://www.w3.org/2001/XMLSchema" xmlns:xs="http://www.w3.org/2001/XMLSchema" xmlns:p="http://schemas.microsoft.com/office/2006/metadata/properties" xmlns:ns2="d18b261a-0edf-433c-ade6-b4c5a8c9ad88" xmlns:ns3="d317b4b6-dbfb-4f62-934c-f4c14135e094" targetNamespace="http://schemas.microsoft.com/office/2006/metadata/properties" ma:root="true" ma:fieldsID="7379d1110d48d41125c48bbdfeadc647" ns2:_="" ns3:_="">
    <xsd:import namespace="d18b261a-0edf-433c-ade6-b4c5a8c9ad88"/>
    <xsd:import namespace="d317b4b6-dbfb-4f62-934c-f4c14135e094"/>
    <xsd:element name="properties">
      <xsd:complexType>
        <xsd:sequence>
          <xsd:element name="documentManagement">
            <xsd:complexType>
              <xsd:all>
                <xsd:element ref="ns2:_dlc_DocId" minOccurs="0"/>
                <xsd:element ref="ns2:_dlc_DocIdUrl" minOccurs="0"/>
                <xsd:element ref="ns2:_dlc_DocIdPersistId" minOccurs="0"/>
                <xsd:element ref="ns3:Event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b261a-0edf-433c-ade6-b4c5a8c9ad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317b4b6-dbfb-4f62-934c-f4c14135e094" elementFormDefault="qualified">
    <xsd:import namespace="http://schemas.microsoft.com/office/2006/documentManagement/types"/>
    <xsd:import namespace="http://schemas.microsoft.com/office/infopath/2007/PartnerControls"/>
    <xsd:element name="Event_x0020_Name" ma:index="11" nillable="true" ma:displayName="Event Name" ma:default="Economic Summit" ma:description="Specify what event, if any, this file is related to." ma:internalName="Event_x0020_Name">
      <xsd:complexType>
        <xsd:complexContent>
          <xsd:extension base="dms:MultiChoiceFillIn">
            <xsd:sequence>
              <xsd:element name="Value" maxOccurs="unbounded" minOccurs="0" nillable="true">
                <xsd:simpleType>
                  <xsd:union memberTypes="dms:Text">
                    <xsd:simpleType>
                      <xsd:restriction base="dms:Choice">
                        <xsd:enumeration value="Economic Summit"/>
                        <xsd:enumeration value="Boot Camp"/>
                        <xsd:enumeration value="U.S. History"/>
                        <xsd:enumeration value="Global Economic Forum"/>
                        <xsd:enumeration value="Interactive Whiteboard"/>
                        <xsd:enumeration value="Teens Behind the Scenes"/>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Nintex conditional workflow start</Name>
    <Synchronization>Synchronous</Synchronization>
    <Type>10001</Type>
    <SequenceNumber>50000</SequenceNumber>
    <Assembly>Nintex.Workflow, Version=1.0.0.0, Culture=neutral, PublicKeyToken=913f6bae0ca5ae12</Assembly>
    <Class>Nintex.Workflow.ConditionalWorkflowStartReceiver</Class>
    <Data>12/31/2012 4:38:51 PM</Data>
    <Filter/>
  </Receiver>
  <Receiver>
    <Name>Nintex conditional workflow start</Name>
    <Synchronization>Synchronous</Synchronization>
    <Type>10002</Type>
    <SequenceNumber>50000</SequenceNumber>
    <Assembly>Nintex.Workflow, Version=1.0.0.0, Culture=neutral, PublicKeyToken=913f6bae0ca5ae12</Assembly>
    <Class>Nintex.Workflow.ConditionalWorkflowStartReceiver</Class>
    <Data>12/31/2012 4:38:51 PM</Data>
    <Filter/>
  </Receiver>
  <Receiver>
    <Name>Nintex conditional workflow start</Name>
    <Synchronization>Synchronous</Synchronization>
    <Type>2</Type>
    <SequenceNumber>50000</SequenceNumber>
    <Assembly>Nintex.Workflow, Version=1.0.0.0, Culture=neutral, PublicKeyToken=913f6bae0ca5ae12</Assembly>
    <Class>Nintex.Workflow.ConditionalWorkflowStartReceiver</Class>
    <Data>12/31/2012 4:38:51 PM</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43F6EA-60B8-4B94-AF6B-DFB2F972DAD3}">
  <ds:schemaRefs>
    <ds:schemaRef ds:uri="http://schemas.microsoft.com/office/2006/documentManagement/types"/>
    <ds:schemaRef ds:uri="http://www.w3.org/XML/1998/namespace"/>
    <ds:schemaRef ds:uri="d18b261a-0edf-433c-ade6-b4c5a8c9ad88"/>
    <ds:schemaRef ds:uri="http://purl.org/dc/elements/1.1/"/>
    <ds:schemaRef ds:uri="http://purl.org/dc/terms/"/>
    <ds:schemaRef ds:uri="http://schemas.microsoft.com/office/infopath/2007/PartnerControls"/>
    <ds:schemaRef ds:uri="http://schemas.openxmlformats.org/package/2006/metadata/core-properties"/>
    <ds:schemaRef ds:uri="d317b4b6-dbfb-4f62-934c-f4c14135e09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B01ECEF-5DB3-4F00-9560-4F4D31F46A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b261a-0edf-433c-ade6-b4c5a8c9ad88"/>
    <ds:schemaRef ds:uri="d317b4b6-dbfb-4f62-934c-f4c14135e0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3423C9-6FB8-4F69-83B6-795B8FB786A2}">
  <ds:schemaRefs>
    <ds:schemaRef ds:uri="http://schemas.microsoft.com/sharepoint/events"/>
  </ds:schemaRefs>
</ds:datastoreItem>
</file>

<file path=customXml/itemProps4.xml><?xml version="1.0" encoding="utf-8"?>
<ds:datastoreItem xmlns:ds="http://schemas.openxmlformats.org/officeDocument/2006/customXml" ds:itemID="{A298BD3E-A5C1-4736-A5AF-579CB33680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510</TotalTime>
  <Words>3293</Words>
  <Application>Microsoft Office PowerPoint</Application>
  <PresentationFormat>On-screen Show (4:3)</PresentationFormat>
  <Paragraphs>343</Paragraphs>
  <Slides>36</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Photo Editor Photo</vt:lpstr>
      <vt:lpstr>Business, Banks and Bragging How Dallas Became a Federal Reserve City</vt:lpstr>
      <vt:lpstr>Setting the Stage for the Federal Reserve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the Federal Reserve System</vt:lpstr>
      <vt:lpstr>Reserve Bank Organizing Committee</vt:lpstr>
      <vt:lpstr>PowerPoint Presentation</vt:lpstr>
      <vt:lpstr>PowerPoint Presentation</vt:lpstr>
      <vt:lpstr>PowerPoint Presentation</vt:lpstr>
      <vt:lpstr>Six weeks and 10,000 miles</vt:lpstr>
      <vt:lpstr>PowerPoint Presentation</vt:lpstr>
      <vt:lpstr>The Case for Dallas: Business, Banks and Bragging (with a little bit of politics)</vt:lpstr>
      <vt:lpstr>PowerPoint Presentation</vt:lpstr>
      <vt:lpstr>The Case for Dallas Diverse Economy</vt:lpstr>
      <vt:lpstr>The Case for Dallas Transportation and Communication</vt:lpstr>
      <vt:lpstr>The Case for Dallas Commerce</vt:lpstr>
      <vt:lpstr>The Case for Dallas Growth</vt:lpstr>
      <vt:lpstr>PowerPoint Presentation</vt:lpstr>
      <vt:lpstr>The Bankers’ Vote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Federal Reserve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Princeton Williams</dc:creator>
  <cp:lastModifiedBy>Kiser, Sherry</cp:lastModifiedBy>
  <cp:revision>49</cp:revision>
  <cp:lastPrinted>2014-02-12T14:18:06Z</cp:lastPrinted>
  <dcterms:created xsi:type="dcterms:W3CDTF">2014-01-22T16:09:33Z</dcterms:created>
  <dcterms:modified xsi:type="dcterms:W3CDTF">2014-05-22T15:20:45Z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0x010100B072CB29FC1E8547B8AB26081D52B8D3</vt:lpwstr>
  </property>
  <property fmtid="{D5CDD505-2E9C-101B-9397-08002B2CF9AE}" pid="3" name="_dlc_DocIdItemGuid">
    <vt:lpwstr>c891f493-1305-4b0b-bef2-f345f98bc33e</vt:lpwstr>
  </property>
  <property fmtid="{D5CDD505-2E9C-101B-9397-08002B2CF9AE}" pid="4" name="Order">
    <vt:r8>16500</vt:r8>
  </property>
</Properties>
</file>