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91" r:id="rId5"/>
    <p:sldId id="292" r:id="rId6"/>
    <p:sldId id="307" r:id="rId7"/>
    <p:sldId id="308" r:id="rId8"/>
    <p:sldId id="309" r:id="rId9"/>
    <p:sldId id="285" r:id="rId10"/>
    <p:sldId id="262" r:id="rId11"/>
    <p:sldId id="287" r:id="rId12"/>
    <p:sldId id="265" r:id="rId13"/>
    <p:sldId id="297" r:id="rId14"/>
    <p:sldId id="266" r:id="rId15"/>
    <p:sldId id="296" r:id="rId16"/>
    <p:sldId id="263" r:id="rId17"/>
    <p:sldId id="302" r:id="rId18"/>
    <p:sldId id="268" r:id="rId19"/>
    <p:sldId id="269" r:id="rId20"/>
    <p:sldId id="270" r:id="rId21"/>
    <p:sldId id="271" r:id="rId22"/>
    <p:sldId id="310" r:id="rId23"/>
    <p:sldId id="319" r:id="rId24"/>
    <p:sldId id="315" r:id="rId25"/>
    <p:sldId id="316" r:id="rId26"/>
    <p:sldId id="317" r:id="rId27"/>
    <p:sldId id="318" r:id="rId28"/>
  </p:sldIdLst>
  <p:sldSz cx="9144000" cy="6858000" type="screen4x3"/>
  <p:notesSz cx="7026275" cy="9312275"/>
  <p:custDataLst>
    <p:tags r:id="rId3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CAF"/>
    <a:srgbClr val="EE7023"/>
    <a:srgbClr val="007549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852" autoAdjust="0"/>
    <p:restoredTop sz="78851" autoAdjust="0"/>
  </p:normalViewPr>
  <p:slideViewPr>
    <p:cSldViewPr>
      <p:cViewPr varScale="1">
        <p:scale>
          <a:sx n="88" d="100"/>
          <a:sy n="88" d="100"/>
        </p:scale>
        <p:origin x="-157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4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9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1pew01\Desktop\Economic%20Drivers\Texas%20Exports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162,995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206,992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250,662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264,709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Sheet2!$D$3:$G$3</c:f>
              <c:strCache>
                <c:ptCount val="4"/>
                <c:pt idx="0">
                  <c:v>2009 Value</c:v>
                </c:pt>
                <c:pt idx="1">
                  <c:v>2010 Value</c:v>
                </c:pt>
                <c:pt idx="2">
                  <c:v>2011 Value</c:v>
                </c:pt>
                <c:pt idx="3">
                  <c:v>2012 Value</c:v>
                </c:pt>
              </c:strCache>
            </c:strRef>
          </c:cat>
          <c:val>
            <c:numRef>
              <c:f>Sheet2!$D$4:$G$4</c:f>
              <c:numCache>
                <c:formatCode>General</c:formatCode>
                <c:ptCount val="4"/>
                <c:pt idx="0">
                  <c:v>162995</c:v>
                </c:pt>
                <c:pt idx="1">
                  <c:v>206992</c:v>
                </c:pt>
                <c:pt idx="2">
                  <c:v>250662</c:v>
                </c:pt>
                <c:pt idx="3">
                  <c:v>264709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8992256"/>
        <c:axId val="160535296"/>
      </c:barChart>
      <c:catAx>
        <c:axId val="1589922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60535296"/>
        <c:crosses val="autoZero"/>
        <c:auto val="1"/>
        <c:lblAlgn val="ctr"/>
        <c:lblOffset val="100"/>
        <c:noMultiLvlLbl val="0"/>
      </c:catAx>
      <c:valAx>
        <c:axId val="1605352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89922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1C381E-1C38-41BD-9C66-7C9E638C1EE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92F699-B128-496C-9E3E-E53C05E48E0B}">
      <dgm:prSet/>
      <dgm:spPr/>
      <dgm:t>
        <a:bodyPr/>
        <a:lstStyle/>
        <a:p>
          <a:pPr rtl="0"/>
          <a:r>
            <a:rPr lang="en-US" b="1" dirty="0" smtClean="0"/>
            <a:t>Energy</a:t>
          </a:r>
          <a:endParaRPr lang="en-US" b="1" dirty="0"/>
        </a:p>
      </dgm:t>
    </dgm:pt>
    <dgm:pt modelId="{026630E3-8DB0-49CE-BB4E-EFBBE132F595}" type="parTrans" cxnId="{C405EF05-8C4C-4CD8-A736-704F1024527F}">
      <dgm:prSet/>
      <dgm:spPr/>
      <dgm:t>
        <a:bodyPr/>
        <a:lstStyle/>
        <a:p>
          <a:endParaRPr lang="en-US"/>
        </a:p>
      </dgm:t>
    </dgm:pt>
    <dgm:pt modelId="{D5AD39A1-CE52-4893-A3BF-1AE01DC32B0A}" type="sibTrans" cxnId="{C405EF05-8C4C-4CD8-A736-704F1024527F}">
      <dgm:prSet/>
      <dgm:spPr/>
      <dgm:t>
        <a:bodyPr/>
        <a:lstStyle/>
        <a:p>
          <a:endParaRPr lang="en-US"/>
        </a:p>
      </dgm:t>
    </dgm:pt>
    <dgm:pt modelId="{B038E8F8-6953-461D-B6A6-F69CC08547B0}">
      <dgm:prSet/>
      <dgm:spPr/>
      <dgm:t>
        <a:bodyPr/>
        <a:lstStyle/>
        <a:p>
          <a:pPr rtl="0"/>
          <a:r>
            <a:rPr lang="en-US" b="1" dirty="0" smtClean="0"/>
            <a:t>Manufacturing</a:t>
          </a:r>
          <a:endParaRPr lang="en-US" b="1" dirty="0"/>
        </a:p>
      </dgm:t>
    </dgm:pt>
    <dgm:pt modelId="{66DC22A0-3DC3-4EB4-BF35-E5DCB2524968}" type="parTrans" cxnId="{7083E54C-F953-4271-9B99-7ADA806DEFE3}">
      <dgm:prSet/>
      <dgm:spPr/>
      <dgm:t>
        <a:bodyPr/>
        <a:lstStyle/>
        <a:p>
          <a:endParaRPr lang="en-US"/>
        </a:p>
      </dgm:t>
    </dgm:pt>
    <dgm:pt modelId="{CD788996-B69F-44B7-AB33-DD03ED6782CC}" type="sibTrans" cxnId="{7083E54C-F953-4271-9B99-7ADA806DEFE3}">
      <dgm:prSet/>
      <dgm:spPr/>
      <dgm:t>
        <a:bodyPr/>
        <a:lstStyle/>
        <a:p>
          <a:endParaRPr lang="en-US"/>
        </a:p>
      </dgm:t>
    </dgm:pt>
    <dgm:pt modelId="{DFCAAD53-2911-4D1B-90C8-3A7BEC3D6333}">
      <dgm:prSet/>
      <dgm:spPr/>
      <dgm:t>
        <a:bodyPr/>
        <a:lstStyle/>
        <a:p>
          <a:pPr rtl="0"/>
          <a:r>
            <a:rPr lang="en-US" b="1" dirty="0" smtClean="0"/>
            <a:t>Services</a:t>
          </a:r>
          <a:endParaRPr lang="en-US" b="1" dirty="0"/>
        </a:p>
      </dgm:t>
    </dgm:pt>
    <dgm:pt modelId="{7A48D687-518B-4C67-AABA-5DD10232512E}" type="parTrans" cxnId="{E3623A81-BABC-4E04-90A9-46EAF7B1BAB3}">
      <dgm:prSet/>
      <dgm:spPr/>
      <dgm:t>
        <a:bodyPr/>
        <a:lstStyle/>
        <a:p>
          <a:endParaRPr lang="en-US"/>
        </a:p>
      </dgm:t>
    </dgm:pt>
    <dgm:pt modelId="{664CC540-D4D8-4EC8-92DD-891859D259F7}" type="sibTrans" cxnId="{E3623A81-BABC-4E04-90A9-46EAF7B1BAB3}">
      <dgm:prSet/>
      <dgm:spPr/>
      <dgm:t>
        <a:bodyPr/>
        <a:lstStyle/>
        <a:p>
          <a:endParaRPr lang="en-US"/>
        </a:p>
      </dgm:t>
    </dgm:pt>
    <dgm:pt modelId="{0FCC99C2-CDFF-4F82-AF61-E73CA7A46DC1}" type="pres">
      <dgm:prSet presAssocID="{5F1C381E-1C38-41BD-9C66-7C9E638C1EE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314CE68-F3A9-4240-BDAF-EA9501DF51D7}" type="pres">
      <dgm:prSet presAssocID="{4092F699-B128-496C-9E3E-E53C05E48E0B}" presName="circ1" presStyleLbl="vennNode1" presStyleIdx="0" presStyleCnt="3"/>
      <dgm:spPr/>
      <dgm:t>
        <a:bodyPr/>
        <a:lstStyle/>
        <a:p>
          <a:endParaRPr lang="en-US"/>
        </a:p>
      </dgm:t>
    </dgm:pt>
    <dgm:pt modelId="{CBE84C99-96F0-4A3D-A6C7-AEA6F7AB2179}" type="pres">
      <dgm:prSet presAssocID="{4092F699-B128-496C-9E3E-E53C05E48E0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C8F480-5B1B-41E3-92C6-AE41F65A119A}" type="pres">
      <dgm:prSet presAssocID="{B038E8F8-6953-461D-B6A6-F69CC08547B0}" presName="circ2" presStyleLbl="vennNode1" presStyleIdx="1" presStyleCnt="3"/>
      <dgm:spPr/>
      <dgm:t>
        <a:bodyPr/>
        <a:lstStyle/>
        <a:p>
          <a:endParaRPr lang="en-US"/>
        </a:p>
      </dgm:t>
    </dgm:pt>
    <dgm:pt modelId="{6168D4BE-01AA-4B00-A90C-76B7BD0FD613}" type="pres">
      <dgm:prSet presAssocID="{B038E8F8-6953-461D-B6A6-F69CC08547B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B297F5-4118-4350-9223-35049E609CA3}" type="pres">
      <dgm:prSet presAssocID="{DFCAAD53-2911-4D1B-90C8-3A7BEC3D6333}" presName="circ3" presStyleLbl="vennNode1" presStyleIdx="2" presStyleCnt="3"/>
      <dgm:spPr/>
      <dgm:t>
        <a:bodyPr/>
        <a:lstStyle/>
        <a:p>
          <a:endParaRPr lang="en-US"/>
        </a:p>
      </dgm:t>
    </dgm:pt>
    <dgm:pt modelId="{0F0FA939-EAB9-49F7-96D7-9D792413F53D}" type="pres">
      <dgm:prSet presAssocID="{DFCAAD53-2911-4D1B-90C8-3A7BEC3D633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4BCC89-20B4-413D-979C-D4AAA44275B8}" type="presOf" srcId="{B038E8F8-6953-461D-B6A6-F69CC08547B0}" destId="{D9C8F480-5B1B-41E3-92C6-AE41F65A119A}" srcOrd="0" destOrd="0" presId="urn:microsoft.com/office/officeart/2005/8/layout/venn1"/>
    <dgm:cxn modelId="{383374D9-435C-4542-BD68-97F4E410BB0E}" type="presOf" srcId="{DFCAAD53-2911-4D1B-90C8-3A7BEC3D6333}" destId="{BEB297F5-4118-4350-9223-35049E609CA3}" srcOrd="0" destOrd="0" presId="urn:microsoft.com/office/officeart/2005/8/layout/venn1"/>
    <dgm:cxn modelId="{7AC8C908-C84A-43FF-8F5E-48F1AF1BFEC9}" type="presOf" srcId="{4092F699-B128-496C-9E3E-E53C05E48E0B}" destId="{7314CE68-F3A9-4240-BDAF-EA9501DF51D7}" srcOrd="0" destOrd="0" presId="urn:microsoft.com/office/officeart/2005/8/layout/venn1"/>
    <dgm:cxn modelId="{9239A860-3A5D-43D5-8740-307EF629A3AE}" type="presOf" srcId="{4092F699-B128-496C-9E3E-E53C05E48E0B}" destId="{CBE84C99-96F0-4A3D-A6C7-AEA6F7AB2179}" srcOrd="1" destOrd="0" presId="urn:microsoft.com/office/officeart/2005/8/layout/venn1"/>
    <dgm:cxn modelId="{42E5CACE-6881-4BC4-B198-A5B15C3D1E1C}" type="presOf" srcId="{5F1C381E-1C38-41BD-9C66-7C9E638C1EE5}" destId="{0FCC99C2-CDFF-4F82-AF61-E73CA7A46DC1}" srcOrd="0" destOrd="0" presId="urn:microsoft.com/office/officeart/2005/8/layout/venn1"/>
    <dgm:cxn modelId="{7083E54C-F953-4271-9B99-7ADA806DEFE3}" srcId="{5F1C381E-1C38-41BD-9C66-7C9E638C1EE5}" destId="{B038E8F8-6953-461D-B6A6-F69CC08547B0}" srcOrd="1" destOrd="0" parTransId="{66DC22A0-3DC3-4EB4-BF35-E5DCB2524968}" sibTransId="{CD788996-B69F-44B7-AB33-DD03ED6782CC}"/>
    <dgm:cxn modelId="{A2C4914E-B02A-4F9C-9B7F-129F4D4BFEDE}" type="presOf" srcId="{DFCAAD53-2911-4D1B-90C8-3A7BEC3D6333}" destId="{0F0FA939-EAB9-49F7-96D7-9D792413F53D}" srcOrd="1" destOrd="0" presId="urn:microsoft.com/office/officeart/2005/8/layout/venn1"/>
    <dgm:cxn modelId="{04F67E7C-86C7-4D29-8487-F084A3D6F2CE}" type="presOf" srcId="{B038E8F8-6953-461D-B6A6-F69CC08547B0}" destId="{6168D4BE-01AA-4B00-A90C-76B7BD0FD613}" srcOrd="1" destOrd="0" presId="urn:microsoft.com/office/officeart/2005/8/layout/venn1"/>
    <dgm:cxn modelId="{C405EF05-8C4C-4CD8-A736-704F1024527F}" srcId="{5F1C381E-1C38-41BD-9C66-7C9E638C1EE5}" destId="{4092F699-B128-496C-9E3E-E53C05E48E0B}" srcOrd="0" destOrd="0" parTransId="{026630E3-8DB0-49CE-BB4E-EFBBE132F595}" sibTransId="{D5AD39A1-CE52-4893-A3BF-1AE01DC32B0A}"/>
    <dgm:cxn modelId="{E3623A81-BABC-4E04-90A9-46EAF7B1BAB3}" srcId="{5F1C381E-1C38-41BD-9C66-7C9E638C1EE5}" destId="{DFCAAD53-2911-4D1B-90C8-3A7BEC3D6333}" srcOrd="2" destOrd="0" parTransId="{7A48D687-518B-4C67-AABA-5DD10232512E}" sibTransId="{664CC540-D4D8-4EC8-92DD-891859D259F7}"/>
    <dgm:cxn modelId="{1251784D-308E-4325-8E8D-68A03E5AEE45}" type="presParOf" srcId="{0FCC99C2-CDFF-4F82-AF61-E73CA7A46DC1}" destId="{7314CE68-F3A9-4240-BDAF-EA9501DF51D7}" srcOrd="0" destOrd="0" presId="urn:microsoft.com/office/officeart/2005/8/layout/venn1"/>
    <dgm:cxn modelId="{244142E7-8299-4999-8CBE-6659B8081A55}" type="presParOf" srcId="{0FCC99C2-CDFF-4F82-AF61-E73CA7A46DC1}" destId="{CBE84C99-96F0-4A3D-A6C7-AEA6F7AB2179}" srcOrd="1" destOrd="0" presId="urn:microsoft.com/office/officeart/2005/8/layout/venn1"/>
    <dgm:cxn modelId="{E8370B76-E037-4120-9291-198A8AD57049}" type="presParOf" srcId="{0FCC99C2-CDFF-4F82-AF61-E73CA7A46DC1}" destId="{D9C8F480-5B1B-41E3-92C6-AE41F65A119A}" srcOrd="2" destOrd="0" presId="urn:microsoft.com/office/officeart/2005/8/layout/venn1"/>
    <dgm:cxn modelId="{4C062B19-D5ED-4FF7-8B08-FEFB78256BE6}" type="presParOf" srcId="{0FCC99C2-CDFF-4F82-AF61-E73CA7A46DC1}" destId="{6168D4BE-01AA-4B00-A90C-76B7BD0FD613}" srcOrd="3" destOrd="0" presId="urn:microsoft.com/office/officeart/2005/8/layout/venn1"/>
    <dgm:cxn modelId="{9A88468F-2352-43BD-BD62-B45A478A3777}" type="presParOf" srcId="{0FCC99C2-CDFF-4F82-AF61-E73CA7A46DC1}" destId="{BEB297F5-4118-4350-9223-35049E609CA3}" srcOrd="4" destOrd="0" presId="urn:microsoft.com/office/officeart/2005/8/layout/venn1"/>
    <dgm:cxn modelId="{94C0801A-FA3D-4722-BAC5-7C61F62814C8}" type="presParOf" srcId="{0FCC99C2-CDFF-4F82-AF61-E73CA7A46DC1}" destId="{0F0FA939-EAB9-49F7-96D7-9D792413F53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1C381E-1C38-41BD-9C66-7C9E638C1EE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92F699-B128-496C-9E3E-E53C05E48E0B}">
      <dgm:prSet custT="1"/>
      <dgm:spPr/>
      <dgm:t>
        <a:bodyPr/>
        <a:lstStyle/>
        <a:p>
          <a:pPr rtl="0"/>
          <a:r>
            <a:rPr lang="en-US" sz="1800" b="1" dirty="0" smtClean="0"/>
            <a:t>Energy</a:t>
          </a:r>
          <a:endParaRPr lang="en-US" sz="1800" b="1" dirty="0"/>
        </a:p>
      </dgm:t>
    </dgm:pt>
    <dgm:pt modelId="{026630E3-8DB0-49CE-BB4E-EFBBE132F595}" type="parTrans" cxnId="{C405EF05-8C4C-4CD8-A736-704F1024527F}">
      <dgm:prSet/>
      <dgm:spPr/>
      <dgm:t>
        <a:bodyPr/>
        <a:lstStyle/>
        <a:p>
          <a:endParaRPr lang="en-US"/>
        </a:p>
      </dgm:t>
    </dgm:pt>
    <dgm:pt modelId="{D5AD39A1-CE52-4893-A3BF-1AE01DC32B0A}" type="sibTrans" cxnId="{C405EF05-8C4C-4CD8-A736-704F1024527F}">
      <dgm:prSet/>
      <dgm:spPr/>
      <dgm:t>
        <a:bodyPr/>
        <a:lstStyle/>
        <a:p>
          <a:endParaRPr lang="en-US"/>
        </a:p>
      </dgm:t>
    </dgm:pt>
    <dgm:pt modelId="{B038E8F8-6953-461D-B6A6-F69CC08547B0}">
      <dgm:prSet custT="1"/>
      <dgm:spPr/>
      <dgm:t>
        <a:bodyPr/>
        <a:lstStyle/>
        <a:p>
          <a:pPr rtl="0"/>
          <a:r>
            <a:rPr lang="en-US" sz="1800" b="1" dirty="0" smtClean="0"/>
            <a:t>Services</a:t>
          </a:r>
          <a:endParaRPr lang="en-US" sz="1800" b="1" dirty="0"/>
        </a:p>
      </dgm:t>
    </dgm:pt>
    <dgm:pt modelId="{66DC22A0-3DC3-4EB4-BF35-E5DCB2524968}" type="parTrans" cxnId="{7083E54C-F953-4271-9B99-7ADA806DEFE3}">
      <dgm:prSet/>
      <dgm:spPr/>
      <dgm:t>
        <a:bodyPr/>
        <a:lstStyle/>
        <a:p>
          <a:endParaRPr lang="en-US"/>
        </a:p>
      </dgm:t>
    </dgm:pt>
    <dgm:pt modelId="{CD788996-B69F-44B7-AB33-DD03ED6782CC}" type="sibTrans" cxnId="{7083E54C-F953-4271-9B99-7ADA806DEFE3}">
      <dgm:prSet/>
      <dgm:spPr/>
      <dgm:t>
        <a:bodyPr/>
        <a:lstStyle/>
        <a:p>
          <a:endParaRPr lang="en-US"/>
        </a:p>
      </dgm:t>
    </dgm:pt>
    <dgm:pt modelId="{B463ADDB-3613-4387-A1AB-9A336D00026E}">
      <dgm:prSet custT="1"/>
      <dgm:spPr/>
      <dgm:t>
        <a:bodyPr/>
        <a:lstStyle/>
        <a:p>
          <a:pPr rtl="0"/>
          <a:r>
            <a:rPr lang="en-US" sz="1800" b="1" dirty="0" smtClean="0"/>
            <a:t>???</a:t>
          </a:r>
          <a:endParaRPr lang="en-US" sz="1800" b="1" dirty="0"/>
        </a:p>
      </dgm:t>
    </dgm:pt>
    <dgm:pt modelId="{7D4EAA4C-7F0E-4D4C-A2FE-CFED888CD8E7}" type="parTrans" cxnId="{99806245-03FE-44BB-9BFE-6711BCA0C66D}">
      <dgm:prSet/>
      <dgm:spPr/>
      <dgm:t>
        <a:bodyPr/>
        <a:lstStyle/>
        <a:p>
          <a:endParaRPr lang="en-US"/>
        </a:p>
      </dgm:t>
    </dgm:pt>
    <dgm:pt modelId="{C17BCDEE-D10C-4E05-8ADB-506C632B9280}" type="sibTrans" cxnId="{99806245-03FE-44BB-9BFE-6711BCA0C66D}">
      <dgm:prSet/>
      <dgm:spPr/>
      <dgm:t>
        <a:bodyPr/>
        <a:lstStyle/>
        <a:p>
          <a:endParaRPr lang="en-US"/>
        </a:p>
      </dgm:t>
    </dgm:pt>
    <dgm:pt modelId="{652D555B-5DD8-447B-9D26-5E547A6C150F}">
      <dgm:prSet custT="1"/>
      <dgm:spPr/>
      <dgm:t>
        <a:bodyPr/>
        <a:lstStyle/>
        <a:p>
          <a:pPr rtl="0"/>
          <a:r>
            <a:rPr lang="en-US" sz="1800" b="1" dirty="0" smtClean="0"/>
            <a:t>Manufacturing</a:t>
          </a:r>
          <a:endParaRPr lang="en-US" sz="1800" b="1" dirty="0"/>
        </a:p>
      </dgm:t>
    </dgm:pt>
    <dgm:pt modelId="{74E4A557-660F-4D31-A2FF-3F69CA1F8168}" type="parTrans" cxnId="{EB83F6E1-555F-49C2-B6F0-A9364CB2EA37}">
      <dgm:prSet/>
      <dgm:spPr/>
      <dgm:t>
        <a:bodyPr/>
        <a:lstStyle/>
        <a:p>
          <a:endParaRPr lang="en-US"/>
        </a:p>
      </dgm:t>
    </dgm:pt>
    <dgm:pt modelId="{1411708B-A9C7-4FFD-955A-74DBF3C4D5BE}" type="sibTrans" cxnId="{EB83F6E1-555F-49C2-B6F0-A9364CB2EA37}">
      <dgm:prSet/>
      <dgm:spPr/>
      <dgm:t>
        <a:bodyPr/>
        <a:lstStyle/>
        <a:p>
          <a:endParaRPr lang="en-US"/>
        </a:p>
      </dgm:t>
    </dgm:pt>
    <dgm:pt modelId="{0FCC99C2-CDFF-4F82-AF61-E73CA7A46DC1}" type="pres">
      <dgm:prSet presAssocID="{5F1C381E-1C38-41BD-9C66-7C9E638C1EE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314CE68-F3A9-4240-BDAF-EA9501DF51D7}" type="pres">
      <dgm:prSet presAssocID="{4092F699-B128-496C-9E3E-E53C05E48E0B}" presName="circ1" presStyleLbl="vennNode1" presStyleIdx="0" presStyleCnt="4"/>
      <dgm:spPr/>
      <dgm:t>
        <a:bodyPr/>
        <a:lstStyle/>
        <a:p>
          <a:endParaRPr lang="en-US"/>
        </a:p>
      </dgm:t>
    </dgm:pt>
    <dgm:pt modelId="{CBE84C99-96F0-4A3D-A6C7-AEA6F7AB2179}" type="pres">
      <dgm:prSet presAssocID="{4092F699-B128-496C-9E3E-E53C05E48E0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C8F480-5B1B-41E3-92C6-AE41F65A119A}" type="pres">
      <dgm:prSet presAssocID="{B038E8F8-6953-461D-B6A6-F69CC08547B0}" presName="circ2" presStyleLbl="vennNode1" presStyleIdx="1" presStyleCnt="4"/>
      <dgm:spPr/>
      <dgm:t>
        <a:bodyPr/>
        <a:lstStyle/>
        <a:p>
          <a:endParaRPr lang="en-US"/>
        </a:p>
      </dgm:t>
    </dgm:pt>
    <dgm:pt modelId="{6168D4BE-01AA-4B00-A90C-76B7BD0FD613}" type="pres">
      <dgm:prSet presAssocID="{B038E8F8-6953-461D-B6A6-F69CC08547B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D6DED1-5F74-48B4-BAAB-091F1ADD48CE}" type="pres">
      <dgm:prSet presAssocID="{652D555B-5DD8-447B-9D26-5E547A6C150F}" presName="circ3" presStyleLbl="vennNode1" presStyleIdx="2" presStyleCnt="4"/>
      <dgm:spPr/>
      <dgm:t>
        <a:bodyPr/>
        <a:lstStyle/>
        <a:p>
          <a:endParaRPr lang="en-US"/>
        </a:p>
      </dgm:t>
    </dgm:pt>
    <dgm:pt modelId="{4C2CA8BE-A628-4563-A3D2-1DDC3A2713A4}" type="pres">
      <dgm:prSet presAssocID="{652D555B-5DD8-447B-9D26-5E547A6C150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B9C6E3-47D7-43E6-9195-9C57683999C7}" type="pres">
      <dgm:prSet presAssocID="{B463ADDB-3613-4387-A1AB-9A336D00026E}" presName="circ4" presStyleLbl="vennNode1" presStyleIdx="3" presStyleCnt="4"/>
      <dgm:spPr/>
      <dgm:t>
        <a:bodyPr/>
        <a:lstStyle/>
        <a:p>
          <a:endParaRPr lang="en-US"/>
        </a:p>
      </dgm:t>
    </dgm:pt>
    <dgm:pt modelId="{7224D74C-11E2-45EB-9D22-2C3FF740CE7A}" type="pres">
      <dgm:prSet presAssocID="{B463ADDB-3613-4387-A1AB-9A336D00026E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65A71F7-0C06-48D3-AE3E-BA7132CA94D3}" type="presOf" srcId="{4092F699-B128-496C-9E3E-E53C05E48E0B}" destId="{7314CE68-F3A9-4240-BDAF-EA9501DF51D7}" srcOrd="1" destOrd="0" presId="urn:microsoft.com/office/officeart/2005/8/layout/venn1"/>
    <dgm:cxn modelId="{FC58574C-53EF-415D-A488-5E324D575A37}" type="presOf" srcId="{652D555B-5DD8-447B-9D26-5E547A6C150F}" destId="{4C2CA8BE-A628-4563-A3D2-1DDC3A2713A4}" srcOrd="1" destOrd="0" presId="urn:microsoft.com/office/officeart/2005/8/layout/venn1"/>
    <dgm:cxn modelId="{2D770A46-EAFA-40F7-97D7-8CE4EE0CE9FB}" type="presOf" srcId="{B038E8F8-6953-461D-B6A6-F69CC08547B0}" destId="{6168D4BE-01AA-4B00-A90C-76B7BD0FD613}" srcOrd="0" destOrd="0" presId="urn:microsoft.com/office/officeart/2005/8/layout/venn1"/>
    <dgm:cxn modelId="{7083E54C-F953-4271-9B99-7ADA806DEFE3}" srcId="{5F1C381E-1C38-41BD-9C66-7C9E638C1EE5}" destId="{B038E8F8-6953-461D-B6A6-F69CC08547B0}" srcOrd="1" destOrd="0" parTransId="{66DC22A0-3DC3-4EB4-BF35-E5DCB2524968}" sibTransId="{CD788996-B69F-44B7-AB33-DD03ED6782CC}"/>
    <dgm:cxn modelId="{99806245-03FE-44BB-9BFE-6711BCA0C66D}" srcId="{5F1C381E-1C38-41BD-9C66-7C9E638C1EE5}" destId="{B463ADDB-3613-4387-A1AB-9A336D00026E}" srcOrd="3" destOrd="0" parTransId="{7D4EAA4C-7F0E-4D4C-A2FE-CFED888CD8E7}" sibTransId="{C17BCDEE-D10C-4E05-8ADB-506C632B9280}"/>
    <dgm:cxn modelId="{AA3A5159-CF8A-4F47-A93A-E8CEAB2C8FA6}" type="presOf" srcId="{B463ADDB-3613-4387-A1AB-9A336D00026E}" destId="{7224D74C-11E2-45EB-9D22-2C3FF740CE7A}" srcOrd="1" destOrd="0" presId="urn:microsoft.com/office/officeart/2005/8/layout/venn1"/>
    <dgm:cxn modelId="{EB83F6E1-555F-49C2-B6F0-A9364CB2EA37}" srcId="{5F1C381E-1C38-41BD-9C66-7C9E638C1EE5}" destId="{652D555B-5DD8-447B-9D26-5E547A6C150F}" srcOrd="2" destOrd="0" parTransId="{74E4A557-660F-4D31-A2FF-3F69CA1F8168}" sibTransId="{1411708B-A9C7-4FFD-955A-74DBF3C4D5BE}"/>
    <dgm:cxn modelId="{C405EF05-8C4C-4CD8-A736-704F1024527F}" srcId="{5F1C381E-1C38-41BD-9C66-7C9E638C1EE5}" destId="{4092F699-B128-496C-9E3E-E53C05E48E0B}" srcOrd="0" destOrd="0" parTransId="{026630E3-8DB0-49CE-BB4E-EFBBE132F595}" sibTransId="{D5AD39A1-CE52-4893-A3BF-1AE01DC32B0A}"/>
    <dgm:cxn modelId="{9534E6C0-F562-437D-ADE2-3D186FC69028}" type="presOf" srcId="{5F1C381E-1C38-41BD-9C66-7C9E638C1EE5}" destId="{0FCC99C2-CDFF-4F82-AF61-E73CA7A46DC1}" srcOrd="0" destOrd="0" presId="urn:microsoft.com/office/officeart/2005/8/layout/venn1"/>
    <dgm:cxn modelId="{9FD348F5-570D-4FD3-8C84-395A713BFE35}" type="presOf" srcId="{652D555B-5DD8-447B-9D26-5E547A6C150F}" destId="{82D6DED1-5F74-48B4-BAAB-091F1ADD48CE}" srcOrd="0" destOrd="0" presId="urn:microsoft.com/office/officeart/2005/8/layout/venn1"/>
    <dgm:cxn modelId="{2467DA16-EBEA-48CA-A3B7-5B6264FC1B8B}" type="presOf" srcId="{B038E8F8-6953-461D-B6A6-F69CC08547B0}" destId="{D9C8F480-5B1B-41E3-92C6-AE41F65A119A}" srcOrd="1" destOrd="0" presId="urn:microsoft.com/office/officeart/2005/8/layout/venn1"/>
    <dgm:cxn modelId="{3A57A7A4-91EE-4DEA-9D10-6E0F8D6E1A3E}" type="presOf" srcId="{B463ADDB-3613-4387-A1AB-9A336D00026E}" destId="{2AB9C6E3-47D7-43E6-9195-9C57683999C7}" srcOrd="0" destOrd="0" presId="urn:microsoft.com/office/officeart/2005/8/layout/venn1"/>
    <dgm:cxn modelId="{2006B6AE-E7D9-454F-98B2-B76BB196E82F}" type="presOf" srcId="{4092F699-B128-496C-9E3E-E53C05E48E0B}" destId="{CBE84C99-96F0-4A3D-A6C7-AEA6F7AB2179}" srcOrd="0" destOrd="0" presId="urn:microsoft.com/office/officeart/2005/8/layout/venn1"/>
    <dgm:cxn modelId="{676C35EE-1C78-4247-BE32-055E07B4B7FE}" type="presParOf" srcId="{0FCC99C2-CDFF-4F82-AF61-E73CA7A46DC1}" destId="{7314CE68-F3A9-4240-BDAF-EA9501DF51D7}" srcOrd="0" destOrd="0" presId="urn:microsoft.com/office/officeart/2005/8/layout/venn1"/>
    <dgm:cxn modelId="{B1D63C42-12D4-4D35-BD63-3C6D2DEDD009}" type="presParOf" srcId="{0FCC99C2-CDFF-4F82-AF61-E73CA7A46DC1}" destId="{CBE84C99-96F0-4A3D-A6C7-AEA6F7AB2179}" srcOrd="1" destOrd="0" presId="urn:microsoft.com/office/officeart/2005/8/layout/venn1"/>
    <dgm:cxn modelId="{1E3212A0-5125-41C2-B63B-DDD2308FA943}" type="presParOf" srcId="{0FCC99C2-CDFF-4F82-AF61-E73CA7A46DC1}" destId="{D9C8F480-5B1B-41E3-92C6-AE41F65A119A}" srcOrd="2" destOrd="0" presId="urn:microsoft.com/office/officeart/2005/8/layout/venn1"/>
    <dgm:cxn modelId="{8CBF9EF6-46FA-45A7-9C5E-4C5ECD4A4BDD}" type="presParOf" srcId="{0FCC99C2-CDFF-4F82-AF61-E73CA7A46DC1}" destId="{6168D4BE-01AA-4B00-A90C-76B7BD0FD613}" srcOrd="3" destOrd="0" presId="urn:microsoft.com/office/officeart/2005/8/layout/venn1"/>
    <dgm:cxn modelId="{F4161A46-0649-4F8D-B219-D282DAD97B2F}" type="presParOf" srcId="{0FCC99C2-CDFF-4F82-AF61-E73CA7A46DC1}" destId="{82D6DED1-5F74-48B4-BAAB-091F1ADD48CE}" srcOrd="4" destOrd="0" presId="urn:microsoft.com/office/officeart/2005/8/layout/venn1"/>
    <dgm:cxn modelId="{62DA970A-DA8A-42CB-93FD-BA87E51E6A17}" type="presParOf" srcId="{0FCC99C2-CDFF-4F82-AF61-E73CA7A46DC1}" destId="{4C2CA8BE-A628-4563-A3D2-1DDC3A2713A4}" srcOrd="5" destOrd="0" presId="urn:microsoft.com/office/officeart/2005/8/layout/venn1"/>
    <dgm:cxn modelId="{222FF99B-B983-4E79-8B2B-B177589DA312}" type="presParOf" srcId="{0FCC99C2-CDFF-4F82-AF61-E73CA7A46DC1}" destId="{2AB9C6E3-47D7-43E6-9195-9C57683999C7}" srcOrd="6" destOrd="0" presId="urn:microsoft.com/office/officeart/2005/8/layout/venn1"/>
    <dgm:cxn modelId="{49188E60-3D33-40CD-A10E-1DC945E3A3A1}" type="presParOf" srcId="{0FCC99C2-CDFF-4F82-AF61-E73CA7A46DC1}" destId="{7224D74C-11E2-45EB-9D22-2C3FF740CE7A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1C381E-1C38-41BD-9C66-7C9E638C1EE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92F699-B128-496C-9E3E-E53C05E48E0B}">
      <dgm:prSet custT="1"/>
      <dgm:spPr/>
      <dgm:t>
        <a:bodyPr/>
        <a:lstStyle/>
        <a:p>
          <a:pPr rtl="0"/>
          <a:r>
            <a:rPr lang="en-US" sz="1800" b="1" dirty="0" smtClean="0"/>
            <a:t>Energy</a:t>
          </a:r>
          <a:endParaRPr lang="en-US" sz="1800" b="1" dirty="0"/>
        </a:p>
      </dgm:t>
    </dgm:pt>
    <dgm:pt modelId="{026630E3-8DB0-49CE-BB4E-EFBBE132F595}" type="parTrans" cxnId="{C405EF05-8C4C-4CD8-A736-704F1024527F}">
      <dgm:prSet/>
      <dgm:spPr/>
      <dgm:t>
        <a:bodyPr/>
        <a:lstStyle/>
        <a:p>
          <a:endParaRPr lang="en-US"/>
        </a:p>
      </dgm:t>
    </dgm:pt>
    <dgm:pt modelId="{D5AD39A1-CE52-4893-A3BF-1AE01DC32B0A}" type="sibTrans" cxnId="{C405EF05-8C4C-4CD8-A736-704F1024527F}">
      <dgm:prSet/>
      <dgm:spPr/>
      <dgm:t>
        <a:bodyPr/>
        <a:lstStyle/>
        <a:p>
          <a:endParaRPr lang="en-US"/>
        </a:p>
      </dgm:t>
    </dgm:pt>
    <dgm:pt modelId="{B038E8F8-6953-461D-B6A6-F69CC08547B0}">
      <dgm:prSet custT="1"/>
      <dgm:spPr/>
      <dgm:t>
        <a:bodyPr/>
        <a:lstStyle/>
        <a:p>
          <a:pPr rtl="0"/>
          <a:r>
            <a:rPr lang="en-US" sz="1800" b="1" dirty="0" smtClean="0"/>
            <a:t>Services</a:t>
          </a:r>
          <a:endParaRPr lang="en-US" sz="1800" b="1" dirty="0"/>
        </a:p>
      </dgm:t>
    </dgm:pt>
    <dgm:pt modelId="{66DC22A0-3DC3-4EB4-BF35-E5DCB2524968}" type="parTrans" cxnId="{7083E54C-F953-4271-9B99-7ADA806DEFE3}">
      <dgm:prSet/>
      <dgm:spPr/>
      <dgm:t>
        <a:bodyPr/>
        <a:lstStyle/>
        <a:p>
          <a:endParaRPr lang="en-US"/>
        </a:p>
      </dgm:t>
    </dgm:pt>
    <dgm:pt modelId="{CD788996-B69F-44B7-AB33-DD03ED6782CC}" type="sibTrans" cxnId="{7083E54C-F953-4271-9B99-7ADA806DEFE3}">
      <dgm:prSet/>
      <dgm:spPr/>
      <dgm:t>
        <a:bodyPr/>
        <a:lstStyle/>
        <a:p>
          <a:endParaRPr lang="en-US"/>
        </a:p>
      </dgm:t>
    </dgm:pt>
    <dgm:pt modelId="{B463ADDB-3613-4387-A1AB-9A336D00026E}">
      <dgm:prSet custT="1"/>
      <dgm:spPr/>
      <dgm:t>
        <a:bodyPr/>
        <a:lstStyle/>
        <a:p>
          <a:pPr rtl="0"/>
          <a:r>
            <a:rPr lang="en-US" sz="1800" b="1" dirty="0" smtClean="0"/>
            <a:t>Exports</a:t>
          </a:r>
          <a:endParaRPr lang="en-US" sz="1800" b="1" dirty="0"/>
        </a:p>
      </dgm:t>
    </dgm:pt>
    <dgm:pt modelId="{7D4EAA4C-7F0E-4D4C-A2FE-CFED888CD8E7}" type="parTrans" cxnId="{99806245-03FE-44BB-9BFE-6711BCA0C66D}">
      <dgm:prSet/>
      <dgm:spPr/>
      <dgm:t>
        <a:bodyPr/>
        <a:lstStyle/>
        <a:p>
          <a:endParaRPr lang="en-US"/>
        </a:p>
      </dgm:t>
    </dgm:pt>
    <dgm:pt modelId="{C17BCDEE-D10C-4E05-8ADB-506C632B9280}" type="sibTrans" cxnId="{99806245-03FE-44BB-9BFE-6711BCA0C66D}">
      <dgm:prSet/>
      <dgm:spPr/>
      <dgm:t>
        <a:bodyPr/>
        <a:lstStyle/>
        <a:p>
          <a:endParaRPr lang="en-US"/>
        </a:p>
      </dgm:t>
    </dgm:pt>
    <dgm:pt modelId="{652D555B-5DD8-447B-9D26-5E547A6C150F}">
      <dgm:prSet custT="1"/>
      <dgm:spPr/>
      <dgm:t>
        <a:bodyPr/>
        <a:lstStyle/>
        <a:p>
          <a:pPr rtl="0"/>
          <a:r>
            <a:rPr lang="en-US" sz="1800" b="1" dirty="0" smtClean="0"/>
            <a:t>Manufacturing</a:t>
          </a:r>
          <a:endParaRPr lang="en-US" sz="1800" b="1" dirty="0"/>
        </a:p>
      </dgm:t>
    </dgm:pt>
    <dgm:pt modelId="{74E4A557-660F-4D31-A2FF-3F69CA1F8168}" type="parTrans" cxnId="{EB83F6E1-555F-49C2-B6F0-A9364CB2EA37}">
      <dgm:prSet/>
      <dgm:spPr/>
      <dgm:t>
        <a:bodyPr/>
        <a:lstStyle/>
        <a:p>
          <a:endParaRPr lang="en-US"/>
        </a:p>
      </dgm:t>
    </dgm:pt>
    <dgm:pt modelId="{1411708B-A9C7-4FFD-955A-74DBF3C4D5BE}" type="sibTrans" cxnId="{EB83F6E1-555F-49C2-B6F0-A9364CB2EA37}">
      <dgm:prSet/>
      <dgm:spPr/>
      <dgm:t>
        <a:bodyPr/>
        <a:lstStyle/>
        <a:p>
          <a:endParaRPr lang="en-US"/>
        </a:p>
      </dgm:t>
    </dgm:pt>
    <dgm:pt modelId="{0FCC99C2-CDFF-4F82-AF61-E73CA7A46DC1}" type="pres">
      <dgm:prSet presAssocID="{5F1C381E-1C38-41BD-9C66-7C9E638C1EE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314CE68-F3A9-4240-BDAF-EA9501DF51D7}" type="pres">
      <dgm:prSet presAssocID="{4092F699-B128-496C-9E3E-E53C05E48E0B}" presName="circ1" presStyleLbl="vennNode1" presStyleIdx="0" presStyleCnt="4"/>
      <dgm:spPr/>
      <dgm:t>
        <a:bodyPr/>
        <a:lstStyle/>
        <a:p>
          <a:endParaRPr lang="en-US"/>
        </a:p>
      </dgm:t>
    </dgm:pt>
    <dgm:pt modelId="{CBE84C99-96F0-4A3D-A6C7-AEA6F7AB2179}" type="pres">
      <dgm:prSet presAssocID="{4092F699-B128-496C-9E3E-E53C05E48E0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C8F480-5B1B-41E3-92C6-AE41F65A119A}" type="pres">
      <dgm:prSet presAssocID="{B038E8F8-6953-461D-B6A6-F69CC08547B0}" presName="circ2" presStyleLbl="vennNode1" presStyleIdx="1" presStyleCnt="4"/>
      <dgm:spPr/>
      <dgm:t>
        <a:bodyPr/>
        <a:lstStyle/>
        <a:p>
          <a:endParaRPr lang="en-US"/>
        </a:p>
      </dgm:t>
    </dgm:pt>
    <dgm:pt modelId="{6168D4BE-01AA-4B00-A90C-76B7BD0FD613}" type="pres">
      <dgm:prSet presAssocID="{B038E8F8-6953-461D-B6A6-F69CC08547B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D6DED1-5F74-48B4-BAAB-091F1ADD48CE}" type="pres">
      <dgm:prSet presAssocID="{652D555B-5DD8-447B-9D26-5E547A6C150F}" presName="circ3" presStyleLbl="vennNode1" presStyleIdx="2" presStyleCnt="4"/>
      <dgm:spPr/>
      <dgm:t>
        <a:bodyPr/>
        <a:lstStyle/>
        <a:p>
          <a:endParaRPr lang="en-US"/>
        </a:p>
      </dgm:t>
    </dgm:pt>
    <dgm:pt modelId="{4C2CA8BE-A628-4563-A3D2-1DDC3A2713A4}" type="pres">
      <dgm:prSet presAssocID="{652D555B-5DD8-447B-9D26-5E547A6C150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B9C6E3-47D7-43E6-9195-9C57683999C7}" type="pres">
      <dgm:prSet presAssocID="{B463ADDB-3613-4387-A1AB-9A336D00026E}" presName="circ4" presStyleLbl="vennNode1" presStyleIdx="3" presStyleCnt="4"/>
      <dgm:spPr/>
      <dgm:t>
        <a:bodyPr/>
        <a:lstStyle/>
        <a:p>
          <a:endParaRPr lang="en-US"/>
        </a:p>
      </dgm:t>
    </dgm:pt>
    <dgm:pt modelId="{7224D74C-11E2-45EB-9D22-2C3FF740CE7A}" type="pres">
      <dgm:prSet presAssocID="{B463ADDB-3613-4387-A1AB-9A336D00026E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05EF05-8C4C-4CD8-A736-704F1024527F}" srcId="{5F1C381E-1C38-41BD-9C66-7C9E638C1EE5}" destId="{4092F699-B128-496C-9E3E-E53C05E48E0B}" srcOrd="0" destOrd="0" parTransId="{026630E3-8DB0-49CE-BB4E-EFBBE132F595}" sibTransId="{D5AD39A1-CE52-4893-A3BF-1AE01DC32B0A}"/>
    <dgm:cxn modelId="{EB83F6E1-555F-49C2-B6F0-A9364CB2EA37}" srcId="{5F1C381E-1C38-41BD-9C66-7C9E638C1EE5}" destId="{652D555B-5DD8-447B-9D26-5E547A6C150F}" srcOrd="2" destOrd="0" parTransId="{74E4A557-660F-4D31-A2FF-3F69CA1F8168}" sibTransId="{1411708B-A9C7-4FFD-955A-74DBF3C4D5BE}"/>
    <dgm:cxn modelId="{2B4B2809-9704-4497-B552-1007AC8F3B25}" type="presOf" srcId="{652D555B-5DD8-447B-9D26-5E547A6C150F}" destId="{82D6DED1-5F74-48B4-BAAB-091F1ADD48CE}" srcOrd="0" destOrd="0" presId="urn:microsoft.com/office/officeart/2005/8/layout/venn1"/>
    <dgm:cxn modelId="{7F2ECBDD-5354-4CCE-807E-224398FAE42A}" type="presOf" srcId="{4092F699-B128-496C-9E3E-E53C05E48E0B}" destId="{CBE84C99-96F0-4A3D-A6C7-AEA6F7AB2179}" srcOrd="1" destOrd="0" presId="urn:microsoft.com/office/officeart/2005/8/layout/venn1"/>
    <dgm:cxn modelId="{27111402-6039-4651-AC46-11D79114FFBD}" type="presOf" srcId="{B463ADDB-3613-4387-A1AB-9A336D00026E}" destId="{2AB9C6E3-47D7-43E6-9195-9C57683999C7}" srcOrd="0" destOrd="0" presId="urn:microsoft.com/office/officeart/2005/8/layout/venn1"/>
    <dgm:cxn modelId="{7083E54C-F953-4271-9B99-7ADA806DEFE3}" srcId="{5F1C381E-1C38-41BD-9C66-7C9E638C1EE5}" destId="{B038E8F8-6953-461D-B6A6-F69CC08547B0}" srcOrd="1" destOrd="0" parTransId="{66DC22A0-3DC3-4EB4-BF35-E5DCB2524968}" sibTransId="{CD788996-B69F-44B7-AB33-DD03ED6782CC}"/>
    <dgm:cxn modelId="{99806245-03FE-44BB-9BFE-6711BCA0C66D}" srcId="{5F1C381E-1C38-41BD-9C66-7C9E638C1EE5}" destId="{B463ADDB-3613-4387-A1AB-9A336D00026E}" srcOrd="3" destOrd="0" parTransId="{7D4EAA4C-7F0E-4D4C-A2FE-CFED888CD8E7}" sibTransId="{C17BCDEE-D10C-4E05-8ADB-506C632B9280}"/>
    <dgm:cxn modelId="{8F9A3CF1-1C91-451B-96F1-843590F9B827}" type="presOf" srcId="{B038E8F8-6953-461D-B6A6-F69CC08547B0}" destId="{6168D4BE-01AA-4B00-A90C-76B7BD0FD613}" srcOrd="1" destOrd="0" presId="urn:microsoft.com/office/officeart/2005/8/layout/venn1"/>
    <dgm:cxn modelId="{B0FB82D9-DE99-42D8-AA4B-06D0D73B536D}" type="presOf" srcId="{4092F699-B128-496C-9E3E-E53C05E48E0B}" destId="{7314CE68-F3A9-4240-BDAF-EA9501DF51D7}" srcOrd="0" destOrd="0" presId="urn:microsoft.com/office/officeart/2005/8/layout/venn1"/>
    <dgm:cxn modelId="{AC0B5F09-39FB-4909-8633-F00ED63CD22B}" type="presOf" srcId="{B463ADDB-3613-4387-A1AB-9A336D00026E}" destId="{7224D74C-11E2-45EB-9D22-2C3FF740CE7A}" srcOrd="1" destOrd="0" presId="urn:microsoft.com/office/officeart/2005/8/layout/venn1"/>
    <dgm:cxn modelId="{59805410-32C6-449B-95BA-4BB47B106879}" type="presOf" srcId="{5F1C381E-1C38-41BD-9C66-7C9E638C1EE5}" destId="{0FCC99C2-CDFF-4F82-AF61-E73CA7A46DC1}" srcOrd="0" destOrd="0" presId="urn:microsoft.com/office/officeart/2005/8/layout/venn1"/>
    <dgm:cxn modelId="{935EB8DA-9621-45CA-9B59-B539112461EC}" type="presOf" srcId="{652D555B-5DD8-447B-9D26-5E547A6C150F}" destId="{4C2CA8BE-A628-4563-A3D2-1DDC3A2713A4}" srcOrd="1" destOrd="0" presId="urn:microsoft.com/office/officeart/2005/8/layout/venn1"/>
    <dgm:cxn modelId="{3B360FEF-4B3D-42CC-8BCF-3A9108E8E438}" type="presOf" srcId="{B038E8F8-6953-461D-B6A6-F69CC08547B0}" destId="{D9C8F480-5B1B-41E3-92C6-AE41F65A119A}" srcOrd="0" destOrd="0" presId="urn:microsoft.com/office/officeart/2005/8/layout/venn1"/>
    <dgm:cxn modelId="{341F5985-DB5F-4FDA-83BB-18CE3BF1EA9B}" type="presParOf" srcId="{0FCC99C2-CDFF-4F82-AF61-E73CA7A46DC1}" destId="{7314CE68-F3A9-4240-BDAF-EA9501DF51D7}" srcOrd="0" destOrd="0" presId="urn:microsoft.com/office/officeart/2005/8/layout/venn1"/>
    <dgm:cxn modelId="{16BA3C6B-BEE6-46D2-842F-090915CAA04D}" type="presParOf" srcId="{0FCC99C2-CDFF-4F82-AF61-E73CA7A46DC1}" destId="{CBE84C99-96F0-4A3D-A6C7-AEA6F7AB2179}" srcOrd="1" destOrd="0" presId="urn:microsoft.com/office/officeart/2005/8/layout/venn1"/>
    <dgm:cxn modelId="{B83B645D-BB51-4534-8F75-A49605A42BE9}" type="presParOf" srcId="{0FCC99C2-CDFF-4F82-AF61-E73CA7A46DC1}" destId="{D9C8F480-5B1B-41E3-92C6-AE41F65A119A}" srcOrd="2" destOrd="0" presId="urn:microsoft.com/office/officeart/2005/8/layout/venn1"/>
    <dgm:cxn modelId="{90F3C29D-73E7-45E7-9EE2-5139BF8CF2C8}" type="presParOf" srcId="{0FCC99C2-CDFF-4F82-AF61-E73CA7A46DC1}" destId="{6168D4BE-01AA-4B00-A90C-76B7BD0FD613}" srcOrd="3" destOrd="0" presId="urn:microsoft.com/office/officeart/2005/8/layout/venn1"/>
    <dgm:cxn modelId="{A8709D65-A671-4F7C-9798-867D5EB8D57D}" type="presParOf" srcId="{0FCC99C2-CDFF-4F82-AF61-E73CA7A46DC1}" destId="{82D6DED1-5F74-48B4-BAAB-091F1ADD48CE}" srcOrd="4" destOrd="0" presId="urn:microsoft.com/office/officeart/2005/8/layout/venn1"/>
    <dgm:cxn modelId="{0AAACB93-D71C-4F9B-91DB-1F65DDB061B1}" type="presParOf" srcId="{0FCC99C2-CDFF-4F82-AF61-E73CA7A46DC1}" destId="{4C2CA8BE-A628-4563-A3D2-1DDC3A2713A4}" srcOrd="5" destOrd="0" presId="urn:microsoft.com/office/officeart/2005/8/layout/venn1"/>
    <dgm:cxn modelId="{8AA4D1CA-BC4F-4B98-828F-ECB091233518}" type="presParOf" srcId="{0FCC99C2-CDFF-4F82-AF61-E73CA7A46DC1}" destId="{2AB9C6E3-47D7-43E6-9195-9C57683999C7}" srcOrd="6" destOrd="0" presId="urn:microsoft.com/office/officeart/2005/8/layout/venn1"/>
    <dgm:cxn modelId="{D6E66C0E-FC40-4779-8DCD-1480AF5A3650}" type="presParOf" srcId="{0FCC99C2-CDFF-4F82-AF61-E73CA7A46DC1}" destId="{7224D74C-11E2-45EB-9D22-2C3FF740CE7A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55" tIns="46678" rIns="93355" bIns="4667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55" tIns="46678" rIns="93355" bIns="46678" rtlCol="0"/>
          <a:lstStyle>
            <a:lvl1pPr algn="r">
              <a:defRPr sz="1300"/>
            </a:lvl1pPr>
          </a:lstStyle>
          <a:p>
            <a:fld id="{CE4E116A-7F96-4EBD-9CD4-A9C7FB3F0C74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55" tIns="46678" rIns="93355" bIns="4667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55" tIns="46678" rIns="93355" bIns="46678" rtlCol="0" anchor="b"/>
          <a:lstStyle>
            <a:lvl1pPr algn="r">
              <a:defRPr sz="1300"/>
            </a:lvl1pPr>
          </a:lstStyle>
          <a:p>
            <a:fld id="{F7DCE5AA-5502-4B48-A6EC-EADA82FE36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084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55" tIns="46678" rIns="93355" bIns="4667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55" tIns="46678" rIns="93355" bIns="46678" rtlCol="0"/>
          <a:lstStyle>
            <a:lvl1pPr algn="r">
              <a:defRPr sz="1300"/>
            </a:lvl1pPr>
          </a:lstStyle>
          <a:p>
            <a:fld id="{4C1C4C47-635A-4EF1-9EEF-1CF4ED287531}" type="datetimeFigureOut">
              <a:rPr lang="en-US" smtClean="0"/>
              <a:pPr/>
              <a:t>5/2/2014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55" tIns="46678" rIns="93355" bIns="4667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3355" tIns="46678" rIns="93355" bIns="4667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55" tIns="46678" rIns="93355" bIns="4667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55" tIns="46678" rIns="93355" bIns="46678" rtlCol="0" anchor="b"/>
          <a:lstStyle>
            <a:lvl1pPr algn="r">
              <a:defRPr sz="1300"/>
            </a:lvl1pPr>
          </a:lstStyle>
          <a:p>
            <a:fld id="{5EC74A70-9DC0-48FD-A514-8EF401FB2B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12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http://www.bls.gov/iag/home.htm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74A70-9DC0-48FD-A514-8EF401FB2B83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DBFA-B761-4944-8190-6280F3D955CA}" type="datetimeFigureOut">
              <a:rPr lang="en-US" smtClean="0"/>
              <a:pPr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79D5D4-B349-42FC-9B75-3AEAA1A7E3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DBFA-B761-4944-8190-6280F3D955CA}" type="datetimeFigureOut">
              <a:rPr lang="en-US" smtClean="0"/>
              <a:pPr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79D5D4-B349-42FC-9B75-3AEAA1A7E3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DBFA-B761-4944-8190-6280F3D955CA}" type="datetimeFigureOut">
              <a:rPr lang="en-US" smtClean="0"/>
              <a:pPr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79D5D4-B349-42FC-9B75-3AEAA1A7E3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DBFA-B761-4944-8190-6280F3D955CA}" type="datetimeFigureOut">
              <a:rPr lang="en-US" smtClean="0"/>
              <a:pPr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79D5D4-B349-42FC-9B75-3AEAA1A7E3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DBFA-B761-4944-8190-6280F3D955CA}" type="datetimeFigureOut">
              <a:rPr lang="en-US" smtClean="0"/>
              <a:pPr/>
              <a:t>5/2/2014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79D5D4-B349-42FC-9B75-3AEAA1A7E3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DBFA-B761-4944-8190-6280F3D955CA}" type="datetimeFigureOut">
              <a:rPr lang="en-US" smtClean="0"/>
              <a:pPr/>
              <a:t>5/2/2014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79D5D4-B349-42FC-9B75-3AEAA1A7E3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DBFA-B761-4944-8190-6280F3D955CA}" type="datetimeFigureOut">
              <a:rPr lang="en-US" smtClean="0"/>
              <a:pPr/>
              <a:t>5/2/2014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79D5D4-B349-42FC-9B75-3AEAA1A7E3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DBFA-B761-4944-8190-6280F3D955CA}" type="datetimeFigureOut">
              <a:rPr lang="en-US" smtClean="0"/>
              <a:pPr/>
              <a:t>5/2/2014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79D5D4-B349-42FC-9B75-3AEAA1A7E3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DBFA-B761-4944-8190-6280F3D955CA}" type="datetimeFigureOut">
              <a:rPr lang="en-US" smtClean="0"/>
              <a:pPr/>
              <a:t>5/2/2014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79D5D4-B349-42FC-9B75-3AEAA1A7E3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DBFA-B761-4944-8190-6280F3D955CA}" type="datetimeFigureOut">
              <a:rPr lang="en-US" smtClean="0"/>
              <a:pPr/>
              <a:t>5/2/2014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67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9DBFA-B761-4944-8190-6280F3D955CA}" type="datetimeFigureOut">
              <a:rPr lang="en-US" smtClean="0"/>
              <a:pPr/>
              <a:t>5/2/2014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9" y="6041815"/>
            <a:ext cx="1501747" cy="7292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xaswideopenforbusiness.com/industries/index.php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xaswideopenforbusiness.com/industries/index.php" TargetMode="External"/><Relationship Id="rId2" Type="http://schemas.openxmlformats.org/officeDocument/2006/relationships/hyperlink" Target="http://www.dallasfed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ensus.gov/foreign-trade/statistics/state/data/tx.html" TargetMode="External"/><Relationship Id="rId5" Type="http://schemas.openxmlformats.org/officeDocument/2006/relationships/hyperlink" Target="http://www.bls.gov/iag/home.htm" TargetMode="External"/><Relationship Id="rId4" Type="http://schemas.openxmlformats.org/officeDocument/2006/relationships/hyperlink" Target="http://governor.state.tx.us/ecodev/business_research/industry_profile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sus.gov/econ/cbp/index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dirty="0" smtClean="0"/>
              <a:t>Economic Drivers </a:t>
            </a:r>
            <a:br>
              <a:rPr lang="en-US" sz="7200" dirty="0" smtClean="0"/>
            </a:br>
            <a:r>
              <a:rPr lang="en-US" sz="7200" dirty="0" smtClean="0"/>
              <a:t>of Texas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886200"/>
            <a:ext cx="7429500" cy="1752600"/>
          </a:xfrm>
        </p:spPr>
        <p:txBody>
          <a:bodyPr>
            <a:noAutofit/>
          </a:bodyPr>
          <a:lstStyle/>
          <a:p>
            <a:pPr algn="ctr"/>
            <a:endParaRPr lang="en-US" sz="1800" dirty="0" smtClean="0">
              <a:solidFill>
                <a:schemeClr val="tx1"/>
              </a:solidFill>
            </a:endParaRPr>
          </a:p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The opinions expressed are solely those of the presenters and do not reflect the opinions of the Federal Reserve Bank of Dallas or the Federal Reserve System. 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Industry Clusters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Geographically concentrated groups of companies related by 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technologies</a:t>
            </a:r>
            <a:r>
              <a:rPr lang="en-US" dirty="0" smtClean="0"/>
              <a:t> they use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markets</a:t>
            </a:r>
            <a:r>
              <a:rPr lang="en-US" dirty="0" smtClean="0"/>
              <a:t> they serve</a:t>
            </a:r>
          </a:p>
          <a:p>
            <a:pPr lvl="1"/>
            <a:r>
              <a:rPr lang="en-US" dirty="0" smtClean="0"/>
              <a:t>the goods and services they </a:t>
            </a:r>
            <a:r>
              <a:rPr lang="en-US" b="1" dirty="0" smtClean="0"/>
              <a:t>produce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labor</a:t>
            </a:r>
            <a:r>
              <a:rPr lang="en-US" dirty="0" smtClean="0"/>
              <a:t> skills they require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Location Quotient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Ratio of Local Employment Concentration to National Concentration within a sector.</a:t>
            </a:r>
          </a:p>
          <a:p>
            <a:r>
              <a:rPr lang="en-US" dirty="0" smtClean="0"/>
              <a:t>Numbers greater than 1 indicate a greater concentration than the nation as a whole.</a:t>
            </a:r>
          </a:p>
          <a:p>
            <a:r>
              <a:rPr lang="en-US" dirty="0" smtClean="0"/>
              <a:t>Numbers less than 1 indicate a lesser concentration than the nation as a whole.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Quotient</a:t>
            </a:r>
            <a:endParaRPr lang="en-US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47775" y="2362200"/>
            <a:ext cx="6648450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Five Industry Clusters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534400" cy="3135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7752"/>
                <a:gridCol w="2606648"/>
              </a:tblGrid>
              <a:tr h="631254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/>
                        <a:t>Industry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Location Quotient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0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/>
                        <a:t>Oil and gas extraction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/>
                        <a:t>5.9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00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/>
                        <a:t>Support activities for mining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/>
                        <a:t>5.6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00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/>
                        <a:t>Pipeline transportation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/>
                        <a:t>4.33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00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/>
                        <a:t>Funds, trusts and other financial vehicles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/>
                        <a:t>2.78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00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/>
                        <a:t>Petroleum and coal products manufacturing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/>
                        <a:t>2.78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Rest of the Top Ten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534400" cy="3135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7752"/>
                <a:gridCol w="2606648"/>
              </a:tblGrid>
              <a:tr h="631254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/>
                        <a:t>Industry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Location Quotient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0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/>
                        <a:t>Air transportation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/>
                        <a:t>1.67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00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/>
                        <a:t>Leather and allied product manufacturing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/>
                        <a:t>1.54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00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/>
                        <a:t>Support activities for transportation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/>
                        <a:t>1.51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00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/>
                        <a:t>Information and data processing services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/>
                        <a:t>1.42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00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/>
                        <a:t>Fishing, hunting and trapping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/>
                        <a:t>1.32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Next Five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534400" cy="3375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7752"/>
                <a:gridCol w="2606648"/>
              </a:tblGrid>
              <a:tr h="631254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/>
                        <a:t>Industry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Location Quotient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075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Computer and electronic product manufacturing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1.24</a:t>
                      </a:r>
                    </a:p>
                  </a:txBody>
                  <a:tcPr marL="9525" marR="9525" marT="9525" marB="0" anchor="ctr"/>
                </a:tc>
              </a:tr>
              <a:tr h="50075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Wholesale trade, durable goods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1.21</a:t>
                      </a:r>
                    </a:p>
                  </a:txBody>
                  <a:tcPr marL="9525" marR="9525" marT="9525" marB="0" anchor="ctr"/>
                </a:tc>
              </a:tr>
              <a:tr h="50075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Broadcasting and telecommunications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</a:t>
                      </a:r>
                    </a:p>
                  </a:txBody>
                  <a:tcPr marL="9525" marR="9525" marT="9525" marB="0" anchor="ctr"/>
                </a:tc>
              </a:tr>
              <a:tr h="50075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Management of companies and enterprises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1.18</a:t>
                      </a:r>
                    </a:p>
                  </a:txBody>
                  <a:tcPr marL="9525" marR="9525" marT="9525" marB="0" anchor="ctr"/>
                </a:tc>
              </a:tr>
              <a:tr h="50075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Nonmetallic mineral product manufacturing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Economic Drivers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524000"/>
          <a:ext cx="86868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Austin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563894"/>
              </p:ext>
            </p:extLst>
          </p:nvPr>
        </p:nvGraphicFramePr>
        <p:xfrm>
          <a:off x="152400" y="1524000"/>
          <a:ext cx="8839200" cy="41148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7716761"/>
                <a:gridCol w="1122439"/>
              </a:tblGrid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/>
                        <a:t>Computer and electronic product manufacturing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/>
                        <a:t>4.09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/>
                        <a:t>Publishing industries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/>
                        <a:t>2.01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/>
                        <a:t>Information and data processing services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/>
                        <a:t>1.78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/>
                        <a:t>Wholesale trade, durable goods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/>
                        <a:t>1.63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 err="1"/>
                        <a:t>Lessors</a:t>
                      </a:r>
                      <a:r>
                        <a:rPr lang="en-US" sz="2800" b="1" u="none" strike="noStrike" dirty="0"/>
                        <a:t> of nonfinancial intangible </a:t>
                      </a:r>
                      <a:r>
                        <a:rPr lang="en-US" sz="2800" b="1" u="none" strike="noStrike" dirty="0" smtClean="0"/>
                        <a:t>assets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/>
                        <a:t>1.57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Dallas-Fort Worth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1533211"/>
              </p:ext>
            </p:extLst>
          </p:nvPr>
        </p:nvGraphicFramePr>
        <p:xfrm>
          <a:off x="457200" y="1524000"/>
          <a:ext cx="8229601" cy="41148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7239000"/>
                <a:gridCol w="990601"/>
              </a:tblGrid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/>
                        <a:t>Oil and gas extraction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/>
                        <a:t>3.05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/>
                        <a:t>Air transportation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/>
                        <a:t>2.78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/>
                        <a:t>Information and data processing services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/>
                        <a:t>2.45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/>
                        <a:t>Computer and electronic product manufacturing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/>
                        <a:t>2.11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/>
                        <a:t>Funds, trusts and other financial vehicles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/>
                        <a:t>1.82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Houston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019003"/>
              </p:ext>
            </p:extLst>
          </p:nvPr>
        </p:nvGraphicFramePr>
        <p:xfrm>
          <a:off x="457200" y="1524000"/>
          <a:ext cx="8229600" cy="41148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7086600"/>
                <a:gridCol w="1143000"/>
              </a:tblGrid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/>
                        <a:t>Pipeline transportation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/>
                        <a:t>10.22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/>
                        <a:t>Oil and gas extraction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/>
                        <a:t>8.44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/>
                        <a:t>Funds, trusts and other financial vehicles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/>
                        <a:t>8.29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/>
                        <a:t>Petroleum and coal products manufacturing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/>
                        <a:t>5.08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/>
                        <a:t>Support activities for mining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/>
                        <a:t>5.07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TEKS </a:t>
            </a:r>
            <a:r>
              <a:rPr lang="en-US" b="0" dirty="0" smtClean="0"/>
              <a:t>(7</a:t>
            </a:r>
            <a:r>
              <a:rPr lang="en-US" b="0" baseline="30000" dirty="0" smtClean="0"/>
              <a:t>th</a:t>
            </a:r>
            <a:r>
              <a:rPr lang="en-US" b="0" dirty="0" smtClean="0"/>
              <a:t> Grade Texas History)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48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(12) Economics. The student understands the factors that caused Texas to change from an agrarian to an urban society. The student is expected to:</a:t>
            </a:r>
          </a:p>
          <a:p>
            <a:pPr lvl="1">
              <a:buNone/>
            </a:pPr>
            <a:r>
              <a:rPr lang="en-US" dirty="0" smtClean="0"/>
              <a:t>	(A) explain economic factors that led to the urbanization of Texas;</a:t>
            </a:r>
          </a:p>
          <a:p>
            <a:pPr lvl="1">
              <a:buNone/>
            </a:pPr>
            <a:r>
              <a:rPr lang="en-US" dirty="0" smtClean="0"/>
              <a:t>	(B) trace the development of major industries that contributed to the urbanization of Texas such as transportation, oil and gas, and manufacturing; and</a:t>
            </a:r>
          </a:p>
          <a:p>
            <a:pPr lvl="1">
              <a:buNone/>
            </a:pPr>
            <a:r>
              <a:rPr lang="en-US" dirty="0" smtClean="0"/>
              <a:t>	(C) explain the changes in the types of jobs and occupations that have resulted from the urbanization of Texas.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 Antonio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231289"/>
              </p:ext>
            </p:extLst>
          </p:nvPr>
        </p:nvGraphicFramePr>
        <p:xfrm>
          <a:off x="457200" y="1524000"/>
          <a:ext cx="8229601" cy="41148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7315200"/>
                <a:gridCol w="914401"/>
              </a:tblGrid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 smtClean="0"/>
                        <a:t>Leather and allied product manufacturing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 smtClean="0"/>
                        <a:t>7.86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 smtClean="0"/>
                        <a:t>Information and data processing services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 smtClean="0"/>
                        <a:t>2.2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 smtClean="0"/>
                        <a:t>Management of companies and enterprises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 smtClean="0"/>
                        <a:t>1.79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 smtClean="0"/>
                        <a:t>Insurance carriers and related activities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 smtClean="0"/>
                        <a:t>1.65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 smtClean="0"/>
                        <a:t>Pipeline transportation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 smtClean="0"/>
                        <a:t>1.53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Texas Wide Open for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Advanced Technology &amp; Manufacturing</a:t>
            </a:r>
          </a:p>
          <a:p>
            <a:r>
              <a:rPr lang="en-US" dirty="0" smtClean="0"/>
              <a:t>Aerospace, Aviation &amp; Defense</a:t>
            </a:r>
          </a:p>
          <a:p>
            <a:r>
              <a:rPr lang="en-US" dirty="0" smtClean="0"/>
              <a:t>Biotechnology &amp; Life Sciences</a:t>
            </a:r>
          </a:p>
          <a:p>
            <a:r>
              <a:rPr lang="en-US" dirty="0" smtClean="0"/>
              <a:t>Information &amp; Computer Technology</a:t>
            </a:r>
          </a:p>
          <a:p>
            <a:r>
              <a:rPr lang="en-US" dirty="0" smtClean="0"/>
              <a:t>Petroleum Refining &amp; Chemical Products</a:t>
            </a:r>
          </a:p>
          <a:p>
            <a:r>
              <a:rPr lang="en-US" dirty="0" smtClean="0"/>
              <a:t>Energy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http://www.texaswideopenforbusiness.com/industries/index.php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Economic Drivers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524000"/>
          <a:ext cx="86868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Texas Exports (millions of dollars)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5609967"/>
              </p:ext>
            </p:extLst>
          </p:nvPr>
        </p:nvGraphicFramePr>
        <p:xfrm>
          <a:off x="457200" y="1524000"/>
          <a:ext cx="8229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57127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Texas’ Top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n-US" sz="3600" dirty="0" smtClean="0"/>
              <a:t>Mexico</a:t>
            </a:r>
          </a:p>
          <a:p>
            <a:r>
              <a:rPr lang="en-US" sz="3600" dirty="0" smtClean="0"/>
              <a:t>Canada</a:t>
            </a:r>
          </a:p>
          <a:p>
            <a:r>
              <a:rPr lang="en-US" sz="3600" dirty="0" smtClean="0"/>
              <a:t>China</a:t>
            </a:r>
          </a:p>
          <a:p>
            <a:r>
              <a:rPr lang="en-US" sz="3600" dirty="0" smtClean="0"/>
              <a:t>Brazil</a:t>
            </a:r>
          </a:p>
          <a:p>
            <a:r>
              <a:rPr lang="en-US" sz="3600" dirty="0" smtClean="0"/>
              <a:t>Netherlands</a:t>
            </a:r>
          </a:p>
          <a:p>
            <a:r>
              <a:rPr lang="en-US" sz="3600" dirty="0" smtClean="0"/>
              <a:t>South Korea</a:t>
            </a:r>
          </a:p>
          <a:p>
            <a:r>
              <a:rPr lang="en-US" sz="3600" dirty="0" smtClean="0"/>
              <a:t>Singapore</a:t>
            </a:r>
          </a:p>
          <a:p>
            <a:r>
              <a:rPr lang="en-US" sz="3600" dirty="0" smtClean="0"/>
              <a:t>Colombia</a:t>
            </a:r>
          </a:p>
          <a:p>
            <a:r>
              <a:rPr lang="en-US" sz="3600" dirty="0" smtClean="0"/>
              <a:t>Japan</a:t>
            </a:r>
          </a:p>
          <a:p>
            <a:r>
              <a:rPr lang="en-US" sz="3600" dirty="0" smtClean="0"/>
              <a:t>Belgium</a:t>
            </a: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Economic Drivers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524000"/>
          <a:ext cx="86868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200" dirty="0" smtClean="0"/>
              <a:t>For data about the regional and national economy, see:</a:t>
            </a:r>
          </a:p>
          <a:p>
            <a:pPr marL="800100" lvl="2" indent="0">
              <a:buNone/>
            </a:pPr>
            <a:r>
              <a:rPr lang="en-US" sz="2200" dirty="0" smtClean="0">
                <a:hlinkClick r:id="rId2"/>
              </a:rPr>
              <a:t>www.dallasfed.org</a:t>
            </a:r>
            <a:r>
              <a:rPr lang="en-US" sz="2200" dirty="0" smtClean="0"/>
              <a:t> </a:t>
            </a:r>
          </a:p>
          <a:p>
            <a:r>
              <a:rPr lang="en-US" sz="2200" dirty="0" smtClean="0"/>
              <a:t>For information about key Texas industries, see:</a:t>
            </a:r>
          </a:p>
          <a:p>
            <a:pPr marL="800100" lvl="2" indent="0">
              <a:buNone/>
            </a:pPr>
            <a:r>
              <a:rPr lang="en-US" sz="2200" dirty="0" smtClean="0">
                <a:hlinkClick r:id="rId3"/>
              </a:rPr>
              <a:t>http</a:t>
            </a:r>
            <a:r>
              <a:rPr lang="en-US" sz="2200" dirty="0">
                <a:hlinkClick r:id="rId3"/>
              </a:rPr>
              <a:t>://</a:t>
            </a:r>
            <a:r>
              <a:rPr lang="en-US" sz="2200" dirty="0" smtClean="0">
                <a:hlinkClick r:id="rId3"/>
              </a:rPr>
              <a:t>www.texaswideopenforbusiness.com/industries/index.php</a:t>
            </a:r>
            <a:r>
              <a:rPr lang="en-US" sz="2200" dirty="0" smtClean="0"/>
              <a:t> </a:t>
            </a:r>
            <a:endParaRPr lang="en-US" sz="2200" dirty="0"/>
          </a:p>
          <a:p>
            <a:r>
              <a:rPr lang="en-US" sz="2200" dirty="0" smtClean="0"/>
              <a:t>For industry profiles, see:</a:t>
            </a:r>
            <a:endParaRPr lang="en-US" sz="2200" dirty="0"/>
          </a:p>
          <a:p>
            <a:pPr marL="800100" lvl="2" indent="0">
              <a:buNone/>
            </a:pPr>
            <a:r>
              <a:rPr lang="en-US" sz="2200" dirty="0" smtClean="0">
                <a:hlinkClick r:id="rId4"/>
              </a:rPr>
              <a:t>http</a:t>
            </a:r>
            <a:r>
              <a:rPr lang="en-US" sz="2200" dirty="0">
                <a:hlinkClick r:id="rId4"/>
              </a:rPr>
              <a:t>://governor.state.tx.us/ecodev/business_research/industry_profiles/%</a:t>
            </a:r>
            <a:r>
              <a:rPr lang="en-US" sz="2200" dirty="0" smtClean="0">
                <a:hlinkClick r:id="rId4"/>
              </a:rPr>
              <a:t>20</a:t>
            </a:r>
            <a:r>
              <a:rPr lang="en-US" sz="2200" dirty="0" smtClean="0"/>
              <a:t> </a:t>
            </a:r>
            <a:endParaRPr lang="en-US" sz="2200" dirty="0"/>
          </a:p>
          <a:p>
            <a:r>
              <a:rPr lang="en-US" sz="2200" dirty="0" smtClean="0"/>
              <a:t>To learn about industry classifications, see:</a:t>
            </a:r>
          </a:p>
          <a:p>
            <a:pPr marL="800100" lvl="2" indent="0">
              <a:buNone/>
            </a:pPr>
            <a:r>
              <a:rPr lang="en-US" sz="2200" dirty="0" smtClean="0">
                <a:hlinkClick r:id="rId5"/>
              </a:rPr>
              <a:t>http</a:t>
            </a:r>
            <a:r>
              <a:rPr lang="en-US" sz="2200" dirty="0">
                <a:hlinkClick r:id="rId5"/>
              </a:rPr>
              <a:t>://</a:t>
            </a:r>
            <a:r>
              <a:rPr lang="en-US" sz="2200" dirty="0" smtClean="0">
                <a:hlinkClick r:id="rId5"/>
              </a:rPr>
              <a:t>www.bls.gov/iag/home.htm</a:t>
            </a:r>
            <a:r>
              <a:rPr lang="en-US" sz="2200" dirty="0" smtClean="0"/>
              <a:t> </a:t>
            </a:r>
          </a:p>
          <a:p>
            <a:r>
              <a:rPr lang="en-US" sz="2200" dirty="0" smtClean="0"/>
              <a:t>For export data, see:</a:t>
            </a:r>
          </a:p>
          <a:p>
            <a:pPr marL="800100" lvl="2" indent="0">
              <a:buNone/>
            </a:pPr>
            <a:r>
              <a:rPr lang="en-US" sz="2200" dirty="0">
                <a:hlinkClick r:id="rId6"/>
              </a:rPr>
              <a:t>http://</a:t>
            </a:r>
            <a:r>
              <a:rPr lang="en-US" sz="2200" dirty="0" smtClean="0">
                <a:hlinkClick r:id="rId6"/>
              </a:rPr>
              <a:t>www.census.gov/foreign-trade/statistics/state/data/tx.html</a:t>
            </a:r>
            <a:r>
              <a:rPr lang="en-US" sz="2200" dirty="0" smtClean="0"/>
              <a:t> 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43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TEKS </a:t>
            </a:r>
            <a:r>
              <a:rPr lang="en-US" b="0" dirty="0" smtClean="0"/>
              <a:t>(7</a:t>
            </a:r>
            <a:r>
              <a:rPr lang="en-US" b="0" baseline="30000" dirty="0" smtClean="0"/>
              <a:t>th</a:t>
            </a:r>
            <a:r>
              <a:rPr lang="en-US" b="0" dirty="0" smtClean="0"/>
              <a:t> Grade Texas History)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(13) Economics. The student understands the interdependence of the Texas economy with the United States and the world. The student is expected to:</a:t>
            </a:r>
          </a:p>
          <a:p>
            <a:pPr lvl="1">
              <a:buNone/>
            </a:pPr>
            <a:r>
              <a:rPr lang="en-US" sz="2000" dirty="0" smtClean="0"/>
              <a:t>	(A) analyze the impact of national and international markets and events on the production of goods and services in Texas such as agriculture, oil and gas, and computer technology;</a:t>
            </a:r>
          </a:p>
          <a:p>
            <a:pPr lvl="1">
              <a:buNone/>
            </a:pPr>
            <a:r>
              <a:rPr lang="en-US" sz="2000" dirty="0" smtClean="0"/>
              <a:t>	(B) analyze the impact of economic concepts within the free enterprise system such as supply and demand, profit, government regulation, and world competition on the economy of Texas; and</a:t>
            </a:r>
          </a:p>
          <a:p>
            <a:pPr lvl="1">
              <a:buNone/>
            </a:pPr>
            <a:r>
              <a:rPr lang="en-US" sz="2000" dirty="0" smtClean="0"/>
              <a:t>	(C) analyze the impact of significant industries in Texas such as oil and gas, aerospace, medical, and computer technologies on local, national, and international markets.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Urbanization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Urbanization is the story of a transformation of the Texas economy.</a:t>
            </a:r>
          </a:p>
          <a:p>
            <a:r>
              <a:rPr lang="en-US" dirty="0" smtClean="0"/>
              <a:t>Old story of cattle, cotton and oil has given way to a new narrative.</a:t>
            </a:r>
          </a:p>
          <a:p>
            <a:r>
              <a:rPr lang="en-US" dirty="0" smtClean="0"/>
              <a:t>New story is driven by jobs in the urban centers.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Texans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County Business Patterns (CBP) examines local economic data by industry.</a:t>
            </a:r>
          </a:p>
          <a:p>
            <a:pPr lvl="1"/>
            <a:r>
              <a:rPr lang="en-US" dirty="0" smtClean="0"/>
              <a:t>Number of firms</a:t>
            </a:r>
          </a:p>
          <a:p>
            <a:pPr lvl="1"/>
            <a:r>
              <a:rPr lang="en-US" dirty="0" smtClean="0"/>
              <a:t>Number of paid employees</a:t>
            </a:r>
          </a:p>
          <a:p>
            <a:pPr lvl="1"/>
            <a:r>
              <a:rPr lang="en-US" dirty="0" smtClean="0"/>
              <a:t>Payroll</a:t>
            </a:r>
          </a:p>
          <a:p>
            <a:r>
              <a:rPr lang="en-US" dirty="0" smtClean="0"/>
              <a:t>Uses North American Industry Classification System (NAICS)</a:t>
            </a:r>
          </a:p>
          <a:p>
            <a:r>
              <a:rPr lang="en-US" dirty="0" smtClean="0"/>
              <a:t>Excludes farming and railroads, along with household jobs</a:t>
            </a:r>
          </a:p>
          <a:p>
            <a:r>
              <a:rPr lang="en-US" dirty="0" smtClean="0">
                <a:hlinkClick r:id="rId2"/>
              </a:rPr>
              <a:t>http://www.census.gov/econ/cbp/index.html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 5 Industries by Number of Firms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12115"/>
              </p:ext>
            </p:extLst>
          </p:nvPr>
        </p:nvGraphicFramePr>
        <p:xfrm>
          <a:off x="381000" y="1327788"/>
          <a:ext cx="8382000" cy="4463412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5943600"/>
                <a:gridCol w="2438400"/>
              </a:tblGrid>
              <a:tr h="7439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/>
                        <a:t>Industry</a:t>
                      </a:r>
                      <a:endParaRPr lang="en-US" sz="24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/>
                        <a:t>Number </a:t>
                      </a:r>
                      <a:r>
                        <a:rPr lang="en-US" sz="2400" b="1" u="none" strike="noStrike" dirty="0" smtClean="0"/>
                        <a:t>of firms</a:t>
                      </a:r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439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/>
                        <a:t>Retail trade</a:t>
                      </a:r>
                      <a:endParaRPr lang="en-US" sz="24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/>
                        <a:t>76,787</a:t>
                      </a:r>
                      <a:endParaRPr lang="en-US" sz="2400" b="1" i="0" u="none" strike="noStrike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439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/>
                        <a:t>Professional, scientific, and technical services</a:t>
                      </a:r>
                      <a:endParaRPr lang="en-US" sz="24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/>
                        <a:t>59,757</a:t>
                      </a:r>
                      <a:endParaRPr lang="en-US" sz="2400" b="1" i="0" u="none" strike="noStrike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439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/>
                        <a:t>Health care and social assistance</a:t>
                      </a:r>
                      <a:endParaRPr lang="en-US" sz="2400" b="1" i="0" u="none" strike="noStrike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/>
                        <a:t>59,193</a:t>
                      </a:r>
                      <a:endParaRPr lang="en-US" sz="2400" b="1" i="0" u="none" strike="noStrike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439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/>
                        <a:t>Other services (except public administration)</a:t>
                      </a:r>
                      <a:endParaRPr lang="en-US" sz="2400" b="1" i="0" u="none" strike="noStrike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/>
                        <a:t>48,097</a:t>
                      </a:r>
                      <a:endParaRPr lang="en-US" sz="2400" b="1" i="0" u="none" strike="noStrike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439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/>
                        <a:t>Accommodation and food services</a:t>
                      </a:r>
                      <a:endParaRPr lang="en-US" sz="2400" b="1" i="0" u="none" strike="noStrike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/>
                        <a:t>46,045</a:t>
                      </a:r>
                      <a:endParaRPr lang="en-US" sz="24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 5 Industries by Employees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405552"/>
              </p:ext>
            </p:extLst>
          </p:nvPr>
        </p:nvGraphicFramePr>
        <p:xfrm>
          <a:off x="381000" y="1327788"/>
          <a:ext cx="8382000" cy="4463412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6120938"/>
                <a:gridCol w="2261062"/>
              </a:tblGrid>
              <a:tr h="7439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latin typeface="Arial"/>
                        </a:rPr>
                        <a:t>Industry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latin typeface="Arial"/>
                        </a:rPr>
                        <a:t>Paid employees</a:t>
                      </a:r>
                    </a:p>
                  </a:txBody>
                  <a:tcPr marL="9525" marR="9525" marT="9525" marB="0" anchor="ctr"/>
                </a:tc>
              </a:tr>
              <a:tr h="7439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latin typeface="Arial"/>
                        </a:rPr>
                        <a:t>Health care and social assistance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latin typeface="Arial"/>
                        </a:rPr>
                        <a:t>1,280,332</a:t>
                      </a:r>
                    </a:p>
                  </a:txBody>
                  <a:tcPr marL="9525" marR="9525" marT="9525" marB="0" anchor="ctr"/>
                </a:tc>
              </a:tr>
              <a:tr h="7439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latin typeface="Arial"/>
                        </a:rPr>
                        <a:t>Retail trade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latin typeface="Arial"/>
                        </a:rPr>
                        <a:t>1,127,032</a:t>
                      </a:r>
                    </a:p>
                  </a:txBody>
                  <a:tcPr marL="9525" marR="9525" marT="9525" marB="0" anchor="ctr"/>
                </a:tc>
              </a:tr>
              <a:tr h="7439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latin typeface="Arial"/>
                        </a:rPr>
                        <a:t>Accommodation and food services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latin typeface="Arial"/>
                        </a:rPr>
                        <a:t>908,665</a:t>
                      </a:r>
                    </a:p>
                  </a:txBody>
                  <a:tcPr marL="9525" marR="9525" marT="9525" marB="0" anchor="ctr"/>
                </a:tc>
              </a:tr>
              <a:tr h="7439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latin typeface="Arial"/>
                        </a:rPr>
                        <a:t>Waste management and remediation services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latin typeface="Arial"/>
                        </a:rPr>
                        <a:t>830,284</a:t>
                      </a:r>
                    </a:p>
                  </a:txBody>
                  <a:tcPr marL="9525" marR="9525" marT="9525" marB="0" anchor="ctr"/>
                </a:tc>
              </a:tr>
              <a:tr h="7439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latin typeface="Arial"/>
                        </a:rPr>
                        <a:t>Manufacturing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latin typeface="Arial"/>
                        </a:rPr>
                        <a:t>730,551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 6 Industries by Payroll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7543891"/>
              </p:ext>
            </p:extLst>
          </p:nvPr>
        </p:nvGraphicFramePr>
        <p:xfrm>
          <a:off x="381000" y="1327788"/>
          <a:ext cx="8534400" cy="4779100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6232228"/>
                <a:gridCol w="2302172"/>
              </a:tblGrid>
              <a:tr h="65940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latin typeface="Arial"/>
                        </a:rPr>
                        <a:t>Industry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latin typeface="Arial"/>
                        </a:rPr>
                        <a:t>Annual payroll ($1,000)</a:t>
                      </a:r>
                    </a:p>
                  </a:txBody>
                  <a:tcPr marL="9525" marR="9525" marT="9525" marB="0" anchor="ctr"/>
                </a:tc>
              </a:tr>
              <a:tr h="6594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latin typeface="Arial"/>
                        </a:rPr>
                        <a:t>Health care and social assistance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latin typeface="Arial"/>
                        </a:rPr>
                        <a:t>51,168,478</a:t>
                      </a:r>
                    </a:p>
                  </a:txBody>
                  <a:tcPr marL="9525" marR="9525" marT="9525" marB="0" anchor="ctr"/>
                </a:tc>
              </a:tr>
              <a:tr h="6594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latin typeface="Arial"/>
                        </a:rPr>
                        <a:t>Professional, scientific, and technical services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latin typeface="Arial"/>
                        </a:rPr>
                        <a:t>40,436,455</a:t>
                      </a:r>
                    </a:p>
                  </a:txBody>
                  <a:tcPr marL="9525" marR="9525" marT="9525" marB="0" anchor="ctr"/>
                </a:tc>
              </a:tr>
              <a:tr h="6594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latin typeface="Arial"/>
                        </a:rPr>
                        <a:t>Manufacturing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latin typeface="Arial"/>
                        </a:rPr>
                        <a:t>38,849,364</a:t>
                      </a:r>
                    </a:p>
                  </a:txBody>
                  <a:tcPr marL="9525" marR="9525" marT="9525" marB="0" anchor="ctr"/>
                </a:tc>
              </a:tr>
              <a:tr h="6594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latin typeface="Arial"/>
                        </a:rPr>
                        <a:t>Finance and insurance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latin typeface="Arial"/>
                        </a:rPr>
                        <a:t>28,870,504</a:t>
                      </a:r>
                    </a:p>
                  </a:txBody>
                  <a:tcPr marL="9525" marR="9525" marT="9525" marB="0" anchor="ctr"/>
                </a:tc>
              </a:tr>
              <a:tr h="6594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latin typeface="Arial"/>
                        </a:rPr>
                        <a:t>Management of companies and enterprises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latin typeface="Arial"/>
                        </a:rPr>
                        <a:t>28,811,285</a:t>
                      </a:r>
                    </a:p>
                  </a:txBody>
                  <a:tcPr marL="9525" marR="9525" marT="9525" marB="0" anchor="ctr"/>
                </a:tc>
              </a:tr>
              <a:tr h="6594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latin typeface="Arial"/>
                        </a:rPr>
                        <a:t>Wholesale trade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latin typeface="Arial"/>
                        </a:rPr>
                        <a:t>28,125,856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Lenses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CBP data looks at how big various sectors are in Texas.</a:t>
            </a:r>
          </a:p>
          <a:p>
            <a:r>
              <a:rPr lang="en-US" dirty="0" smtClean="0"/>
              <a:t>Concentration is a different way to measure the impact.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1636&quot;&gt;&lt;/object&gt;&lt;object type=&quot;2&quot; unique_id=&quot;11637&quot;&gt;&lt;object type=&quot;3&quot; unique_id=&quot;11638&quot;&gt;&lt;property id=&quot;20148&quot; value=&quot;5&quot;/&gt;&lt;property id=&quot;20300&quot; value=&quot;Slide 1 - &amp;quot;The Story of Gold&amp;quot;&quot;/&gt;&lt;property id=&quot;20307&quot; value=&quot;256&quot;/&gt;&lt;/object&gt;&lt;object type=&quot;3&quot; unique_id=&quot;11639&quot;&gt;&lt;property id=&quot;20148&quot; value=&quot;5&quot;/&gt;&lt;property id=&quot;20300&quot; value=&quot;Slide 2 - &amp;quot;Gold!&amp;quot;&quot;/&gt;&lt;property id=&quot;20307&quot; value=&quot;257&quot;/&gt;&lt;/object&gt;&lt;object type=&quot;3&quot; unique_id=&quot;11640&quot;&gt;&lt;property id=&quot;20148&quot; value=&quot;5&quot;/&gt;&lt;property id=&quot;20300&quot; value=&quot;Slide 3 - &amp;quot;Why gold, why now?&amp;quot;&quot;/&gt;&lt;property id=&quot;20307&quot; value=&quot;317&quot;/&gt;&lt;/object&gt;&lt;object type=&quot;3&quot; unique_id=&quot;11641&quot;&gt;&lt;property id=&quot;20148&quot; value=&quot;5&quot;/&gt;&lt;property id=&quot;20300&quot; value=&quot;Slide 4 - &amp;quot;History of gold&amp;quot;&quot;/&gt;&lt;property id=&quot;20307&quot; value=&quot;283&quot;/&gt;&lt;/object&gt;&lt;object type=&quot;3&quot; unique_id=&quot;11642&quot;&gt;&lt;property id=&quot;20148&quot; value=&quot;5&quot;/&gt;&lt;property id=&quot;20300&quot; value=&quot;Slide 5 - &amp;quot;Characteristics of Au&amp;quot;&quot;/&gt;&lt;property id=&quot;20307&quot; value=&quot;260&quot;/&gt;&lt;/object&gt;&lt;object type=&quot;3&quot; unique_id=&quot;11643&quot;&gt;&lt;property id=&quot;20148&quot; value=&quot;5&quot;/&gt;&lt;property id=&quot;20300&quot; value=&quot;Slide 6&quot;/&gt;&lt;property id=&quot;20307&quot; value=&quot;351&quot;/&gt;&lt;/object&gt;&lt;object type=&quot;3&quot; unique_id=&quot;11644&quot;&gt;&lt;property id=&quot;20148&quot; value=&quot;5&quot;/&gt;&lt;property id=&quot;20300&quot; value=&quot;Slide 7 - &amp;quot;How much is there?&amp;quot;&quot;/&gt;&lt;property id=&quot;20307&quot; value=&quot;286&quot;/&gt;&lt;/object&gt;&lt;object type=&quot;3&quot; unique_id=&quot;11645&quot;&gt;&lt;property id=&quot;20148&quot; value=&quot;5&quot;/&gt;&lt;property id=&quot;20300&quot; value=&quot;Slide 8 - &amp;quot;Early Trade&amp;quot;&quot;/&gt;&lt;property id=&quot;20307&quot; value=&quot;264&quot;/&gt;&lt;/object&gt;&lt;object type=&quot;3&quot; unique_id=&quot;11646&quot;&gt;&lt;property id=&quot;20148&quot; value=&quot;5&quot;/&gt;&lt;property id=&quot;20300&quot; value=&quot;Slide 9 - &amp;quot;Gold and Money&amp;quot;&quot;/&gt;&lt;property id=&quot;20307&quot; value=&quot;263&quot;/&gt;&lt;/object&gt;&lt;object type=&quot;3&quot; unique_id=&quot;11647&quot;&gt;&lt;property id=&quot;20148&quot; value=&quot;5&quot;/&gt;&lt;property id=&quot;20300&quot; value=&quot;Slide 10 - &amp;quot;Gold and Trade&amp;quot;&quot;/&gt;&lt;property id=&quot;20307&quot; value=&quot;292&quot;/&gt;&lt;/object&gt;&lt;object type=&quot;3&quot; unique_id=&quot;11648&quot;&gt;&lt;property id=&quot;20148&quot; value=&quot;5&quot;/&gt;&lt;property id=&quot;20300&quot; value=&quot;Slide 11 - &amp;quot;Principles of a Gold Standard&amp;quot;&quot;/&gt;&lt;property id=&quot;20307&quot; value=&quot;318&quot;/&gt;&lt;/object&gt;&lt;object type=&quot;3&quot; unique_id=&quot;11649&quot;&gt;&lt;property id=&quot;20148&quot; value=&quot;5&quot;/&gt;&lt;property id=&quot;20300&quot; value=&quot;Slide 12 - &amp;quot;Link between Money Supply and Gold&amp;quot;&quot;/&gt;&lt;property id=&quot;20307&quot; value=&quot;320&quot;/&gt;&lt;/object&gt;&lt;object type=&quot;3&quot; unique_id=&quot;11650&quot;&gt;&lt;property id=&quot;20148&quot; value=&quot;5&quot;/&gt;&lt;property id=&quot;20300&quot; value=&quot;Slide 13&quot;/&gt;&lt;property id=&quot;20307&quot; value=&quot;321&quot;/&gt;&lt;/object&gt;&lt;object type=&quot;3&quot; unique_id=&quot;11651&quot;&gt;&lt;property id=&quot;20148&quot; value=&quot;5&quot;/&gt;&lt;property id=&quot;20300&quot; value=&quot;Slide 14 - &amp;quot;Price-Specie Flow Mechanism&amp;quot;&quot;/&gt;&lt;property id=&quot;20307&quot; value=&quot;322&quot;/&gt;&lt;/object&gt;&lt;object type=&quot;3&quot; unique_id=&quot;11652&quot;&gt;&lt;property id=&quot;20148&quot; value=&quot;5&quot;/&gt;&lt;property id=&quot;20300&quot; value=&quot;Slide 15 - &amp;quot;Implementation of a Gold Standard&amp;quot;&quot;/&gt;&lt;property id=&quot;20307&quot; value=&quot;319&quot;/&gt;&lt;/object&gt;&lt;object type=&quot;3&quot; unique_id=&quot;11653&quot;&gt;&lt;property id=&quot;20148&quot; value=&quot;5&quot;/&gt;&lt;property id=&quot;20300&quot; value=&quot;Slide 16 - &amp;quot;U.S. Legislation&amp;quot;&quot;/&gt;&lt;property id=&quot;20307&quot; value=&quot;300&quot;/&gt;&lt;/object&gt;&lt;object type=&quot;3&quot; unique_id=&quot;11654&quot;&gt;&lt;property id=&quot;20148&quot; value=&quot;5&quot;/&gt;&lt;property id=&quot;20300&quot; value=&quot;Slide 17 - &amp;quot;Gold Standard in U.S.&amp;quot;&quot;/&gt;&lt;property id=&quot;20307&quot; value=&quot;355&quot;/&gt;&lt;/object&gt;&lt;object type=&quot;3&quot; unique_id=&quot;11655&quot;&gt;&lt;property id=&quot;20148&quot; value=&quot;5&quot;/&gt;&lt;property id=&quot;20300&quot; value=&quot;Slide 18 - &amp;quot;Gold Standard in England&amp;quot;&quot;/&gt;&lt;property id=&quot;20307&quot; value=&quot;325&quot;/&gt;&lt;/object&gt;&lt;object type=&quot;3&quot; unique_id=&quot;11656&quot;&gt;&lt;property id=&quot;20148&quot; value=&quot;5&quot;/&gt;&lt;property id=&quot;20300&quot; value=&quot;Slide 19 - &amp;quot;Finding the Gold&amp;quot;&quot;/&gt;&lt;property id=&quot;20307&quot; value=&quot;353&quot;/&gt;&lt;/object&gt;&lt;object type=&quot;3&quot; unique_id=&quot;11657&quot;&gt;&lt;property id=&quot;20148&quot; value=&quot;5&quot;/&gt;&lt;property id=&quot;20300&quot; value=&quot;Slide 20 - &amp;quot;Historical Periods&amp;quot;&quot;/&gt;&lt;property id=&quot;20307&quot; value=&quot;326&quot;/&gt;&lt;/object&gt;&lt;object type=&quot;3&quot; unique_id=&quot;11658&quot;&gt;&lt;property id=&quot;20148&quot; value=&quot;5&quot;/&gt;&lt;property id=&quot;20300&quot; value=&quot;Slide 21 - &amp;quot;Classical Gold Standard&amp;quot;&quot;/&gt;&lt;property id=&quot;20307&quot; value=&quot;356&quot;/&gt;&lt;/object&gt;&lt;object type=&quot;3&quot; unique_id=&quot;11659&quot;&gt;&lt;property id=&quot;20148&quot; value=&quot;5&quot;/&gt;&lt;property id=&quot;20300&quot; value=&quot;Slide 22 - &amp;quot;Classical Gold Standard&amp;quot;&quot;/&gt;&lt;property id=&quot;20307&quot; value=&quot;291&quot;/&gt;&lt;/object&gt;&lt;object type=&quot;3&quot; unique_id=&quot;11660&quot;&gt;&lt;property id=&quot;20148&quot; value=&quot;5&quot;/&gt;&lt;property id=&quot;20300&quot; value=&quot;Slide 23 - &amp;quot;Classical Gold Standard&amp;quot;&quot;/&gt;&lt;property id=&quot;20307&quot; value=&quot;358&quot;/&gt;&lt;/object&gt;&lt;object type=&quot;3&quot; unique_id=&quot;11661&quot;&gt;&lt;property id=&quot;20148&quot; value=&quot;5&quot;/&gt;&lt;property id=&quot;20300&quot; value=&quot;Slide 24 - &amp;quot;Classical Gold Standard in U.S.&amp;quot;&quot;/&gt;&lt;property id=&quot;20307&quot; value=&quot;357&quot;/&gt;&lt;/object&gt;&lt;object type=&quot;3&quot; unique_id=&quot;11662&quot;&gt;&lt;property id=&quot;20148&quot; value=&quot;5&quot;/&gt;&lt;property id=&quot;20300&quot; value=&quot;Slide 25 - &amp;quot;Labor in U.S.&amp;#x0D;&amp;#x0A;Classical Gold Standard&amp;quot;&quot;/&gt;&lt;property id=&quot;20307&quot; value=&quot;327&quot;/&gt;&lt;/object&gt;&lt;object type=&quot;3&quot; unique_id=&quot;11663&quot;&gt;&lt;property id=&quot;20148&quot; value=&quot;5&quot;/&gt;&lt;property id=&quot;20300&quot; value=&quot;Slide 26 - &amp;quot;Unemployment in U.S.&amp;#x0D;&amp;#x0A; Classical Gold Standard&amp;quot;&quot;/&gt;&lt;property id=&quot;20307&quot; value=&quot;328&quot;/&gt;&lt;/object&gt;&lt;object type=&quot;3&quot; unique_id=&quot;11664&quot;&gt;&lt;property id=&quot;20148&quot; value=&quot;5&quot;/&gt;&lt;property id=&quot;20300&quot; value=&quot;Slide 27 - &amp;quot;Change in Price Level in U.S.&amp;#x0D;&amp;#x0A;Classical Gold Standard&amp;quot;&quot;/&gt;&lt;property id=&quot;20307&quot; value=&quot;329&quot;/&gt;&lt;/object&gt;&lt;object type=&quot;3&quot; unique_id=&quot;11665&quot;&gt;&lt;property id=&quot;20148&quot; value=&quot;5&quot;/&gt;&lt;property id=&quot;20300&quot; value=&quot;Slide 28 - &amp;quot;Financial Sector Instability&amp;quot;&quot;/&gt;&lt;property id=&quot;20307&quot; value=&quot;331&quot;/&gt;&lt;/object&gt;&lt;object type=&quot;3&quot; unique_id=&quot;11666&quot;&gt;&lt;property id=&quot;20148&quot; value=&quot;5&quot;/&gt;&lt;property id=&quot;20300&quot; value=&quot;Slide 29 - &amp;quot;U.S. Mortgage Rates in 1890&amp;quot;&quot;/&gt;&lt;property id=&quot;20307&quot; value=&quot;332&quot;/&gt;&lt;/object&gt;&lt;object type=&quot;3&quot; unique_id=&quot;11667&quot;&gt;&lt;property id=&quot;20148&quot; value=&quot;5&quot;/&gt;&lt;property id=&quot;20300&quot; value=&quot;Slide 30 - &amp;quot;U.S. Congress Responds to Instability&amp;quot;&quot;/&gt;&lt;property id=&quot;20307&quot; value=&quot;333&quot;/&gt;&lt;/object&gt;&lt;object type=&quot;3&quot; unique_id=&quot;11668&quot;&gt;&lt;property id=&quot;20148&quot; value=&quot;5&quot;/&gt;&lt;property id=&quot;20300&quot; value=&quot;Slide 31 - &amp;quot;U.S. Policy&amp;quot;&quot;/&gt;&lt;property id=&quot;20307&quot; value=&quot;334&quot;/&gt;&lt;/object&gt;&lt;object type=&quot;3&quot; unique_id=&quot;11669&quot;&gt;&lt;property id=&quot;20148&quot; value=&quot;5&quot;/&gt;&lt;property id=&quot;20300&quot; value=&quot;Slide 32 - &amp;quot;World War I&amp;quot;&quot;/&gt;&lt;property id=&quot;20307&quot; value=&quot;335&quot;/&gt;&lt;/object&gt;&lt;object type=&quot;3&quot; unique_id=&quot;11670&quot;&gt;&lt;property id=&quot;20148&quot; value=&quot;5&quot;/&gt;&lt;property id=&quot;20300&quot; value=&quot;Slide 33 - &amp;quot;World War I in U.S.&amp;quot;&quot;/&gt;&lt;property id=&quot;20307&quot; value=&quot;336&quot;/&gt;&lt;/object&gt;&lt;object type=&quot;3&quot; unique_id=&quot;11671&quot;&gt;&lt;property id=&quot;20148&quot; value=&quot;5&quot;/&gt;&lt;property id=&quot;20300&quot; value=&quot;Slide 34 - &amp;quot;Interwar Period in U.S.&amp;quot;&quot;/&gt;&lt;property id=&quot;20307&quot; value=&quot;337&quot;/&gt;&lt;/object&gt;&lt;object type=&quot;3&quot; unique_id=&quot;11672&quot;&gt;&lt;property id=&quot;20148&quot; value=&quot;5&quot;/&gt;&lt;property id=&quot;20300&quot; value=&quot;Slide 35 - &amp;quot;Interwar Period in U.S.&amp;quot;&quot;/&gt;&lt;property id=&quot;20307&quot; value=&quot;338&quot;/&gt;&lt;/object&gt;&lt;object type=&quot;3&quot; unique_id=&quot;11673&quot;&gt;&lt;property id=&quot;20148&quot; value=&quot;5&quot;/&gt;&lt;property id=&quot;20300&quot; value=&quot;Slide 36 - &amp;quot;Interwar Period in U.K.&amp;quot;&quot;/&gt;&lt;property id=&quot;20307&quot; value=&quot;360&quot;/&gt;&lt;/object&gt;&lt;object type=&quot;3&quot; unique_id=&quot;11674&quot;&gt;&lt;property id=&quot;20148&quot; value=&quot;5&quot;/&gt;&lt;property id=&quot;20300&quot; value=&quot;Slide 37 - &amp;quot;Great Depression&amp;quot;&quot;/&gt;&lt;property id=&quot;20307&quot; value=&quot;339&quot;/&gt;&lt;/object&gt;&lt;object type=&quot;3&quot; unique_id=&quot;11675&quot;&gt;&lt;property id=&quot;20148&quot; value=&quot;5&quot;/&gt;&lt;property id=&quot;20300&quot; value=&quot;Slide 38 - &amp;quot;Great Depression&amp;quot;&quot;/&gt;&lt;property id=&quot;20307&quot; value=&quot;340&quot;/&gt;&lt;/object&gt;&lt;object type=&quot;3&quot; unique_id=&quot;11676&quot;&gt;&lt;property id=&quot;20148&quot; value=&quot;5&quot;/&gt;&lt;property id=&quot;20300&quot; value=&quot;Slide 39 - &amp;quot;Great Depression&amp;quot;&quot;/&gt;&lt;property id=&quot;20307&quot; value=&quot;341&quot;/&gt;&lt;/object&gt;&lt;object type=&quot;3&quot; unique_id=&quot;11677&quot;&gt;&lt;property id=&quot;20148&quot; value=&quot;5&quot;/&gt;&lt;property id=&quot;20300&quot; value=&quot;Slide 40 - &amp;quot;Great Depression&amp;quot;&quot;/&gt;&lt;property id=&quot;20307&quot; value=&quot;342&quot;/&gt;&lt;/object&gt;&lt;object type=&quot;3&quot; unique_id=&quot;11678&quot;&gt;&lt;property id=&quot;20148&quot; value=&quot;5&quot;/&gt;&lt;property id=&quot;20300&quot; value=&quot;Slide 41 - &amp;quot;Great Depression&amp;quot;&quot;/&gt;&lt;property id=&quot;20307&quot; value=&quot;343&quot;/&gt;&lt;/object&gt;&lt;object type=&quot;3&quot; unique_id=&quot;11679&quot;&gt;&lt;property id=&quot;20148&quot; value=&quot;5&quot;/&gt;&lt;property id=&quot;20300&quot; value=&quot;Slide 42 - &amp;quot;Change in Price Level in U.S.&amp;#x0D;&amp;#x0A;Interwar&amp;quot;&quot;/&gt;&lt;property id=&quot;20307&quot; value=&quot;344&quot;/&gt;&lt;/object&gt;&lt;object type=&quot;3&quot; unique_id=&quot;11680&quot;&gt;&lt;property id=&quot;20148&quot; value=&quot;5&quot;/&gt;&lt;property id=&quot;20300&quot; value=&quot;Slide 43 - &amp;quot;Bretton Woods Era&amp;quot;&quot;/&gt;&lt;property id=&quot;20307&quot; value=&quot;345&quot;/&gt;&lt;/object&gt;&lt;object type=&quot;3&quot; unique_id=&quot;11681&quot;&gt;&lt;property id=&quot;20148&quot; value=&quot;5&quot;/&gt;&lt;property id=&quot;20300&quot; value=&quot;Slide 44 - &amp;quot;Bretton Woods Era&amp;quot;&quot;/&gt;&lt;property id=&quot;20307&quot; value=&quot;346&quot;/&gt;&lt;/object&gt;&lt;object type=&quot;3&quot; unique_id=&quot;11682&quot;&gt;&lt;property id=&quot;20148&quot; value=&quot;5&quot;/&gt;&lt;property id=&quot;20300&quot; value=&quot;Slide 45 - &amp;quot;End of Bretton Woods Era&amp;quot;&quot;/&gt;&lt;property id=&quot;20307&quot; value=&quot;361&quot;/&gt;&lt;/object&gt;&lt;object type=&quot;3&quot; unique_id=&quot;11683&quot;&gt;&lt;property id=&quot;20148&quot; value=&quot;5&quot;/&gt;&lt;property id=&quot;20300&quot; value=&quot;Slide 46 - &amp;quot;Post Bretton Woods&amp;quot;&quot;/&gt;&lt;property id=&quot;20307&quot; value=&quot;362&quot;/&gt;&lt;/object&gt;&lt;object type=&quot;3&quot; unique_id=&quot;11684&quot;&gt;&lt;property id=&quot;20148&quot; value=&quot;5&quot;/&gt;&lt;property id=&quot;20300&quot; value=&quot;Slide 47 - &amp;quot;Post Bretton Woods&amp;quot;&quot;/&gt;&lt;property id=&quot;20307&quot; value=&quot;364&quot;/&gt;&lt;/object&gt;&lt;object type=&quot;3&quot; unique_id=&quot;11685&quot;&gt;&lt;property id=&quot;20148&quot; value=&quot;5&quot;/&gt;&lt;property id=&quot;20300&quot; value=&quot;Slide 48&quot;/&gt;&lt;property id=&quot;20307&quot; value=&quot;315&quot;/&gt;&lt;/object&gt;&lt;object type=&quot;3&quot; unique_id=&quot;11686&quot;&gt;&lt;property id=&quot;20148&quot; value=&quot;5&quot;/&gt;&lt;property id=&quot;20300&quot; value=&quot;Slide 49 - &amp;quot;A Policy Dilemma:&amp;#x0D;&amp;#x0A;The Mundell – Fleming Model&amp;quot;&quot;/&gt;&lt;property id=&quot;20307&quot; value=&quot;347&quot;/&gt;&lt;/object&gt;&lt;object type=&quot;3&quot; unique_id=&quot;11687&quot;&gt;&lt;property id=&quot;20148&quot; value=&quot;5&quot;/&gt;&lt;property id=&quot;20300&quot; value=&quot;Slide 50 - &amp;quot;Gold Standard vs. Fiat Currency&amp;quot;&quot;/&gt;&lt;property id=&quot;20307&quot; value=&quot;349&quot;/&gt;&lt;/object&gt;&lt;object type=&quot;3&quot; unique_id=&quot;11688&quot;&gt;&lt;property id=&quot;20148&quot; value=&quot;5&quot;/&gt;&lt;property id=&quot;20300&quot; value=&quot;Slide 51 - &amp;quot;Arguments for the Gold Standard&amp;quot;&quot;/&gt;&lt;property id=&quot;20307&quot; value=&quot;276&quot;/&gt;&lt;/object&gt;&lt;object type=&quot;3&quot; unique_id=&quot;11689&quot;&gt;&lt;property id=&quot;20148&quot; value=&quot;5&quot;/&gt;&lt;property id=&quot;20300&quot; value=&quot;Slide 52 - &amp;quot;Concerns about the Gold Standard&amp;quot;&quot;/&gt;&lt;property id=&quot;20307&quot; value=&quot;274&quot;/&gt;&lt;/object&gt;&lt;object type=&quot;3&quot; unique_id=&quot;11690&quot;&gt;&lt;property id=&quot;20148&quot; value=&quot;5&quot;/&gt;&lt;property id=&quot;20300&quot; value=&quot;Slide 53&quot;/&gt;&lt;property id=&quot;20307&quot; value=&quot;284&quot;/&gt;&lt;/object&gt;&lt;object type=&quot;3&quot; unique_id=&quot;11691&quot;&gt;&lt;property id=&quot;20148&quot; value=&quot;5&quot;/&gt;&lt;property id=&quot;20300&quot; value=&quot;Slide 54 - &amp;quot;Questions?&amp;quot;&quot;/&gt;&lt;property id=&quot;20307&quot; value=&quot;278&quot;/&gt;&lt;/object&gt;&lt;object type=&quot;3&quot; unique_id=&quot;11692&quot;&gt;&lt;property id=&quot;20148&quot; value=&quot;5&quot;/&gt;&lt;property id=&quot;20300&quot; value=&quot;Slide 55 - &amp;quot;Resources&amp;quot;&quot;/&gt;&lt;property id=&quot;20307&quot; value=&quot;365&quot;/&gt;&lt;/object&gt;&lt;object type=&quot;3&quot; unique_id=&quot;11693&quot;&gt;&lt;property id=&quot;20148&quot; value=&quot;5&quot;/&gt;&lt;property id=&quot;20300&quot; value=&quot;Slide 56 - &amp;quot;Inflation Rates in U.S.&amp;quot;&quot;/&gt;&lt;property id=&quot;20307&quot; value=&quot;34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4509</TotalTime>
  <Words>751</Words>
  <Application>Microsoft Office PowerPoint</Application>
  <PresentationFormat>On-screen Show (4:3)</PresentationFormat>
  <Paragraphs>216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Economic Drivers  of Texas</vt:lpstr>
      <vt:lpstr>TEKS (7th Grade Texas History)</vt:lpstr>
      <vt:lpstr>TEKS (7th Grade Texas History)</vt:lpstr>
      <vt:lpstr>Urbanization</vt:lpstr>
      <vt:lpstr>Where Texans Work</vt:lpstr>
      <vt:lpstr>Top 5 Industries by Number of Firms</vt:lpstr>
      <vt:lpstr>Top 5 Industries by Employees</vt:lpstr>
      <vt:lpstr>Top 6 Industries by Payroll</vt:lpstr>
      <vt:lpstr>Two Lenses</vt:lpstr>
      <vt:lpstr>Industry Clusters</vt:lpstr>
      <vt:lpstr>Location Quotient</vt:lpstr>
      <vt:lpstr>Location Quotient</vt:lpstr>
      <vt:lpstr>Top Five Industry Clusters</vt:lpstr>
      <vt:lpstr>The Rest of the Top Ten</vt:lpstr>
      <vt:lpstr>The Next Five</vt:lpstr>
      <vt:lpstr>Economic Drivers</vt:lpstr>
      <vt:lpstr>Austin</vt:lpstr>
      <vt:lpstr>Dallas-Fort Worth</vt:lpstr>
      <vt:lpstr>Houston</vt:lpstr>
      <vt:lpstr>San Antonio </vt:lpstr>
      <vt:lpstr>Texas Wide Open for Business</vt:lpstr>
      <vt:lpstr>Economic Drivers</vt:lpstr>
      <vt:lpstr>Texas Exports (millions of dollars)</vt:lpstr>
      <vt:lpstr>Texas’ Top Markets</vt:lpstr>
      <vt:lpstr>Economic Drivers</vt:lpstr>
      <vt:lpstr>Questions?</vt:lpstr>
      <vt:lpstr>For more information</vt:lpstr>
    </vt:vector>
  </TitlesOfParts>
  <Company>Federal Reserve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Story of Gold Mystery, Magic,and Money!</dc:title>
  <dc:creator>k3slk01</dc:creator>
  <cp:lastModifiedBy>Wallace, Sharon</cp:lastModifiedBy>
  <cp:revision>137</cp:revision>
  <dcterms:created xsi:type="dcterms:W3CDTF">2011-09-28T18:32:34Z</dcterms:created>
  <dcterms:modified xsi:type="dcterms:W3CDTF">2014-05-02T20:01:47Z</dcterms:modified>
</cp:coreProperties>
</file>