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0" r:id="rId4"/>
    <p:sldId id="264" r:id="rId5"/>
    <p:sldId id="268" r:id="rId6"/>
    <p:sldId id="266" r:id="rId7"/>
    <p:sldId id="267" r:id="rId8"/>
    <p:sldId id="269" r:id="rId9"/>
    <p:sldId id="270" r:id="rId10"/>
    <p:sldId id="271" r:id="rId11"/>
    <p:sldId id="272" r:id="rId12"/>
    <p:sldId id="284" r:id="rId13"/>
    <p:sldId id="273" r:id="rId14"/>
    <p:sldId id="283" r:id="rId15"/>
    <p:sldId id="274" r:id="rId16"/>
    <p:sldId id="277" r:id="rId17"/>
    <p:sldId id="285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278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186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DA6305-44E2-48E5-ABB3-217DD880A041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191A7D-DFF5-47F2-A4A5-AA9BD9159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their own resources</a:t>
            </a:r>
            <a:r>
              <a:rPr lang="en-US" baseline="0" dirty="0" smtClean="0"/>
              <a:t>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A7D-DFF5-47F2-A4A5-AA9BD91597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53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08038" y="1108075"/>
            <a:ext cx="7527925" cy="4784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-1"/>
            <a:ext cx="9155064" cy="69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template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7" y="-1"/>
            <a:ext cx="9155064" cy="69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5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Everyday Economics\Entrepreneur\Graphics\Intellectual Property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42" y="1105585"/>
            <a:ext cx="7704316" cy="460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O:\Everyday Economics\Entrepreneur\Graphics\N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868" y="4103619"/>
            <a:ext cx="2942910" cy="1745842"/>
          </a:xfrm>
          <a:prstGeom prst="rect">
            <a:avLst/>
          </a:prstGeom>
          <a:noFill/>
        </p:spPr>
      </p:pic>
      <p:pic>
        <p:nvPicPr>
          <p:cNvPr id="4098" name="Picture 2" descr="O:\Everyday Economics\Entrepreneur\Graphics\Nike guys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341" y="1426029"/>
            <a:ext cx="4888503" cy="327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Everyday Economics\Entrepreneur\Graphics\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04950"/>
            <a:ext cx="77724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Everyday Economics\Entrepreneur\Graphics\numberoffirms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559" y="1504531"/>
            <a:ext cx="3366198" cy="3848519"/>
          </a:xfrm>
          <a:prstGeom prst="rect">
            <a:avLst/>
          </a:prstGeom>
          <a:noFill/>
        </p:spPr>
      </p:pic>
      <p:pic>
        <p:nvPicPr>
          <p:cNvPr id="3075" name="Picture 3" descr="O:\Everyday Economics\Entrepreneur\Graphics\s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280" y="1504740"/>
            <a:ext cx="33655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Everyday Economics\Entrepreneur\Graphics\Job Sectors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726" y="1940942"/>
            <a:ext cx="5908548" cy="3995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9318" y="892623"/>
            <a:ext cx="7125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Explore the Concept…</a:t>
            </a:r>
          </a:p>
          <a:p>
            <a:pPr algn="ctr"/>
            <a:r>
              <a:rPr lang="en-US" sz="2800" b="1" dirty="0" smtClean="0"/>
              <a:t>Innovation, Productivity and Economic Growth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Everyday Economics\Entrepreneur\Graphics\productionpossiblity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367" y="2392595"/>
            <a:ext cx="3482616" cy="2862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6915" y="1177889"/>
            <a:ext cx="627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Modeling Economic Growth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75385" y="2536369"/>
            <a:ext cx="3883704" cy="26641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Productivity rises as a nation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Builds its capital stock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Upgrades workers’ skills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Innovates and introduces new technology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46919" y="2220682"/>
            <a:ext cx="3121705" cy="992868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/>
              <a:t>Questions?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8691" y="4071269"/>
            <a:ext cx="76066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600" i="1" dirty="0" smtClean="0"/>
              <a:t>The views expressed are solely those of the presenter and do not reflect those of the Federal Reserve System or the Federal Reserve Bank of Dallas.</a:t>
            </a:r>
          </a:p>
        </p:txBody>
      </p:sp>
      <p:pic>
        <p:nvPicPr>
          <p:cNvPr id="4" name="Picture 3" descr="powerpointtemplat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3064" y="1352290"/>
            <a:ext cx="2631621" cy="3143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71324" y="1912255"/>
            <a:ext cx="5309733" cy="18106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Standard 14: </a:t>
            </a:r>
          </a:p>
          <a:p>
            <a:pPr>
              <a:buNone/>
            </a:pPr>
            <a:r>
              <a:rPr lang="en-US" sz="4000" b="1" dirty="0" smtClean="0"/>
              <a:t>Entrepreneurship</a:t>
            </a:r>
          </a:p>
        </p:txBody>
      </p:sp>
      <p:pic>
        <p:nvPicPr>
          <p:cNvPr id="19458" name="Picture 2" descr="National Stand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069" y="2093685"/>
            <a:ext cx="2586399" cy="325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676" y="1948258"/>
            <a:ext cx="7508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If you were asked to name an entrepreneur, who would come to mind?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465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Everyday Economics\Entrepreneur\Graphics\Bill Gates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32" y="1852389"/>
            <a:ext cx="2296446" cy="2366615"/>
          </a:xfrm>
          <a:prstGeom prst="rect">
            <a:avLst/>
          </a:prstGeom>
          <a:noFill/>
        </p:spPr>
      </p:pic>
      <p:pic>
        <p:nvPicPr>
          <p:cNvPr id="2053" name="Picture 5" descr="O:\Everyday Economics\Entrepreneur\Graphics\Steve Job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3469" y="3640680"/>
            <a:ext cx="2117519" cy="2383723"/>
          </a:xfrm>
          <a:prstGeom prst="rect">
            <a:avLst/>
          </a:prstGeom>
          <a:noFill/>
        </p:spPr>
      </p:pic>
      <p:pic>
        <p:nvPicPr>
          <p:cNvPr id="2054" name="Picture 6" descr="O:\Everyday Economics\Entrepreneur\Graphics\Julie Cl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795" y="3640680"/>
            <a:ext cx="2040955" cy="2276248"/>
          </a:xfrm>
          <a:prstGeom prst="rect">
            <a:avLst/>
          </a:prstGeom>
          <a:noFill/>
        </p:spPr>
      </p:pic>
      <p:pic>
        <p:nvPicPr>
          <p:cNvPr id="2052" name="Picture 4" descr="O:\Everyday Economics\Entrepreneur\Graphics\Linda Alvar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5634" y="1895933"/>
            <a:ext cx="2109787" cy="26273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2626" y="783763"/>
            <a:ext cx="73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Innovative Entrepreneurs vs. Replicative Entrepreneurs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Program Files\Microsoft Office\Media\CntCD1\ClipArt8\j03439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061" y="2794925"/>
            <a:ext cx="2923510" cy="3083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0095" y="1077678"/>
            <a:ext cx="39732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resources are used to produce a meal in your favorite restaurant?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Everyday Economics\Entrepreneur\Graphics\Julie Clark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707" y="3165209"/>
            <a:ext cx="2451463" cy="2732778"/>
          </a:xfrm>
          <a:prstGeom prst="rect">
            <a:avLst/>
          </a:prstGeom>
          <a:noFill/>
        </p:spPr>
      </p:pic>
      <p:pic>
        <p:nvPicPr>
          <p:cNvPr id="1027" name="Picture 3" descr="O:\Everyday Economics\Entrepreneur\Graphics\Tyler Per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914" y="3201337"/>
            <a:ext cx="2601685" cy="2696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5419" y="1077679"/>
            <a:ext cx="7413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resources did their business require?</a:t>
            </a:r>
          </a:p>
          <a:p>
            <a:pPr algn="ctr"/>
            <a:r>
              <a:rPr lang="en-US" sz="4400" b="1" dirty="0" smtClean="0"/>
              <a:t>What risks did they take?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971800" y="3830411"/>
            <a:ext cx="5421086" cy="1873701"/>
          </a:xfrm>
        </p:spPr>
        <p:txBody>
          <a:bodyPr/>
          <a:lstStyle/>
          <a:p>
            <a:pPr algn="r">
              <a:buNone/>
            </a:pPr>
            <a:r>
              <a:rPr lang="en-US" b="1" dirty="0" smtClean="0"/>
              <a:t>	What would happen to an entrepreneur who does not have access to credit?</a:t>
            </a:r>
            <a:endParaRPr lang="en-US" b="1" dirty="0"/>
          </a:p>
        </p:txBody>
      </p:sp>
      <p:pic>
        <p:nvPicPr>
          <p:cNvPr id="1029" name="Picture 5" descr="O:\Building Wealth\All Building Wealth Graphics updated 10-19-10\lend mon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9F82"/>
              </a:clrFrom>
              <a:clrTo>
                <a:srgbClr val="F19F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7667" y="1271368"/>
            <a:ext cx="1514475" cy="2057400"/>
          </a:xfrm>
          <a:prstGeom prst="rect">
            <a:avLst/>
          </a:prstGeom>
          <a:noFill/>
        </p:spPr>
      </p:pic>
      <p:pic>
        <p:nvPicPr>
          <p:cNvPr id="1030" name="Picture 6" descr="O:\Building Wealth\All Building Wealth Graphics updated 10-19-10\perc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7A5C"/>
              </a:clrFrom>
              <a:clrTo>
                <a:srgbClr val="EB7A5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9914" y="3830411"/>
            <a:ext cx="1930400" cy="1655763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64029" y="1086306"/>
            <a:ext cx="5403485" cy="230777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None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entrepreneurs acquire the financial capital to buy the resources needed </a:t>
            </a:r>
            <a:r>
              <a:rPr lang="en-US" sz="3200" b="1" dirty="0" smtClean="0"/>
              <a:t>for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businesses?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0693129">
            <a:off x="816428" y="1545761"/>
            <a:ext cx="5802085" cy="2002972"/>
            <a:chOff x="1611086" y="2775857"/>
            <a:chExt cx="5802085" cy="2002972"/>
          </a:xfrm>
        </p:grpSpPr>
        <p:sp>
          <p:nvSpPr>
            <p:cNvPr id="3" name="Horizontal Scroll 2"/>
            <p:cNvSpPr/>
            <p:nvPr/>
          </p:nvSpPr>
          <p:spPr>
            <a:xfrm>
              <a:off x="1611086" y="2775857"/>
              <a:ext cx="5802085" cy="2002972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37657" y="3151268"/>
              <a:ext cx="530134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oudy Stout" pitchFamily="18" charset="0"/>
                </a:rPr>
                <a:t>Grand Opening</a:t>
              </a:r>
              <a:endPara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itchFamily="18" charset="0"/>
              </a:endParaRPr>
            </a:p>
          </p:txBody>
        </p:sp>
      </p:grpSp>
      <p:sp>
        <p:nvSpPr>
          <p:cNvPr id="7" name="Bevel 6"/>
          <p:cNvSpPr/>
          <p:nvPr/>
        </p:nvSpPr>
        <p:spPr>
          <a:xfrm>
            <a:off x="5236029" y="3374572"/>
            <a:ext cx="2982685" cy="25146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9057" y="3766453"/>
            <a:ext cx="2416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ras Bold ITC" pitchFamily="34" charset="0"/>
              </a:rPr>
              <a:t>Going Out of Business!</a:t>
            </a:r>
          </a:p>
          <a:p>
            <a:pPr algn="ctr"/>
            <a:r>
              <a:rPr lang="en-US" sz="2800" dirty="0" smtClean="0">
                <a:latin typeface="Eras Bold ITC" pitchFamily="34" charset="0"/>
              </a:rPr>
              <a:t>Everything Must Go!</a:t>
            </a:r>
            <a:endParaRPr lang="en-US" sz="2800" dirty="0">
              <a:latin typeface="Eras Bold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87" y="4528451"/>
            <a:ext cx="3973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Entrepreneurs in the Marketplace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An Entrepreneurial Society</a:t>
            </a:r>
          </a:p>
          <a:p>
            <a:r>
              <a:rPr lang="en-US" dirty="0" smtClean="0"/>
              <a:t>Tax policies</a:t>
            </a:r>
          </a:p>
          <a:p>
            <a:r>
              <a:rPr lang="en-US" dirty="0" smtClean="0"/>
              <a:t>Government services and public goods</a:t>
            </a:r>
          </a:p>
          <a:p>
            <a:r>
              <a:rPr lang="en-US" dirty="0" smtClean="0"/>
              <a:t>Regulation</a:t>
            </a:r>
          </a:p>
          <a:p>
            <a:r>
              <a:rPr lang="en-US" dirty="0" smtClean="0"/>
              <a:t>Property 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147</Words>
  <Application>Microsoft Office PowerPoint</Application>
  <PresentationFormat>On-screen Show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Bank of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  Melton</dc:creator>
  <cp:lastModifiedBy>Coursey, Anne</cp:lastModifiedBy>
  <cp:revision>99</cp:revision>
  <dcterms:created xsi:type="dcterms:W3CDTF">2011-09-02T15:34:04Z</dcterms:created>
  <dcterms:modified xsi:type="dcterms:W3CDTF">2014-07-18T21:42:30Z</dcterms:modified>
</cp:coreProperties>
</file>