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sldIdLst>
    <p:sldId id="260" r:id="rId2"/>
    <p:sldId id="289" r:id="rId3"/>
    <p:sldId id="290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6" r:id="rId18"/>
    <p:sldId id="277" r:id="rId19"/>
    <p:sldId id="278" r:id="rId20"/>
    <p:sldId id="304" r:id="rId21"/>
    <p:sldId id="279" r:id="rId22"/>
    <p:sldId id="280" r:id="rId23"/>
    <p:sldId id="281" r:id="rId24"/>
    <p:sldId id="291" r:id="rId25"/>
    <p:sldId id="292" r:id="rId26"/>
    <p:sldId id="305" r:id="rId27"/>
    <p:sldId id="293" r:id="rId28"/>
    <p:sldId id="283" r:id="rId29"/>
    <p:sldId id="284" r:id="rId30"/>
    <p:sldId id="285" r:id="rId31"/>
    <p:sldId id="286" r:id="rId32"/>
    <p:sldId id="288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637" autoAdjust="0"/>
  </p:normalViewPr>
  <p:slideViewPr>
    <p:cSldViewPr snapToGrid="0" snapToObject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0E00CD-9DB3-48EE-82F8-CB434213D782}" type="doc">
      <dgm:prSet loTypeId="urn:microsoft.com/office/officeart/2005/8/layout/equation1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B1B141-57CF-44DA-AB11-57DD358CF9B7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Money</a:t>
          </a:r>
          <a:endParaRPr lang="en-US" dirty="0">
            <a:solidFill>
              <a:schemeClr val="tx1"/>
            </a:solidFill>
          </a:endParaRPr>
        </a:p>
      </dgm:t>
    </dgm:pt>
    <dgm:pt modelId="{256CDFC7-41E8-48F6-A88F-61C9840823E4}" type="parTrans" cxnId="{FFDE3C6C-2EAF-4448-8AD5-3FE8CACF9E4A}">
      <dgm:prSet/>
      <dgm:spPr/>
      <dgm:t>
        <a:bodyPr/>
        <a:lstStyle/>
        <a:p>
          <a:endParaRPr lang="en-US"/>
        </a:p>
      </dgm:t>
    </dgm:pt>
    <dgm:pt modelId="{CC26D0E0-96CD-47C0-A065-24960FFA1C72}" type="sibTrans" cxnId="{FFDE3C6C-2EAF-4448-8AD5-3FE8CACF9E4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E108127-A27E-4F87-9139-E480E0F5AC1C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Credit Cards</a:t>
          </a:r>
          <a:endParaRPr lang="en-US" dirty="0">
            <a:solidFill>
              <a:schemeClr val="tx1"/>
            </a:solidFill>
          </a:endParaRPr>
        </a:p>
      </dgm:t>
    </dgm:pt>
    <dgm:pt modelId="{FF5BECE3-80BF-4B4F-B31E-2403E9B652D3}" type="parTrans" cxnId="{84A4A465-7E09-46DB-A980-F8BAD743513E}">
      <dgm:prSet/>
      <dgm:spPr/>
      <dgm:t>
        <a:bodyPr/>
        <a:lstStyle/>
        <a:p>
          <a:endParaRPr lang="en-US"/>
        </a:p>
      </dgm:t>
    </dgm:pt>
    <dgm:pt modelId="{6182F3E2-BA7A-46B6-B2BA-741E0A5BB7A4}" type="sibTrans" cxnId="{84A4A465-7E09-46DB-A980-F8BAD743513E}">
      <dgm:prSet/>
      <dgm:spPr/>
      <dgm:t>
        <a:bodyPr/>
        <a:lstStyle/>
        <a:p>
          <a:endParaRPr lang="en-US"/>
        </a:p>
      </dgm:t>
    </dgm:pt>
    <dgm:pt modelId="{E1CE432E-C23F-49AB-B28E-8D023E6061D8}" type="pres">
      <dgm:prSet presAssocID="{DC0E00CD-9DB3-48EE-82F8-CB434213D782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4B54DA8-C176-4637-A0B3-B90916F8CAD5}" type="pres">
      <dgm:prSet presAssocID="{74B1B141-57CF-44DA-AB11-57DD358CF9B7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368A3C-AE56-4944-9105-55479A0471BF}" type="pres">
      <dgm:prSet presAssocID="{CC26D0E0-96CD-47C0-A065-24960FFA1C72}" presName="spacerL" presStyleCnt="0"/>
      <dgm:spPr/>
      <dgm:t>
        <a:bodyPr/>
        <a:lstStyle/>
        <a:p>
          <a:endParaRPr lang="en-US"/>
        </a:p>
      </dgm:t>
    </dgm:pt>
    <dgm:pt modelId="{E5D56924-9350-4E83-8462-D90BEA2E9ED9}" type="pres">
      <dgm:prSet presAssocID="{CC26D0E0-96CD-47C0-A065-24960FFA1C72}" presName="sibTrans" presStyleLbl="sibTrans2D1" presStyleIdx="0" presStyleCnt="1" custLinFactNeighborX="12790" custLinFactNeighborY="-1268"/>
      <dgm:spPr/>
      <dgm:t>
        <a:bodyPr/>
        <a:lstStyle/>
        <a:p>
          <a:endParaRPr lang="en-US"/>
        </a:p>
      </dgm:t>
    </dgm:pt>
    <dgm:pt modelId="{FF99074E-6C6D-441E-BD64-5205FBAC6A3C}" type="pres">
      <dgm:prSet presAssocID="{CC26D0E0-96CD-47C0-A065-24960FFA1C72}" presName="spacerR" presStyleCnt="0"/>
      <dgm:spPr/>
      <dgm:t>
        <a:bodyPr/>
        <a:lstStyle/>
        <a:p>
          <a:endParaRPr lang="en-US"/>
        </a:p>
      </dgm:t>
    </dgm:pt>
    <dgm:pt modelId="{6BEE30CF-C1F2-4000-9A98-ED7AA34B7F22}" type="pres">
      <dgm:prSet presAssocID="{6E108127-A27E-4F87-9139-E480E0F5AC1C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7A0DAED-306B-4B5F-B181-42A4A32C8935}" type="presOf" srcId="{DC0E00CD-9DB3-48EE-82F8-CB434213D782}" destId="{E1CE432E-C23F-49AB-B28E-8D023E6061D8}" srcOrd="0" destOrd="0" presId="urn:microsoft.com/office/officeart/2005/8/layout/equation1"/>
    <dgm:cxn modelId="{38BBFBF9-C13A-42FF-A9B3-289F3DA693E6}" type="presOf" srcId="{6E108127-A27E-4F87-9139-E480E0F5AC1C}" destId="{6BEE30CF-C1F2-4000-9A98-ED7AA34B7F22}" srcOrd="0" destOrd="0" presId="urn:microsoft.com/office/officeart/2005/8/layout/equation1"/>
    <dgm:cxn modelId="{B1EAE56C-D8B5-424C-94F0-0173F58372FD}" type="presOf" srcId="{CC26D0E0-96CD-47C0-A065-24960FFA1C72}" destId="{E5D56924-9350-4E83-8462-D90BEA2E9ED9}" srcOrd="0" destOrd="0" presId="urn:microsoft.com/office/officeart/2005/8/layout/equation1"/>
    <dgm:cxn modelId="{FFDE3C6C-2EAF-4448-8AD5-3FE8CACF9E4A}" srcId="{DC0E00CD-9DB3-48EE-82F8-CB434213D782}" destId="{74B1B141-57CF-44DA-AB11-57DD358CF9B7}" srcOrd="0" destOrd="0" parTransId="{256CDFC7-41E8-48F6-A88F-61C9840823E4}" sibTransId="{CC26D0E0-96CD-47C0-A065-24960FFA1C72}"/>
    <dgm:cxn modelId="{13D98386-3BEF-4ED8-BDBD-45E473929C7A}" type="presOf" srcId="{74B1B141-57CF-44DA-AB11-57DD358CF9B7}" destId="{B4B54DA8-C176-4637-A0B3-B90916F8CAD5}" srcOrd="0" destOrd="0" presId="urn:microsoft.com/office/officeart/2005/8/layout/equation1"/>
    <dgm:cxn modelId="{84A4A465-7E09-46DB-A980-F8BAD743513E}" srcId="{DC0E00CD-9DB3-48EE-82F8-CB434213D782}" destId="{6E108127-A27E-4F87-9139-E480E0F5AC1C}" srcOrd="1" destOrd="0" parTransId="{FF5BECE3-80BF-4B4F-B31E-2403E9B652D3}" sibTransId="{6182F3E2-BA7A-46B6-B2BA-741E0A5BB7A4}"/>
    <dgm:cxn modelId="{C2AAEDD4-869F-46C9-B0ED-027D79BE4242}" type="presParOf" srcId="{E1CE432E-C23F-49AB-B28E-8D023E6061D8}" destId="{B4B54DA8-C176-4637-A0B3-B90916F8CAD5}" srcOrd="0" destOrd="0" presId="urn:microsoft.com/office/officeart/2005/8/layout/equation1"/>
    <dgm:cxn modelId="{06DC9F27-3139-450E-80FD-FD9CD3205C86}" type="presParOf" srcId="{E1CE432E-C23F-49AB-B28E-8D023E6061D8}" destId="{3C368A3C-AE56-4944-9105-55479A0471BF}" srcOrd="1" destOrd="0" presId="urn:microsoft.com/office/officeart/2005/8/layout/equation1"/>
    <dgm:cxn modelId="{F2B88401-585D-4CC5-AAD2-ABA2441173D6}" type="presParOf" srcId="{E1CE432E-C23F-49AB-B28E-8D023E6061D8}" destId="{E5D56924-9350-4E83-8462-D90BEA2E9ED9}" srcOrd="2" destOrd="0" presId="urn:microsoft.com/office/officeart/2005/8/layout/equation1"/>
    <dgm:cxn modelId="{5F2A4112-C1C7-4979-8386-3F22C2F3F075}" type="presParOf" srcId="{E1CE432E-C23F-49AB-B28E-8D023E6061D8}" destId="{FF99074E-6C6D-441E-BD64-5205FBAC6A3C}" srcOrd="3" destOrd="0" presId="urn:microsoft.com/office/officeart/2005/8/layout/equation1"/>
    <dgm:cxn modelId="{48F74688-9339-4F17-B20B-90554B4EEA7A}" type="presParOf" srcId="{E1CE432E-C23F-49AB-B28E-8D023E6061D8}" destId="{6BEE30CF-C1F2-4000-9A98-ED7AA34B7F22}" srcOrd="4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EBE183-34F5-48B8-AD16-D34FA6BFFD60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E99F976-D536-4F12-9D97-665284AF76DF}">
      <dgm:prSet/>
      <dgm:spPr/>
      <dgm:t>
        <a:bodyPr/>
        <a:lstStyle/>
        <a:p>
          <a:pPr rtl="0"/>
          <a:r>
            <a:rPr lang="en-US" dirty="0" smtClean="0"/>
            <a:t>Advantages</a:t>
          </a:r>
          <a:endParaRPr lang="en-US" dirty="0"/>
        </a:p>
      </dgm:t>
    </dgm:pt>
    <dgm:pt modelId="{F354D4D2-D7E5-49A6-9122-AB4A20AF7249}" type="parTrans" cxnId="{2C1CC7FF-7541-4339-A5E4-A7DAB027C11F}">
      <dgm:prSet/>
      <dgm:spPr/>
      <dgm:t>
        <a:bodyPr/>
        <a:lstStyle/>
        <a:p>
          <a:endParaRPr lang="en-US"/>
        </a:p>
      </dgm:t>
    </dgm:pt>
    <dgm:pt modelId="{41F74F6F-1FA6-4F96-ADB2-C9D58D6E4935}" type="sibTrans" cxnId="{2C1CC7FF-7541-4339-A5E4-A7DAB027C11F}">
      <dgm:prSet/>
      <dgm:spPr/>
      <dgm:t>
        <a:bodyPr/>
        <a:lstStyle/>
        <a:p>
          <a:endParaRPr lang="en-US"/>
        </a:p>
      </dgm:t>
    </dgm:pt>
    <dgm:pt modelId="{6C4DFA8F-F69C-4E30-8260-8413727A9FFD}">
      <dgm:prSet/>
      <dgm:spPr/>
      <dgm:t>
        <a:bodyPr/>
        <a:lstStyle/>
        <a:p>
          <a:pPr rtl="0"/>
          <a:r>
            <a:rPr lang="en-US" dirty="0" smtClean="0"/>
            <a:t>Pre-approved loan</a:t>
          </a:r>
          <a:endParaRPr lang="en-US" dirty="0"/>
        </a:p>
      </dgm:t>
    </dgm:pt>
    <dgm:pt modelId="{A8C3805D-C15C-4E4D-A40E-56722EBDDA4F}" type="parTrans" cxnId="{6C9993D7-A795-42F6-9691-8D4684FCDD10}">
      <dgm:prSet/>
      <dgm:spPr/>
      <dgm:t>
        <a:bodyPr/>
        <a:lstStyle/>
        <a:p>
          <a:endParaRPr lang="en-US"/>
        </a:p>
      </dgm:t>
    </dgm:pt>
    <dgm:pt modelId="{7046BDC7-FD14-410C-98CB-CA5BCCB29638}" type="sibTrans" cxnId="{6C9993D7-A795-42F6-9691-8D4684FCDD10}">
      <dgm:prSet/>
      <dgm:spPr/>
      <dgm:t>
        <a:bodyPr/>
        <a:lstStyle/>
        <a:p>
          <a:endParaRPr lang="en-US"/>
        </a:p>
      </dgm:t>
    </dgm:pt>
    <dgm:pt modelId="{39275463-9995-461F-A23D-FECE86B98872}">
      <dgm:prSet/>
      <dgm:spPr/>
      <dgm:t>
        <a:bodyPr/>
        <a:lstStyle/>
        <a:p>
          <a:pPr rtl="0"/>
          <a:r>
            <a:rPr lang="en-US" dirty="0" smtClean="0"/>
            <a:t>Widely accepted</a:t>
          </a:r>
          <a:endParaRPr lang="en-US" dirty="0"/>
        </a:p>
      </dgm:t>
    </dgm:pt>
    <dgm:pt modelId="{EF98A64E-8F5B-4167-9D86-2CF92BD99732}" type="parTrans" cxnId="{313E15F5-B32D-41AF-86A5-81C2146445A5}">
      <dgm:prSet/>
      <dgm:spPr/>
      <dgm:t>
        <a:bodyPr/>
        <a:lstStyle/>
        <a:p>
          <a:endParaRPr lang="en-US"/>
        </a:p>
      </dgm:t>
    </dgm:pt>
    <dgm:pt modelId="{C4A794A0-E728-4DCE-8D91-58D615EF0ACE}" type="sibTrans" cxnId="{313E15F5-B32D-41AF-86A5-81C2146445A5}">
      <dgm:prSet/>
      <dgm:spPr/>
      <dgm:t>
        <a:bodyPr/>
        <a:lstStyle/>
        <a:p>
          <a:endParaRPr lang="en-US"/>
        </a:p>
      </dgm:t>
    </dgm:pt>
    <dgm:pt modelId="{5F8B6497-5D97-41E9-97EE-AA8AAEE73D37}">
      <dgm:prSet/>
      <dgm:spPr/>
      <dgm:t>
        <a:bodyPr/>
        <a:lstStyle/>
        <a:p>
          <a:pPr rtl="0"/>
          <a:r>
            <a:rPr lang="en-US" dirty="0" smtClean="0"/>
            <a:t>Some consumer protection</a:t>
          </a:r>
          <a:endParaRPr lang="en-US" dirty="0"/>
        </a:p>
      </dgm:t>
    </dgm:pt>
    <dgm:pt modelId="{2A4EDF55-6A9F-4249-A1ED-71EDC71D5348}" type="parTrans" cxnId="{BBC3D796-0154-44E2-B0C3-36A655041A98}">
      <dgm:prSet/>
      <dgm:spPr/>
      <dgm:t>
        <a:bodyPr/>
        <a:lstStyle/>
        <a:p>
          <a:endParaRPr lang="en-US"/>
        </a:p>
      </dgm:t>
    </dgm:pt>
    <dgm:pt modelId="{6559F8C6-1970-48D3-B571-6D7081342361}" type="sibTrans" cxnId="{BBC3D796-0154-44E2-B0C3-36A655041A98}">
      <dgm:prSet/>
      <dgm:spPr/>
      <dgm:t>
        <a:bodyPr/>
        <a:lstStyle/>
        <a:p>
          <a:endParaRPr lang="en-US"/>
        </a:p>
      </dgm:t>
    </dgm:pt>
    <dgm:pt modelId="{B5DD56D9-8259-49AE-B77B-C4B057E11315}">
      <dgm:prSet/>
      <dgm:spPr/>
      <dgm:t>
        <a:bodyPr/>
        <a:lstStyle/>
        <a:p>
          <a:pPr rtl="0"/>
          <a:r>
            <a:rPr lang="en-US" dirty="0" smtClean="0"/>
            <a:t>Can establish credit history</a:t>
          </a:r>
          <a:endParaRPr lang="en-US" dirty="0"/>
        </a:p>
      </dgm:t>
    </dgm:pt>
    <dgm:pt modelId="{4355E233-CE6F-4B26-9DE6-CDC8CEB84B1D}" type="parTrans" cxnId="{FAE16709-25B0-4F60-AFB7-42A861C975B7}">
      <dgm:prSet/>
      <dgm:spPr/>
      <dgm:t>
        <a:bodyPr/>
        <a:lstStyle/>
        <a:p>
          <a:endParaRPr lang="en-US"/>
        </a:p>
      </dgm:t>
    </dgm:pt>
    <dgm:pt modelId="{396A3DD3-363A-47E7-9EFB-E40415783C20}" type="sibTrans" cxnId="{FAE16709-25B0-4F60-AFB7-42A861C975B7}">
      <dgm:prSet/>
      <dgm:spPr/>
      <dgm:t>
        <a:bodyPr/>
        <a:lstStyle/>
        <a:p>
          <a:endParaRPr lang="en-US"/>
        </a:p>
      </dgm:t>
    </dgm:pt>
    <dgm:pt modelId="{A987B7C1-7B6F-49FF-B0B9-910EC2FED09D}">
      <dgm:prSet/>
      <dgm:spPr/>
      <dgm:t>
        <a:bodyPr/>
        <a:lstStyle/>
        <a:p>
          <a:pPr rtl="0"/>
          <a:r>
            <a:rPr lang="en-US" dirty="0" smtClean="0"/>
            <a:t>Disadvantages</a:t>
          </a:r>
          <a:endParaRPr lang="en-US" dirty="0"/>
        </a:p>
      </dgm:t>
    </dgm:pt>
    <dgm:pt modelId="{1DCB5984-27D4-464C-8E21-13275450E1CC}" type="parTrans" cxnId="{2D598CB1-06D5-41A5-9354-886E3D40B675}">
      <dgm:prSet/>
      <dgm:spPr/>
      <dgm:t>
        <a:bodyPr/>
        <a:lstStyle/>
        <a:p>
          <a:endParaRPr lang="en-US"/>
        </a:p>
      </dgm:t>
    </dgm:pt>
    <dgm:pt modelId="{D844914B-F47C-4996-B55F-EEB53D472D72}" type="sibTrans" cxnId="{2D598CB1-06D5-41A5-9354-886E3D40B675}">
      <dgm:prSet/>
      <dgm:spPr/>
      <dgm:t>
        <a:bodyPr/>
        <a:lstStyle/>
        <a:p>
          <a:endParaRPr lang="en-US"/>
        </a:p>
      </dgm:t>
    </dgm:pt>
    <dgm:pt modelId="{8D771EDF-5B8F-4B62-83A3-C6771C1319A0}">
      <dgm:prSet/>
      <dgm:spPr/>
      <dgm:t>
        <a:bodyPr/>
        <a:lstStyle/>
        <a:p>
          <a:pPr rtl="0"/>
          <a:r>
            <a:rPr lang="en-US" dirty="0" smtClean="0"/>
            <a:t>Requires discipline from borrower </a:t>
          </a:r>
          <a:endParaRPr lang="en-US" dirty="0"/>
        </a:p>
      </dgm:t>
    </dgm:pt>
    <dgm:pt modelId="{F99E0CC0-726F-422A-959D-B3EDA27C08EE}" type="parTrans" cxnId="{66698BC2-846A-44E2-AC5C-D15D2E37AFF2}">
      <dgm:prSet/>
      <dgm:spPr/>
      <dgm:t>
        <a:bodyPr/>
        <a:lstStyle/>
        <a:p>
          <a:endParaRPr lang="en-US"/>
        </a:p>
      </dgm:t>
    </dgm:pt>
    <dgm:pt modelId="{82716B2E-743C-423C-B43C-7465B4E603E9}" type="sibTrans" cxnId="{66698BC2-846A-44E2-AC5C-D15D2E37AFF2}">
      <dgm:prSet/>
      <dgm:spPr/>
      <dgm:t>
        <a:bodyPr/>
        <a:lstStyle/>
        <a:p>
          <a:endParaRPr lang="en-US"/>
        </a:p>
      </dgm:t>
    </dgm:pt>
    <dgm:pt modelId="{8CFE7E9B-65C3-4E96-8DBA-2AF41BDA50E0}">
      <dgm:prSet/>
      <dgm:spPr/>
      <dgm:t>
        <a:bodyPr/>
        <a:lstStyle/>
        <a:p>
          <a:pPr rtl="0"/>
          <a:r>
            <a:rPr lang="en-US" dirty="0" smtClean="0"/>
            <a:t>Can have high fees and interest</a:t>
          </a:r>
          <a:endParaRPr lang="en-US" dirty="0"/>
        </a:p>
      </dgm:t>
    </dgm:pt>
    <dgm:pt modelId="{5CFAB728-15A6-4B0F-9E50-64D580A7639A}" type="parTrans" cxnId="{0B4DA47F-43DC-4915-B7AE-625AB679B420}">
      <dgm:prSet/>
      <dgm:spPr/>
      <dgm:t>
        <a:bodyPr/>
        <a:lstStyle/>
        <a:p>
          <a:endParaRPr lang="en-US"/>
        </a:p>
      </dgm:t>
    </dgm:pt>
    <dgm:pt modelId="{AFC6A5DC-C23F-4BCC-84B6-F14C31C4FAFC}" type="sibTrans" cxnId="{0B4DA47F-43DC-4915-B7AE-625AB679B420}">
      <dgm:prSet/>
      <dgm:spPr/>
      <dgm:t>
        <a:bodyPr/>
        <a:lstStyle/>
        <a:p>
          <a:endParaRPr lang="en-US"/>
        </a:p>
      </dgm:t>
    </dgm:pt>
    <dgm:pt modelId="{AD59FDEA-3474-4C5A-A2C0-CAE4132454E6}">
      <dgm:prSet/>
      <dgm:spPr/>
      <dgm:t>
        <a:bodyPr/>
        <a:lstStyle/>
        <a:p>
          <a:pPr rtl="0"/>
          <a:r>
            <a:rPr lang="en-US" dirty="0" smtClean="0"/>
            <a:t>Identity theft</a:t>
          </a:r>
          <a:endParaRPr lang="en-US" dirty="0"/>
        </a:p>
      </dgm:t>
    </dgm:pt>
    <dgm:pt modelId="{62A64A14-688A-4534-A273-2ECFB51B2EA2}" type="parTrans" cxnId="{1418D8A9-7E8F-4890-8424-50B04828B854}">
      <dgm:prSet/>
      <dgm:spPr/>
      <dgm:t>
        <a:bodyPr/>
        <a:lstStyle/>
        <a:p>
          <a:endParaRPr lang="en-US"/>
        </a:p>
      </dgm:t>
    </dgm:pt>
    <dgm:pt modelId="{2621E868-ECF3-4617-8CAE-ECBE55EBCC4C}" type="sibTrans" cxnId="{1418D8A9-7E8F-4890-8424-50B04828B854}">
      <dgm:prSet/>
      <dgm:spPr/>
      <dgm:t>
        <a:bodyPr/>
        <a:lstStyle/>
        <a:p>
          <a:endParaRPr lang="en-US"/>
        </a:p>
      </dgm:t>
    </dgm:pt>
    <dgm:pt modelId="{E3F5ED13-D812-4C03-8E9C-6D09D84D5F8A}" type="pres">
      <dgm:prSet presAssocID="{ABEBE183-34F5-48B8-AD16-D34FA6BFFD6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BD052F-5046-47CF-8476-25B5316BC71A}" type="pres">
      <dgm:prSet presAssocID="{EE99F976-D536-4F12-9D97-665284AF76DF}" presName="composite" presStyleCnt="0"/>
      <dgm:spPr/>
    </dgm:pt>
    <dgm:pt modelId="{65D190F2-5756-492F-AA91-98880283A774}" type="pres">
      <dgm:prSet presAssocID="{EE99F976-D536-4F12-9D97-665284AF76DF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A5BE70-9A9A-4E6F-AB8D-3C2E5A2CF31F}" type="pres">
      <dgm:prSet presAssocID="{EE99F976-D536-4F12-9D97-665284AF76DF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246946-3247-46D2-8279-69F353C7324A}" type="pres">
      <dgm:prSet presAssocID="{41F74F6F-1FA6-4F96-ADB2-C9D58D6E4935}" presName="space" presStyleCnt="0"/>
      <dgm:spPr/>
    </dgm:pt>
    <dgm:pt modelId="{F5BAF8E8-F442-452A-929E-4AB8E5645B34}" type="pres">
      <dgm:prSet presAssocID="{A987B7C1-7B6F-49FF-B0B9-910EC2FED09D}" presName="composite" presStyleCnt="0"/>
      <dgm:spPr/>
    </dgm:pt>
    <dgm:pt modelId="{86274A2A-6311-4731-85AA-08391055C3AE}" type="pres">
      <dgm:prSet presAssocID="{A987B7C1-7B6F-49FF-B0B9-910EC2FED09D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C541E9-FAC7-4996-BA60-F65F41BBBCB0}" type="pres">
      <dgm:prSet presAssocID="{A987B7C1-7B6F-49FF-B0B9-910EC2FED09D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418D8A9-7E8F-4890-8424-50B04828B854}" srcId="{A987B7C1-7B6F-49FF-B0B9-910EC2FED09D}" destId="{AD59FDEA-3474-4C5A-A2C0-CAE4132454E6}" srcOrd="2" destOrd="0" parTransId="{62A64A14-688A-4534-A273-2ECFB51B2EA2}" sibTransId="{2621E868-ECF3-4617-8CAE-ECBE55EBCC4C}"/>
    <dgm:cxn modelId="{590C7456-3884-417E-B807-30C122168D53}" type="presOf" srcId="{8D771EDF-5B8F-4B62-83A3-C6771C1319A0}" destId="{4EC541E9-FAC7-4996-BA60-F65F41BBBCB0}" srcOrd="0" destOrd="0" presId="urn:microsoft.com/office/officeart/2005/8/layout/hList1"/>
    <dgm:cxn modelId="{B1FF674F-FBBD-4476-918D-1586B319B3C1}" type="presOf" srcId="{8CFE7E9B-65C3-4E96-8DBA-2AF41BDA50E0}" destId="{4EC541E9-FAC7-4996-BA60-F65F41BBBCB0}" srcOrd="0" destOrd="1" presId="urn:microsoft.com/office/officeart/2005/8/layout/hList1"/>
    <dgm:cxn modelId="{BBC3D796-0154-44E2-B0C3-36A655041A98}" srcId="{EE99F976-D536-4F12-9D97-665284AF76DF}" destId="{5F8B6497-5D97-41E9-97EE-AA8AAEE73D37}" srcOrd="2" destOrd="0" parTransId="{2A4EDF55-6A9F-4249-A1ED-71EDC71D5348}" sibTransId="{6559F8C6-1970-48D3-B571-6D7081342361}"/>
    <dgm:cxn modelId="{6C9993D7-A795-42F6-9691-8D4684FCDD10}" srcId="{EE99F976-D536-4F12-9D97-665284AF76DF}" destId="{6C4DFA8F-F69C-4E30-8260-8413727A9FFD}" srcOrd="0" destOrd="0" parTransId="{A8C3805D-C15C-4E4D-A40E-56722EBDDA4F}" sibTransId="{7046BDC7-FD14-410C-98CB-CA5BCCB29638}"/>
    <dgm:cxn modelId="{CAD828F2-F859-47C4-8663-94F436819BC4}" type="presOf" srcId="{B5DD56D9-8259-49AE-B77B-C4B057E11315}" destId="{1EA5BE70-9A9A-4E6F-AB8D-3C2E5A2CF31F}" srcOrd="0" destOrd="3" presId="urn:microsoft.com/office/officeart/2005/8/layout/hList1"/>
    <dgm:cxn modelId="{7F312D3D-31F6-4009-8397-6C692CF769B9}" type="presOf" srcId="{AD59FDEA-3474-4C5A-A2C0-CAE4132454E6}" destId="{4EC541E9-FAC7-4996-BA60-F65F41BBBCB0}" srcOrd="0" destOrd="2" presId="urn:microsoft.com/office/officeart/2005/8/layout/hList1"/>
    <dgm:cxn modelId="{3DBF99F7-31B7-4F22-87DF-3FD940AD1D29}" type="presOf" srcId="{EE99F976-D536-4F12-9D97-665284AF76DF}" destId="{65D190F2-5756-492F-AA91-98880283A774}" srcOrd="0" destOrd="0" presId="urn:microsoft.com/office/officeart/2005/8/layout/hList1"/>
    <dgm:cxn modelId="{66698BC2-846A-44E2-AC5C-D15D2E37AFF2}" srcId="{A987B7C1-7B6F-49FF-B0B9-910EC2FED09D}" destId="{8D771EDF-5B8F-4B62-83A3-C6771C1319A0}" srcOrd="0" destOrd="0" parTransId="{F99E0CC0-726F-422A-959D-B3EDA27C08EE}" sibTransId="{82716B2E-743C-423C-B43C-7465B4E603E9}"/>
    <dgm:cxn modelId="{F4A56ABD-DF86-44E6-98B7-1D6B8AFF7340}" type="presOf" srcId="{6C4DFA8F-F69C-4E30-8260-8413727A9FFD}" destId="{1EA5BE70-9A9A-4E6F-AB8D-3C2E5A2CF31F}" srcOrd="0" destOrd="0" presId="urn:microsoft.com/office/officeart/2005/8/layout/hList1"/>
    <dgm:cxn modelId="{2C1CC7FF-7541-4339-A5E4-A7DAB027C11F}" srcId="{ABEBE183-34F5-48B8-AD16-D34FA6BFFD60}" destId="{EE99F976-D536-4F12-9D97-665284AF76DF}" srcOrd="0" destOrd="0" parTransId="{F354D4D2-D7E5-49A6-9122-AB4A20AF7249}" sibTransId="{41F74F6F-1FA6-4F96-ADB2-C9D58D6E4935}"/>
    <dgm:cxn modelId="{2D598CB1-06D5-41A5-9354-886E3D40B675}" srcId="{ABEBE183-34F5-48B8-AD16-D34FA6BFFD60}" destId="{A987B7C1-7B6F-49FF-B0B9-910EC2FED09D}" srcOrd="1" destOrd="0" parTransId="{1DCB5984-27D4-464C-8E21-13275450E1CC}" sibTransId="{D844914B-F47C-4996-B55F-EEB53D472D72}"/>
    <dgm:cxn modelId="{6A82DF62-362A-439D-8623-83DD5CCB5FF6}" type="presOf" srcId="{A987B7C1-7B6F-49FF-B0B9-910EC2FED09D}" destId="{86274A2A-6311-4731-85AA-08391055C3AE}" srcOrd="0" destOrd="0" presId="urn:microsoft.com/office/officeart/2005/8/layout/hList1"/>
    <dgm:cxn modelId="{CEA1D577-8DC7-432A-BF2A-1762F6841AD3}" type="presOf" srcId="{ABEBE183-34F5-48B8-AD16-D34FA6BFFD60}" destId="{E3F5ED13-D812-4C03-8E9C-6D09D84D5F8A}" srcOrd="0" destOrd="0" presId="urn:microsoft.com/office/officeart/2005/8/layout/hList1"/>
    <dgm:cxn modelId="{3884D021-B2BA-42D0-9120-D1D0ADAC5E2D}" type="presOf" srcId="{5F8B6497-5D97-41E9-97EE-AA8AAEE73D37}" destId="{1EA5BE70-9A9A-4E6F-AB8D-3C2E5A2CF31F}" srcOrd="0" destOrd="2" presId="urn:microsoft.com/office/officeart/2005/8/layout/hList1"/>
    <dgm:cxn modelId="{313E15F5-B32D-41AF-86A5-81C2146445A5}" srcId="{EE99F976-D536-4F12-9D97-665284AF76DF}" destId="{39275463-9995-461F-A23D-FECE86B98872}" srcOrd="1" destOrd="0" parTransId="{EF98A64E-8F5B-4167-9D86-2CF92BD99732}" sibTransId="{C4A794A0-E728-4DCE-8D91-58D615EF0ACE}"/>
    <dgm:cxn modelId="{FAE16709-25B0-4F60-AFB7-42A861C975B7}" srcId="{EE99F976-D536-4F12-9D97-665284AF76DF}" destId="{B5DD56D9-8259-49AE-B77B-C4B057E11315}" srcOrd="3" destOrd="0" parTransId="{4355E233-CE6F-4B26-9DE6-CDC8CEB84B1D}" sibTransId="{396A3DD3-363A-47E7-9EFB-E40415783C20}"/>
    <dgm:cxn modelId="{6BAB7259-12FE-4F4B-8153-705AF919D392}" type="presOf" srcId="{39275463-9995-461F-A23D-FECE86B98872}" destId="{1EA5BE70-9A9A-4E6F-AB8D-3C2E5A2CF31F}" srcOrd="0" destOrd="1" presId="urn:microsoft.com/office/officeart/2005/8/layout/hList1"/>
    <dgm:cxn modelId="{0B4DA47F-43DC-4915-B7AE-625AB679B420}" srcId="{A987B7C1-7B6F-49FF-B0B9-910EC2FED09D}" destId="{8CFE7E9B-65C3-4E96-8DBA-2AF41BDA50E0}" srcOrd="1" destOrd="0" parTransId="{5CFAB728-15A6-4B0F-9E50-64D580A7639A}" sibTransId="{AFC6A5DC-C23F-4BCC-84B6-F14C31C4FAFC}"/>
    <dgm:cxn modelId="{DD34E5A4-DFBA-4003-95C8-34EEB2E13474}" type="presParOf" srcId="{E3F5ED13-D812-4C03-8E9C-6D09D84D5F8A}" destId="{35BD052F-5046-47CF-8476-25B5316BC71A}" srcOrd="0" destOrd="0" presId="urn:microsoft.com/office/officeart/2005/8/layout/hList1"/>
    <dgm:cxn modelId="{26CEC33F-9E48-4030-A526-F5E0E02358D3}" type="presParOf" srcId="{35BD052F-5046-47CF-8476-25B5316BC71A}" destId="{65D190F2-5756-492F-AA91-98880283A774}" srcOrd="0" destOrd="0" presId="urn:microsoft.com/office/officeart/2005/8/layout/hList1"/>
    <dgm:cxn modelId="{9321A124-BFF6-4BBD-AF0F-C9BE97199257}" type="presParOf" srcId="{35BD052F-5046-47CF-8476-25B5316BC71A}" destId="{1EA5BE70-9A9A-4E6F-AB8D-3C2E5A2CF31F}" srcOrd="1" destOrd="0" presId="urn:microsoft.com/office/officeart/2005/8/layout/hList1"/>
    <dgm:cxn modelId="{B2980DA3-E93E-4AC7-8131-AFC5206DED75}" type="presParOf" srcId="{E3F5ED13-D812-4C03-8E9C-6D09D84D5F8A}" destId="{39246946-3247-46D2-8279-69F353C7324A}" srcOrd="1" destOrd="0" presId="urn:microsoft.com/office/officeart/2005/8/layout/hList1"/>
    <dgm:cxn modelId="{C0FD349F-3FC6-412F-A919-1A1BF356608E}" type="presParOf" srcId="{E3F5ED13-D812-4C03-8E9C-6D09D84D5F8A}" destId="{F5BAF8E8-F442-452A-929E-4AB8E5645B34}" srcOrd="2" destOrd="0" presId="urn:microsoft.com/office/officeart/2005/8/layout/hList1"/>
    <dgm:cxn modelId="{561F3FB4-0E36-4829-B0AA-D97EA39DB80D}" type="presParOf" srcId="{F5BAF8E8-F442-452A-929E-4AB8E5645B34}" destId="{86274A2A-6311-4731-85AA-08391055C3AE}" srcOrd="0" destOrd="0" presId="urn:microsoft.com/office/officeart/2005/8/layout/hList1"/>
    <dgm:cxn modelId="{7E9FB235-0271-41D1-9C16-71BB49BFE497}" type="presParOf" srcId="{F5BAF8E8-F442-452A-929E-4AB8E5645B34}" destId="{4EC541E9-FAC7-4996-BA60-F65F41BBBCB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BEBE183-34F5-48B8-AD16-D34FA6BFFD60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E99F976-D536-4F12-9D97-665284AF76DF}">
      <dgm:prSet/>
      <dgm:spPr/>
      <dgm:t>
        <a:bodyPr/>
        <a:lstStyle/>
        <a:p>
          <a:pPr rtl="0"/>
          <a:r>
            <a:rPr lang="en-US" dirty="0" smtClean="0"/>
            <a:t>Advantages</a:t>
          </a:r>
          <a:endParaRPr lang="en-US" dirty="0"/>
        </a:p>
      </dgm:t>
    </dgm:pt>
    <dgm:pt modelId="{F354D4D2-D7E5-49A6-9122-AB4A20AF7249}" type="parTrans" cxnId="{2C1CC7FF-7541-4339-A5E4-A7DAB027C11F}">
      <dgm:prSet/>
      <dgm:spPr/>
      <dgm:t>
        <a:bodyPr/>
        <a:lstStyle/>
        <a:p>
          <a:endParaRPr lang="en-US"/>
        </a:p>
      </dgm:t>
    </dgm:pt>
    <dgm:pt modelId="{41F74F6F-1FA6-4F96-ADB2-C9D58D6E4935}" type="sibTrans" cxnId="{2C1CC7FF-7541-4339-A5E4-A7DAB027C11F}">
      <dgm:prSet/>
      <dgm:spPr/>
      <dgm:t>
        <a:bodyPr/>
        <a:lstStyle/>
        <a:p>
          <a:endParaRPr lang="en-US"/>
        </a:p>
      </dgm:t>
    </dgm:pt>
    <dgm:pt modelId="{5F8B6497-5D97-41E9-97EE-AA8AAEE73D37}">
      <dgm:prSet/>
      <dgm:spPr/>
      <dgm:t>
        <a:bodyPr/>
        <a:lstStyle/>
        <a:p>
          <a:pPr rtl="0"/>
          <a:r>
            <a:rPr lang="en-US" dirty="0" smtClean="0"/>
            <a:t>Some consumer protection</a:t>
          </a:r>
          <a:endParaRPr lang="en-US" dirty="0"/>
        </a:p>
      </dgm:t>
    </dgm:pt>
    <dgm:pt modelId="{2A4EDF55-6A9F-4249-A1ED-71EDC71D5348}" type="parTrans" cxnId="{BBC3D796-0154-44E2-B0C3-36A655041A98}">
      <dgm:prSet/>
      <dgm:spPr/>
      <dgm:t>
        <a:bodyPr/>
        <a:lstStyle/>
        <a:p>
          <a:endParaRPr lang="en-US"/>
        </a:p>
      </dgm:t>
    </dgm:pt>
    <dgm:pt modelId="{6559F8C6-1970-48D3-B571-6D7081342361}" type="sibTrans" cxnId="{BBC3D796-0154-44E2-B0C3-36A655041A98}">
      <dgm:prSet/>
      <dgm:spPr/>
      <dgm:t>
        <a:bodyPr/>
        <a:lstStyle/>
        <a:p>
          <a:endParaRPr lang="en-US"/>
        </a:p>
      </dgm:t>
    </dgm:pt>
    <dgm:pt modelId="{A987B7C1-7B6F-49FF-B0B9-910EC2FED09D}">
      <dgm:prSet/>
      <dgm:spPr/>
      <dgm:t>
        <a:bodyPr/>
        <a:lstStyle/>
        <a:p>
          <a:pPr rtl="0"/>
          <a:r>
            <a:rPr lang="en-US" dirty="0" smtClean="0"/>
            <a:t>Disadvantages</a:t>
          </a:r>
          <a:endParaRPr lang="en-US" dirty="0"/>
        </a:p>
      </dgm:t>
    </dgm:pt>
    <dgm:pt modelId="{1DCB5984-27D4-464C-8E21-13275450E1CC}" type="parTrans" cxnId="{2D598CB1-06D5-41A5-9354-886E3D40B675}">
      <dgm:prSet/>
      <dgm:spPr/>
      <dgm:t>
        <a:bodyPr/>
        <a:lstStyle/>
        <a:p>
          <a:endParaRPr lang="en-US"/>
        </a:p>
      </dgm:t>
    </dgm:pt>
    <dgm:pt modelId="{D844914B-F47C-4996-B55F-EEB53D472D72}" type="sibTrans" cxnId="{2D598CB1-06D5-41A5-9354-886E3D40B675}">
      <dgm:prSet/>
      <dgm:spPr/>
      <dgm:t>
        <a:bodyPr/>
        <a:lstStyle/>
        <a:p>
          <a:endParaRPr lang="en-US"/>
        </a:p>
      </dgm:t>
    </dgm:pt>
    <dgm:pt modelId="{8D771EDF-5B8F-4B62-83A3-C6771C1319A0}">
      <dgm:prSet/>
      <dgm:spPr/>
      <dgm:t>
        <a:bodyPr/>
        <a:lstStyle/>
        <a:p>
          <a:pPr rtl="0"/>
          <a:r>
            <a:rPr lang="en-US" dirty="0" smtClean="0"/>
            <a:t>Requires recordkeeping</a:t>
          </a:r>
          <a:endParaRPr lang="en-US" dirty="0"/>
        </a:p>
      </dgm:t>
    </dgm:pt>
    <dgm:pt modelId="{F99E0CC0-726F-422A-959D-B3EDA27C08EE}" type="parTrans" cxnId="{66698BC2-846A-44E2-AC5C-D15D2E37AFF2}">
      <dgm:prSet/>
      <dgm:spPr/>
      <dgm:t>
        <a:bodyPr/>
        <a:lstStyle/>
        <a:p>
          <a:endParaRPr lang="en-US"/>
        </a:p>
      </dgm:t>
    </dgm:pt>
    <dgm:pt modelId="{82716B2E-743C-423C-B43C-7465B4E603E9}" type="sibTrans" cxnId="{66698BC2-846A-44E2-AC5C-D15D2E37AFF2}">
      <dgm:prSet/>
      <dgm:spPr/>
      <dgm:t>
        <a:bodyPr/>
        <a:lstStyle/>
        <a:p>
          <a:endParaRPr lang="en-US"/>
        </a:p>
      </dgm:t>
    </dgm:pt>
    <dgm:pt modelId="{8CFE7E9B-65C3-4E96-8DBA-2AF41BDA50E0}">
      <dgm:prSet/>
      <dgm:spPr/>
      <dgm:t>
        <a:bodyPr/>
        <a:lstStyle/>
        <a:p>
          <a:pPr rtl="0"/>
          <a:r>
            <a:rPr lang="en-US" dirty="0" smtClean="0"/>
            <a:t>Can have fees and penalties</a:t>
          </a:r>
          <a:endParaRPr lang="en-US" dirty="0"/>
        </a:p>
      </dgm:t>
    </dgm:pt>
    <dgm:pt modelId="{5CFAB728-15A6-4B0F-9E50-64D580A7639A}" type="parTrans" cxnId="{0B4DA47F-43DC-4915-B7AE-625AB679B420}">
      <dgm:prSet/>
      <dgm:spPr/>
      <dgm:t>
        <a:bodyPr/>
        <a:lstStyle/>
        <a:p>
          <a:endParaRPr lang="en-US"/>
        </a:p>
      </dgm:t>
    </dgm:pt>
    <dgm:pt modelId="{AFC6A5DC-C23F-4BCC-84B6-F14C31C4FAFC}" type="sibTrans" cxnId="{0B4DA47F-43DC-4915-B7AE-625AB679B420}">
      <dgm:prSet/>
      <dgm:spPr/>
      <dgm:t>
        <a:bodyPr/>
        <a:lstStyle/>
        <a:p>
          <a:endParaRPr lang="en-US"/>
        </a:p>
      </dgm:t>
    </dgm:pt>
    <dgm:pt modelId="{AD59FDEA-3474-4C5A-A2C0-CAE4132454E6}">
      <dgm:prSet/>
      <dgm:spPr/>
      <dgm:t>
        <a:bodyPr/>
        <a:lstStyle/>
        <a:p>
          <a:pPr rtl="0"/>
          <a:r>
            <a:rPr lang="en-US" dirty="0" smtClean="0"/>
            <a:t>Identity theft</a:t>
          </a:r>
          <a:endParaRPr lang="en-US" dirty="0"/>
        </a:p>
      </dgm:t>
    </dgm:pt>
    <dgm:pt modelId="{62A64A14-688A-4534-A273-2ECFB51B2EA2}" type="parTrans" cxnId="{1418D8A9-7E8F-4890-8424-50B04828B854}">
      <dgm:prSet/>
      <dgm:spPr/>
      <dgm:t>
        <a:bodyPr/>
        <a:lstStyle/>
        <a:p>
          <a:endParaRPr lang="en-US"/>
        </a:p>
      </dgm:t>
    </dgm:pt>
    <dgm:pt modelId="{2621E868-ECF3-4617-8CAE-ECBE55EBCC4C}" type="sibTrans" cxnId="{1418D8A9-7E8F-4890-8424-50B04828B854}">
      <dgm:prSet/>
      <dgm:spPr/>
      <dgm:t>
        <a:bodyPr/>
        <a:lstStyle/>
        <a:p>
          <a:endParaRPr lang="en-US"/>
        </a:p>
      </dgm:t>
    </dgm:pt>
    <dgm:pt modelId="{C0E81C3B-DD70-4466-9A46-6E6DBCAC1907}">
      <dgm:prSet/>
      <dgm:spPr/>
      <dgm:t>
        <a:bodyPr/>
        <a:lstStyle/>
        <a:p>
          <a:pPr rtl="0"/>
          <a:r>
            <a:rPr lang="en-US" dirty="0" smtClean="0"/>
            <a:t>Widely accepted</a:t>
          </a:r>
          <a:endParaRPr lang="en-US" dirty="0"/>
        </a:p>
      </dgm:t>
    </dgm:pt>
    <dgm:pt modelId="{6FC40D35-6BDB-4255-A9C4-39090CAB30F2}" type="parTrans" cxnId="{7B174C7A-26A3-4E14-B897-CDDC9C909A77}">
      <dgm:prSet/>
      <dgm:spPr/>
    </dgm:pt>
    <dgm:pt modelId="{53320A86-21FC-4D09-B175-05BF7F68ADA2}" type="sibTrans" cxnId="{7B174C7A-26A3-4E14-B897-CDDC9C909A77}">
      <dgm:prSet/>
      <dgm:spPr/>
    </dgm:pt>
    <dgm:pt modelId="{47FCCE36-F019-4F1E-BACA-43AF27C2C930}">
      <dgm:prSet/>
      <dgm:spPr/>
      <dgm:t>
        <a:bodyPr/>
        <a:lstStyle/>
        <a:p>
          <a:pPr rtl="0"/>
          <a:r>
            <a:rPr lang="en-US" dirty="0" smtClean="0"/>
            <a:t>Ease of use</a:t>
          </a:r>
          <a:endParaRPr lang="en-US" dirty="0"/>
        </a:p>
      </dgm:t>
    </dgm:pt>
    <dgm:pt modelId="{658EE81A-EE9B-459D-91EE-DCDE46C80681}" type="parTrans" cxnId="{791B0F66-C964-41ED-B663-982DB728DBD9}">
      <dgm:prSet/>
      <dgm:spPr/>
    </dgm:pt>
    <dgm:pt modelId="{8260BD81-F393-4EAB-9742-CB73D85AAE18}" type="sibTrans" cxnId="{791B0F66-C964-41ED-B663-982DB728DBD9}">
      <dgm:prSet/>
      <dgm:spPr/>
    </dgm:pt>
    <dgm:pt modelId="{053BE991-537C-4030-830C-AB75CDB752D6}">
      <dgm:prSet/>
      <dgm:spPr/>
      <dgm:t>
        <a:bodyPr/>
        <a:lstStyle/>
        <a:p>
          <a:pPr rtl="0"/>
          <a:r>
            <a:rPr lang="en-US" dirty="0" smtClean="0"/>
            <a:t>May lead to higher spending</a:t>
          </a:r>
          <a:endParaRPr lang="en-US" dirty="0"/>
        </a:p>
      </dgm:t>
    </dgm:pt>
    <dgm:pt modelId="{152BD387-239E-421B-8260-229C27D58538}" type="parTrans" cxnId="{8E6B7D58-0855-4580-9A7A-76A65E7CA65A}">
      <dgm:prSet/>
      <dgm:spPr/>
    </dgm:pt>
    <dgm:pt modelId="{03A941BD-2900-4B78-971D-5D085717FCC1}" type="sibTrans" cxnId="{8E6B7D58-0855-4580-9A7A-76A65E7CA65A}">
      <dgm:prSet/>
      <dgm:spPr/>
    </dgm:pt>
    <dgm:pt modelId="{E3F5ED13-D812-4C03-8E9C-6D09D84D5F8A}" type="pres">
      <dgm:prSet presAssocID="{ABEBE183-34F5-48B8-AD16-D34FA6BFFD6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BD052F-5046-47CF-8476-25B5316BC71A}" type="pres">
      <dgm:prSet presAssocID="{EE99F976-D536-4F12-9D97-665284AF76DF}" presName="composite" presStyleCnt="0"/>
      <dgm:spPr/>
    </dgm:pt>
    <dgm:pt modelId="{65D190F2-5756-492F-AA91-98880283A774}" type="pres">
      <dgm:prSet presAssocID="{EE99F976-D536-4F12-9D97-665284AF76DF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A5BE70-9A9A-4E6F-AB8D-3C2E5A2CF31F}" type="pres">
      <dgm:prSet presAssocID="{EE99F976-D536-4F12-9D97-665284AF76DF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246946-3247-46D2-8279-69F353C7324A}" type="pres">
      <dgm:prSet presAssocID="{41F74F6F-1FA6-4F96-ADB2-C9D58D6E4935}" presName="space" presStyleCnt="0"/>
      <dgm:spPr/>
    </dgm:pt>
    <dgm:pt modelId="{F5BAF8E8-F442-452A-929E-4AB8E5645B34}" type="pres">
      <dgm:prSet presAssocID="{A987B7C1-7B6F-49FF-B0B9-910EC2FED09D}" presName="composite" presStyleCnt="0"/>
      <dgm:spPr/>
    </dgm:pt>
    <dgm:pt modelId="{86274A2A-6311-4731-85AA-08391055C3AE}" type="pres">
      <dgm:prSet presAssocID="{A987B7C1-7B6F-49FF-B0B9-910EC2FED09D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C541E9-FAC7-4996-BA60-F65F41BBBCB0}" type="pres">
      <dgm:prSet presAssocID="{A987B7C1-7B6F-49FF-B0B9-910EC2FED09D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C1CC7FF-7541-4339-A5E4-A7DAB027C11F}" srcId="{ABEBE183-34F5-48B8-AD16-D34FA6BFFD60}" destId="{EE99F976-D536-4F12-9D97-665284AF76DF}" srcOrd="0" destOrd="0" parTransId="{F354D4D2-D7E5-49A6-9122-AB4A20AF7249}" sibTransId="{41F74F6F-1FA6-4F96-ADB2-C9D58D6E4935}"/>
    <dgm:cxn modelId="{60FEBCDC-F261-44F6-95A6-D643B5642AA9}" type="presOf" srcId="{053BE991-537C-4030-830C-AB75CDB752D6}" destId="{4EC541E9-FAC7-4996-BA60-F65F41BBBCB0}" srcOrd="0" destOrd="3" presId="urn:microsoft.com/office/officeart/2005/8/layout/hList1"/>
    <dgm:cxn modelId="{FD53EB6D-20C1-4731-AEEF-891EFADA04E6}" type="presOf" srcId="{8D771EDF-5B8F-4B62-83A3-C6771C1319A0}" destId="{4EC541E9-FAC7-4996-BA60-F65F41BBBCB0}" srcOrd="0" destOrd="0" presId="urn:microsoft.com/office/officeart/2005/8/layout/hList1"/>
    <dgm:cxn modelId="{DF6876C9-4AF8-45E7-A516-DB313CC993CA}" type="presOf" srcId="{8CFE7E9B-65C3-4E96-8DBA-2AF41BDA50E0}" destId="{4EC541E9-FAC7-4996-BA60-F65F41BBBCB0}" srcOrd="0" destOrd="1" presId="urn:microsoft.com/office/officeart/2005/8/layout/hList1"/>
    <dgm:cxn modelId="{1418D8A9-7E8F-4890-8424-50B04828B854}" srcId="{A987B7C1-7B6F-49FF-B0B9-910EC2FED09D}" destId="{AD59FDEA-3474-4C5A-A2C0-CAE4132454E6}" srcOrd="2" destOrd="0" parTransId="{62A64A14-688A-4534-A273-2ECFB51B2EA2}" sibTransId="{2621E868-ECF3-4617-8CAE-ECBE55EBCC4C}"/>
    <dgm:cxn modelId="{0B4DA47F-43DC-4915-B7AE-625AB679B420}" srcId="{A987B7C1-7B6F-49FF-B0B9-910EC2FED09D}" destId="{8CFE7E9B-65C3-4E96-8DBA-2AF41BDA50E0}" srcOrd="1" destOrd="0" parTransId="{5CFAB728-15A6-4B0F-9E50-64D580A7639A}" sibTransId="{AFC6A5DC-C23F-4BCC-84B6-F14C31C4FAFC}"/>
    <dgm:cxn modelId="{EB6962D6-1F65-4A1F-A860-277B1ADB81F2}" type="presOf" srcId="{AD59FDEA-3474-4C5A-A2C0-CAE4132454E6}" destId="{4EC541E9-FAC7-4996-BA60-F65F41BBBCB0}" srcOrd="0" destOrd="2" presId="urn:microsoft.com/office/officeart/2005/8/layout/hList1"/>
    <dgm:cxn modelId="{B4BD6FEF-69A4-49F9-BFF7-43ABCDB79017}" type="presOf" srcId="{C0E81C3B-DD70-4466-9A46-6E6DBCAC1907}" destId="{1EA5BE70-9A9A-4E6F-AB8D-3C2E5A2CF31F}" srcOrd="0" destOrd="0" presId="urn:microsoft.com/office/officeart/2005/8/layout/hList1"/>
    <dgm:cxn modelId="{2D598CB1-06D5-41A5-9354-886E3D40B675}" srcId="{ABEBE183-34F5-48B8-AD16-D34FA6BFFD60}" destId="{A987B7C1-7B6F-49FF-B0B9-910EC2FED09D}" srcOrd="1" destOrd="0" parTransId="{1DCB5984-27D4-464C-8E21-13275450E1CC}" sibTransId="{D844914B-F47C-4996-B55F-EEB53D472D72}"/>
    <dgm:cxn modelId="{7B174C7A-26A3-4E14-B897-CDDC9C909A77}" srcId="{EE99F976-D536-4F12-9D97-665284AF76DF}" destId="{C0E81C3B-DD70-4466-9A46-6E6DBCAC1907}" srcOrd="0" destOrd="0" parTransId="{6FC40D35-6BDB-4255-A9C4-39090CAB30F2}" sibTransId="{53320A86-21FC-4D09-B175-05BF7F68ADA2}"/>
    <dgm:cxn modelId="{791B0F66-C964-41ED-B663-982DB728DBD9}" srcId="{EE99F976-D536-4F12-9D97-665284AF76DF}" destId="{47FCCE36-F019-4F1E-BACA-43AF27C2C930}" srcOrd="2" destOrd="0" parTransId="{658EE81A-EE9B-459D-91EE-DCDE46C80681}" sibTransId="{8260BD81-F393-4EAB-9742-CB73D85AAE18}"/>
    <dgm:cxn modelId="{B5AEEA2F-682A-478B-BC54-787DAA5DF2BB}" type="presOf" srcId="{EE99F976-D536-4F12-9D97-665284AF76DF}" destId="{65D190F2-5756-492F-AA91-98880283A774}" srcOrd="0" destOrd="0" presId="urn:microsoft.com/office/officeart/2005/8/layout/hList1"/>
    <dgm:cxn modelId="{22C7CB57-D88D-416C-8798-8A7F13D4DA39}" type="presOf" srcId="{A987B7C1-7B6F-49FF-B0B9-910EC2FED09D}" destId="{86274A2A-6311-4731-85AA-08391055C3AE}" srcOrd="0" destOrd="0" presId="urn:microsoft.com/office/officeart/2005/8/layout/hList1"/>
    <dgm:cxn modelId="{8E6B7D58-0855-4580-9A7A-76A65E7CA65A}" srcId="{A987B7C1-7B6F-49FF-B0B9-910EC2FED09D}" destId="{053BE991-537C-4030-830C-AB75CDB752D6}" srcOrd="3" destOrd="0" parTransId="{152BD387-239E-421B-8260-229C27D58538}" sibTransId="{03A941BD-2900-4B78-971D-5D085717FCC1}"/>
    <dgm:cxn modelId="{20C4097F-01DE-4B33-9FE1-2E264FD759FF}" type="presOf" srcId="{ABEBE183-34F5-48B8-AD16-D34FA6BFFD60}" destId="{E3F5ED13-D812-4C03-8E9C-6D09D84D5F8A}" srcOrd="0" destOrd="0" presId="urn:microsoft.com/office/officeart/2005/8/layout/hList1"/>
    <dgm:cxn modelId="{DC5CFCD3-EEEA-49F8-8688-E92E102CC352}" type="presOf" srcId="{5F8B6497-5D97-41E9-97EE-AA8AAEE73D37}" destId="{1EA5BE70-9A9A-4E6F-AB8D-3C2E5A2CF31F}" srcOrd="0" destOrd="1" presId="urn:microsoft.com/office/officeart/2005/8/layout/hList1"/>
    <dgm:cxn modelId="{BBC3D796-0154-44E2-B0C3-36A655041A98}" srcId="{EE99F976-D536-4F12-9D97-665284AF76DF}" destId="{5F8B6497-5D97-41E9-97EE-AA8AAEE73D37}" srcOrd="1" destOrd="0" parTransId="{2A4EDF55-6A9F-4249-A1ED-71EDC71D5348}" sibTransId="{6559F8C6-1970-48D3-B571-6D7081342361}"/>
    <dgm:cxn modelId="{66698BC2-846A-44E2-AC5C-D15D2E37AFF2}" srcId="{A987B7C1-7B6F-49FF-B0B9-910EC2FED09D}" destId="{8D771EDF-5B8F-4B62-83A3-C6771C1319A0}" srcOrd="0" destOrd="0" parTransId="{F99E0CC0-726F-422A-959D-B3EDA27C08EE}" sibTransId="{82716B2E-743C-423C-B43C-7465B4E603E9}"/>
    <dgm:cxn modelId="{26D9EB76-9B6A-4A59-B392-E5F068834EF8}" type="presOf" srcId="{47FCCE36-F019-4F1E-BACA-43AF27C2C930}" destId="{1EA5BE70-9A9A-4E6F-AB8D-3C2E5A2CF31F}" srcOrd="0" destOrd="2" presId="urn:microsoft.com/office/officeart/2005/8/layout/hList1"/>
    <dgm:cxn modelId="{2ED937AC-6019-4B95-A407-CE9DC54DCF49}" type="presParOf" srcId="{E3F5ED13-D812-4C03-8E9C-6D09D84D5F8A}" destId="{35BD052F-5046-47CF-8476-25B5316BC71A}" srcOrd="0" destOrd="0" presId="urn:microsoft.com/office/officeart/2005/8/layout/hList1"/>
    <dgm:cxn modelId="{8AF7FDC4-CABA-44B2-B55D-9B02EA6916DF}" type="presParOf" srcId="{35BD052F-5046-47CF-8476-25B5316BC71A}" destId="{65D190F2-5756-492F-AA91-98880283A774}" srcOrd="0" destOrd="0" presId="urn:microsoft.com/office/officeart/2005/8/layout/hList1"/>
    <dgm:cxn modelId="{569B66D7-D59C-462B-909F-17465BF77B75}" type="presParOf" srcId="{35BD052F-5046-47CF-8476-25B5316BC71A}" destId="{1EA5BE70-9A9A-4E6F-AB8D-3C2E5A2CF31F}" srcOrd="1" destOrd="0" presId="urn:microsoft.com/office/officeart/2005/8/layout/hList1"/>
    <dgm:cxn modelId="{178AB4EF-1D94-4366-B478-BDE682A5E7B8}" type="presParOf" srcId="{E3F5ED13-D812-4C03-8E9C-6D09D84D5F8A}" destId="{39246946-3247-46D2-8279-69F353C7324A}" srcOrd="1" destOrd="0" presId="urn:microsoft.com/office/officeart/2005/8/layout/hList1"/>
    <dgm:cxn modelId="{B9699B4D-8CBD-4907-A8B7-CAE418FE7670}" type="presParOf" srcId="{E3F5ED13-D812-4C03-8E9C-6D09D84D5F8A}" destId="{F5BAF8E8-F442-452A-929E-4AB8E5645B34}" srcOrd="2" destOrd="0" presId="urn:microsoft.com/office/officeart/2005/8/layout/hList1"/>
    <dgm:cxn modelId="{0099BAB2-B58D-45AA-A619-4C83CB1B20DC}" type="presParOf" srcId="{F5BAF8E8-F442-452A-929E-4AB8E5645B34}" destId="{86274A2A-6311-4731-85AA-08391055C3AE}" srcOrd="0" destOrd="0" presId="urn:microsoft.com/office/officeart/2005/8/layout/hList1"/>
    <dgm:cxn modelId="{5BF180BF-3352-4159-90EB-89289AA110E5}" type="presParOf" srcId="{F5BAF8E8-F442-452A-929E-4AB8E5645B34}" destId="{4EC541E9-FAC7-4996-BA60-F65F41BBBCB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B54DA8-C176-4637-A0B3-B90916F8CAD5}">
      <dsp:nvSpPr>
        <dsp:cNvPr id="0" name=""/>
        <dsp:cNvSpPr/>
      </dsp:nvSpPr>
      <dsp:spPr>
        <a:xfrm>
          <a:off x="4439" y="873695"/>
          <a:ext cx="3053208" cy="305320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9850" tIns="69850" rIns="69850" bIns="698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kern="1200" dirty="0" smtClean="0">
              <a:solidFill>
                <a:schemeClr val="tx1"/>
              </a:solidFill>
            </a:rPr>
            <a:t>Money</a:t>
          </a:r>
          <a:endParaRPr lang="en-US" sz="5500" kern="1200" dirty="0">
            <a:solidFill>
              <a:schemeClr val="tx1"/>
            </a:solidFill>
          </a:endParaRPr>
        </a:p>
      </dsp:txBody>
      <dsp:txXfrm>
        <a:off x="451571" y="1320827"/>
        <a:ext cx="2158944" cy="2158944"/>
      </dsp:txXfrm>
    </dsp:sp>
    <dsp:sp modelId="{E5D56924-9350-4E83-8462-D90BEA2E9ED9}">
      <dsp:nvSpPr>
        <dsp:cNvPr id="0" name=""/>
        <dsp:cNvSpPr/>
      </dsp:nvSpPr>
      <dsp:spPr>
        <a:xfrm>
          <a:off x="3337278" y="1492414"/>
          <a:ext cx="1770861" cy="1770861"/>
        </a:xfrm>
        <a:prstGeom prst="mathEqual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400" kern="1200">
            <a:solidFill>
              <a:schemeClr val="tx1"/>
            </a:solidFill>
          </a:endParaRPr>
        </a:p>
      </dsp:txBody>
      <dsp:txXfrm>
        <a:off x="3572006" y="1857211"/>
        <a:ext cx="1301405" cy="1041267"/>
      </dsp:txXfrm>
    </dsp:sp>
    <dsp:sp modelId="{6BEE30CF-C1F2-4000-9A98-ED7AA34B7F22}">
      <dsp:nvSpPr>
        <dsp:cNvPr id="0" name=""/>
        <dsp:cNvSpPr/>
      </dsp:nvSpPr>
      <dsp:spPr>
        <a:xfrm>
          <a:off x="5324351" y="873695"/>
          <a:ext cx="3053208" cy="305320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9850" tIns="69850" rIns="69850" bIns="698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kern="1200" dirty="0" smtClean="0">
              <a:solidFill>
                <a:schemeClr val="tx1"/>
              </a:solidFill>
            </a:rPr>
            <a:t>Credit Cards</a:t>
          </a:r>
          <a:endParaRPr lang="en-US" sz="5500" kern="1200" dirty="0">
            <a:solidFill>
              <a:schemeClr val="tx1"/>
            </a:solidFill>
          </a:endParaRPr>
        </a:p>
      </dsp:txBody>
      <dsp:txXfrm>
        <a:off x="5771483" y="1320827"/>
        <a:ext cx="2158944" cy="21589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D190F2-5756-492F-AA91-98880283A774}">
      <dsp:nvSpPr>
        <dsp:cNvPr id="0" name=""/>
        <dsp:cNvSpPr/>
      </dsp:nvSpPr>
      <dsp:spPr>
        <a:xfrm>
          <a:off x="40" y="64819"/>
          <a:ext cx="3845569" cy="8928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125984" rIns="220472" bIns="125984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Advantages</a:t>
          </a:r>
          <a:endParaRPr lang="en-US" sz="3100" kern="1200" dirty="0"/>
        </a:p>
      </dsp:txBody>
      <dsp:txXfrm>
        <a:off x="40" y="64819"/>
        <a:ext cx="3845569" cy="892800"/>
      </dsp:txXfrm>
    </dsp:sp>
    <dsp:sp modelId="{1EA5BE70-9A9A-4E6F-AB8D-3C2E5A2CF31F}">
      <dsp:nvSpPr>
        <dsp:cNvPr id="0" name=""/>
        <dsp:cNvSpPr/>
      </dsp:nvSpPr>
      <dsp:spPr>
        <a:xfrm>
          <a:off x="40" y="957619"/>
          <a:ext cx="3845569" cy="323361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354" tIns="165354" rIns="220472" bIns="248031" numCol="1" spcCol="1270" anchor="t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Pre-approved loan</a:t>
          </a:r>
          <a:endParaRPr lang="en-US" sz="3100" kern="1200" dirty="0"/>
        </a:p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Widely accepted</a:t>
          </a:r>
          <a:endParaRPr lang="en-US" sz="3100" kern="1200" dirty="0"/>
        </a:p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Some consumer protection</a:t>
          </a:r>
          <a:endParaRPr lang="en-US" sz="3100" kern="1200" dirty="0"/>
        </a:p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Can establish credit history</a:t>
          </a:r>
          <a:endParaRPr lang="en-US" sz="3100" kern="1200" dirty="0"/>
        </a:p>
      </dsp:txBody>
      <dsp:txXfrm>
        <a:off x="40" y="957619"/>
        <a:ext cx="3845569" cy="3233610"/>
      </dsp:txXfrm>
    </dsp:sp>
    <dsp:sp modelId="{86274A2A-6311-4731-85AA-08391055C3AE}">
      <dsp:nvSpPr>
        <dsp:cNvPr id="0" name=""/>
        <dsp:cNvSpPr/>
      </dsp:nvSpPr>
      <dsp:spPr>
        <a:xfrm>
          <a:off x="4383989" y="64819"/>
          <a:ext cx="3845569" cy="892800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125984" rIns="220472" bIns="125984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Disadvantages</a:t>
          </a:r>
          <a:endParaRPr lang="en-US" sz="3100" kern="1200" dirty="0"/>
        </a:p>
      </dsp:txBody>
      <dsp:txXfrm>
        <a:off x="4383989" y="64819"/>
        <a:ext cx="3845569" cy="892800"/>
      </dsp:txXfrm>
    </dsp:sp>
    <dsp:sp modelId="{4EC541E9-FAC7-4996-BA60-F65F41BBBCB0}">
      <dsp:nvSpPr>
        <dsp:cNvPr id="0" name=""/>
        <dsp:cNvSpPr/>
      </dsp:nvSpPr>
      <dsp:spPr>
        <a:xfrm>
          <a:off x="4383989" y="957619"/>
          <a:ext cx="3845569" cy="3233610"/>
        </a:xfrm>
        <a:prstGeom prst="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354" tIns="165354" rIns="220472" bIns="248031" numCol="1" spcCol="1270" anchor="t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Requires discipline from borrower </a:t>
          </a:r>
          <a:endParaRPr lang="en-US" sz="3100" kern="1200" dirty="0"/>
        </a:p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Can have high fees and interest</a:t>
          </a:r>
          <a:endParaRPr lang="en-US" sz="3100" kern="1200" dirty="0"/>
        </a:p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Identity theft</a:t>
          </a:r>
          <a:endParaRPr lang="en-US" sz="3100" kern="1200" dirty="0"/>
        </a:p>
      </dsp:txBody>
      <dsp:txXfrm>
        <a:off x="4383989" y="957619"/>
        <a:ext cx="3845569" cy="32336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D190F2-5756-492F-AA91-98880283A774}">
      <dsp:nvSpPr>
        <dsp:cNvPr id="0" name=""/>
        <dsp:cNvSpPr/>
      </dsp:nvSpPr>
      <dsp:spPr>
        <a:xfrm>
          <a:off x="40" y="71133"/>
          <a:ext cx="3845569" cy="8064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Advantages</a:t>
          </a:r>
          <a:endParaRPr lang="en-US" sz="2800" kern="1200" dirty="0"/>
        </a:p>
      </dsp:txBody>
      <dsp:txXfrm>
        <a:off x="40" y="71133"/>
        <a:ext cx="3845569" cy="806400"/>
      </dsp:txXfrm>
    </dsp:sp>
    <dsp:sp modelId="{1EA5BE70-9A9A-4E6F-AB8D-3C2E5A2CF31F}">
      <dsp:nvSpPr>
        <dsp:cNvPr id="0" name=""/>
        <dsp:cNvSpPr/>
      </dsp:nvSpPr>
      <dsp:spPr>
        <a:xfrm>
          <a:off x="40" y="877533"/>
          <a:ext cx="3845569" cy="330738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Widely accepted</a:t>
          </a:r>
          <a:endParaRPr lang="en-US" sz="2800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Some consumer protection</a:t>
          </a:r>
          <a:endParaRPr lang="en-US" sz="2800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Ease of use</a:t>
          </a:r>
          <a:endParaRPr lang="en-US" sz="2800" kern="1200" dirty="0"/>
        </a:p>
      </dsp:txBody>
      <dsp:txXfrm>
        <a:off x="40" y="877533"/>
        <a:ext cx="3845569" cy="3307381"/>
      </dsp:txXfrm>
    </dsp:sp>
    <dsp:sp modelId="{86274A2A-6311-4731-85AA-08391055C3AE}">
      <dsp:nvSpPr>
        <dsp:cNvPr id="0" name=""/>
        <dsp:cNvSpPr/>
      </dsp:nvSpPr>
      <dsp:spPr>
        <a:xfrm>
          <a:off x="4383989" y="71133"/>
          <a:ext cx="3845569" cy="806400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Disadvantages</a:t>
          </a:r>
          <a:endParaRPr lang="en-US" sz="2800" kern="1200" dirty="0"/>
        </a:p>
      </dsp:txBody>
      <dsp:txXfrm>
        <a:off x="4383989" y="71133"/>
        <a:ext cx="3845569" cy="806400"/>
      </dsp:txXfrm>
    </dsp:sp>
    <dsp:sp modelId="{4EC541E9-FAC7-4996-BA60-F65F41BBBCB0}">
      <dsp:nvSpPr>
        <dsp:cNvPr id="0" name=""/>
        <dsp:cNvSpPr/>
      </dsp:nvSpPr>
      <dsp:spPr>
        <a:xfrm>
          <a:off x="4383989" y="877533"/>
          <a:ext cx="3845569" cy="3307381"/>
        </a:xfrm>
        <a:prstGeom prst="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Requires recordkeeping</a:t>
          </a:r>
          <a:endParaRPr lang="en-US" sz="2800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Can have fees and penalties</a:t>
          </a:r>
          <a:endParaRPr lang="en-US" sz="2800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Identity theft</a:t>
          </a:r>
          <a:endParaRPr lang="en-US" sz="2800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May lead to higher spending</a:t>
          </a:r>
          <a:endParaRPr lang="en-US" sz="2800" kern="1200" dirty="0"/>
        </a:p>
      </dsp:txBody>
      <dsp:txXfrm>
        <a:off x="4383989" y="877533"/>
        <a:ext cx="3845569" cy="33073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139F05-AC3C-4EF6-885E-CA875600B936}" type="datetimeFigureOut">
              <a:rPr lang="en-US" smtClean="0"/>
              <a:pPr/>
              <a:t>5/1/2014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3DD57-73F3-448E-BD12-92E115C4D0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510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7FB101-F9B5-4F09-AFEF-08B7A5740E2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9F6B03-5A20-3B41-88B5-2337A4783498}" type="datetimeFigureOut">
              <a:rPr lang="en-US" smtClean="0"/>
              <a:pPr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795935-8310-184E-A783-88A05B472F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76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9F6B03-5A20-3B41-88B5-2337A4783498}" type="datetimeFigureOut">
              <a:rPr lang="en-US" smtClean="0"/>
              <a:pPr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795935-8310-184E-A783-88A05B472F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02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9F6B03-5A20-3B41-88B5-2337A4783498}" type="datetimeFigureOut">
              <a:rPr lang="en-US" smtClean="0"/>
              <a:pPr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795935-8310-184E-A783-88A05B472F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60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7197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9F6B03-5A20-3B41-88B5-2337A4783498}" type="datetimeFigureOut">
              <a:rPr lang="en-US" smtClean="0"/>
              <a:pPr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795935-8310-184E-A783-88A05B472F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528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9F6B03-5A20-3B41-88B5-2337A4783498}" type="datetimeFigureOut">
              <a:rPr lang="en-US" smtClean="0"/>
              <a:pPr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795935-8310-184E-A783-88A05B472F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674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9F6B03-5A20-3B41-88B5-2337A4783498}" type="datetimeFigureOut">
              <a:rPr lang="en-US" smtClean="0"/>
              <a:pPr/>
              <a:t>5/1/2014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795935-8310-184E-A783-88A05B472F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334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9F6B03-5A20-3B41-88B5-2337A4783498}" type="datetimeFigureOut">
              <a:rPr lang="en-US" smtClean="0"/>
              <a:pPr/>
              <a:t>5/1/2014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795935-8310-184E-A783-88A05B472F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4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9F6B03-5A20-3B41-88B5-2337A4783498}" type="datetimeFigureOut">
              <a:rPr lang="en-US" smtClean="0"/>
              <a:pPr/>
              <a:t>5/1/2014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795935-8310-184E-A783-88A05B472F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27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9F6B03-5A20-3B41-88B5-2337A4783498}" type="datetimeFigureOut">
              <a:rPr lang="en-US" smtClean="0"/>
              <a:pPr/>
              <a:t>5/1/2014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795935-8310-184E-A783-88A05B472F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01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9F6B03-5A20-3B41-88B5-2337A4783498}" type="datetimeFigureOut">
              <a:rPr lang="en-US" smtClean="0"/>
              <a:pPr/>
              <a:t>5/1/2014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795935-8310-184E-A783-88A05B472F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11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9F6B03-5A20-3B41-88B5-2337A4783498}" type="datetimeFigureOut">
              <a:rPr lang="en-US" smtClean="0"/>
              <a:pPr/>
              <a:t>5/1/2014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795935-8310-184E-A783-88A05B472F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92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Economic Summit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2195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4" name="Picture 3" descr="EconEdlogo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700" y="6019800"/>
            <a:ext cx="1441704" cy="713232"/>
          </a:xfrm>
          <a:prstGeom prst="rect">
            <a:avLst/>
          </a:prstGeom>
        </p:spPr>
      </p:pic>
      <p:cxnSp>
        <p:nvCxnSpPr>
          <p:cNvPr id="5" name="Straight Connector 4"/>
          <p:cNvCxnSpPr/>
          <p:nvPr userDrawn="1"/>
        </p:nvCxnSpPr>
        <p:spPr>
          <a:xfrm>
            <a:off x="457200" y="1181100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EconBootCamp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00" y="5946606"/>
            <a:ext cx="2374900" cy="78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594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Personal </a:t>
            </a:r>
            <a:r>
              <a:rPr lang="en-US" dirty="0" smtClean="0"/>
              <a:t>Finance Fundamentals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dirty="0">
              <a:solidFill>
                <a:schemeClr val="tx1"/>
              </a:solidFill>
            </a:endParaRPr>
          </a:p>
          <a:p>
            <a:endParaRPr lang="en-US" sz="1400" dirty="0" smtClean="0">
              <a:solidFill>
                <a:schemeClr val="tx1"/>
              </a:solidFill>
            </a:endParaRPr>
          </a:p>
          <a:p>
            <a:r>
              <a:rPr lang="en-US" sz="1400" dirty="0" smtClean="0">
                <a:solidFill>
                  <a:schemeClr val="tx1"/>
                </a:solidFill>
              </a:rPr>
              <a:t>Disclaimer</a:t>
            </a:r>
            <a:r>
              <a:rPr lang="en-US" sz="1400" dirty="0">
                <a:solidFill>
                  <a:schemeClr val="tx1"/>
                </a:solidFill>
              </a:rPr>
              <a:t>: The views expressed are those of the presenters and do not necessarily reflect those of the Federal Reserve Bank of Dallas or the Federal Reserve System.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24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Sit down when you can’t give it </a:t>
            </a:r>
            <a:r>
              <a:rPr lang="en-US" dirty="0" smtClean="0"/>
              <a:t>up.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Cable </a:t>
            </a:r>
            <a:r>
              <a:rPr lang="en-US" dirty="0" smtClean="0"/>
              <a:t>television</a:t>
            </a:r>
            <a:endParaRPr lang="en-US" dirty="0" smtClean="0"/>
          </a:p>
          <a:p>
            <a:r>
              <a:rPr lang="en-US" dirty="0" smtClean="0"/>
              <a:t>Latest video games</a:t>
            </a:r>
          </a:p>
          <a:p>
            <a:r>
              <a:rPr lang="en-US" dirty="0" smtClean="0"/>
              <a:t>Cell </a:t>
            </a:r>
            <a:r>
              <a:rPr lang="en-US" dirty="0" smtClean="0"/>
              <a:t>phone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type of spender are </a:t>
            </a:r>
            <a:r>
              <a:rPr lang="en-US" dirty="0" smtClean="0"/>
              <a:t>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A’s - impulsive, leave the cash and debit card at home</a:t>
            </a:r>
          </a:p>
          <a:p>
            <a:r>
              <a:rPr lang="en-US" dirty="0" smtClean="0"/>
              <a:t>B’s -you have more discipline but may have to find alternatives for some of the things you like to do</a:t>
            </a:r>
          </a:p>
          <a:p>
            <a:r>
              <a:rPr lang="en-US" dirty="0" smtClean="0"/>
              <a:t>C’s – you are probably all ready on your way to good savings habits.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Why is it hard to discipline our spending?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Just do it</a:t>
            </a:r>
            <a:r>
              <a:rPr lang="en-US" dirty="0" smtClean="0"/>
              <a:t>! (Mentality)</a:t>
            </a:r>
            <a:endParaRPr lang="en-US" dirty="0" smtClean="0"/>
          </a:p>
          <a:p>
            <a:r>
              <a:rPr lang="en-US" dirty="0" smtClean="0"/>
              <a:t>Advertising</a:t>
            </a:r>
          </a:p>
          <a:p>
            <a:r>
              <a:rPr lang="en-US" dirty="0" smtClean="0"/>
              <a:t>Keeping up appearances</a:t>
            </a:r>
          </a:p>
          <a:p>
            <a:r>
              <a:rPr lang="en-US" dirty="0" smtClean="0"/>
              <a:t>It isn’t fun!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Money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the math: How much is coming in and how much is going </a:t>
            </a:r>
            <a:r>
              <a:rPr lang="en-US" dirty="0" smtClean="0"/>
              <a:t>out.</a:t>
            </a:r>
            <a:endParaRPr lang="en-US" dirty="0" smtClean="0"/>
          </a:p>
          <a:p>
            <a:r>
              <a:rPr lang="en-US" dirty="0" smtClean="0"/>
              <a:t>Don’t forget those monthly or </a:t>
            </a:r>
            <a:r>
              <a:rPr lang="en-US" dirty="0" smtClean="0"/>
              <a:t>annual </a:t>
            </a:r>
            <a:r>
              <a:rPr lang="en-US" dirty="0" smtClean="0"/>
              <a:t>expenses – holidays, special events, </a:t>
            </a:r>
            <a:r>
              <a:rPr lang="en-US" dirty="0" smtClean="0"/>
              <a:t>prom.</a:t>
            </a:r>
            <a:endParaRPr lang="en-US" dirty="0" smtClean="0"/>
          </a:p>
          <a:p>
            <a:r>
              <a:rPr lang="en-US" dirty="0" smtClean="0"/>
              <a:t>Include money for </a:t>
            </a:r>
            <a:r>
              <a:rPr lang="en-US" dirty="0" smtClean="0"/>
              <a:t>savings.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Remember – Life happens!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Management (2</a:t>
            </a:r>
            <a:r>
              <a:rPr lang="en-US" baseline="30000" dirty="0" smtClean="0"/>
              <a:t>nd</a:t>
            </a:r>
            <a:r>
              <a:rPr lang="en-US" dirty="0" smtClean="0"/>
              <a:t> 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aside time each week to go over your </a:t>
            </a:r>
            <a:r>
              <a:rPr lang="en-US" dirty="0" smtClean="0"/>
              <a:t>plan.</a:t>
            </a:r>
            <a:endParaRPr lang="en-US" dirty="0" smtClean="0"/>
          </a:p>
          <a:p>
            <a:r>
              <a:rPr lang="en-US" dirty="0" smtClean="0"/>
              <a:t>Make </a:t>
            </a:r>
            <a:r>
              <a:rPr lang="en-US" dirty="0" smtClean="0"/>
              <a:t>adjustments.</a:t>
            </a:r>
            <a:endParaRPr lang="en-US" dirty="0" smtClean="0"/>
          </a:p>
          <a:p>
            <a:r>
              <a:rPr lang="en-US" dirty="0" smtClean="0"/>
              <a:t>You won’t be perfect, don’t give </a:t>
            </a:r>
            <a:r>
              <a:rPr lang="en-US" dirty="0" smtClean="0"/>
              <a:t>up.</a:t>
            </a:r>
            <a:endParaRPr lang="en-US" dirty="0" smtClean="0"/>
          </a:p>
          <a:p>
            <a:r>
              <a:rPr lang="en-US" dirty="0" smtClean="0"/>
              <a:t>Find a partner to work with </a:t>
            </a:r>
            <a:r>
              <a:rPr lang="en-US" dirty="0" smtClean="0"/>
              <a:t>you.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Without a plan, you just plan to </a:t>
            </a:r>
            <a:r>
              <a:rPr lang="en-US" dirty="0" smtClean="0"/>
              <a:t>fail.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Budgeting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Pay yourself </a:t>
            </a:r>
            <a:r>
              <a:rPr lang="en-US" dirty="0" smtClean="0"/>
              <a:t>first.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Be honest with </a:t>
            </a:r>
            <a:r>
              <a:rPr lang="en-US" dirty="0" smtClean="0"/>
              <a:t>yourself.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Don’t give </a:t>
            </a:r>
            <a:r>
              <a:rPr lang="en-US" dirty="0" smtClean="0"/>
              <a:t>up.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Other people don’t budget and they are </a:t>
            </a:r>
            <a:r>
              <a:rPr lang="en-US" dirty="0" smtClean="0"/>
              <a:t>fine. Really</a:t>
            </a:r>
            <a:r>
              <a:rPr lang="en-US" dirty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Savings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Difficult to </a:t>
            </a:r>
            <a:r>
              <a:rPr lang="en-US" dirty="0" smtClean="0"/>
              <a:t>do.</a:t>
            </a:r>
            <a:endParaRPr lang="en-US" dirty="0" smtClean="0"/>
          </a:p>
          <a:p>
            <a:r>
              <a:rPr lang="en-US" dirty="0" smtClean="0"/>
              <a:t>Allows us to set money aside for </a:t>
            </a:r>
            <a:r>
              <a:rPr lang="en-US" dirty="0" smtClean="0"/>
              <a:t>emergencies.</a:t>
            </a:r>
            <a:endParaRPr lang="en-US" dirty="0" smtClean="0"/>
          </a:p>
          <a:p>
            <a:r>
              <a:rPr lang="en-US" dirty="0" smtClean="0"/>
              <a:t>Allows you to have the freedom to make </a:t>
            </a:r>
            <a:r>
              <a:rPr lang="en-US" dirty="0" smtClean="0"/>
              <a:t>choices.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 accounts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 </a:t>
            </a:r>
            <a:r>
              <a:rPr lang="en-US" b="1" dirty="0" smtClean="0"/>
              <a:t>Do Your Research</a:t>
            </a:r>
          </a:p>
          <a:p>
            <a:pPr marL="0" indent="0" algn="ctr">
              <a:buNone/>
            </a:pPr>
            <a:endParaRPr lang="en-US" dirty="0" smtClean="0"/>
          </a:p>
          <a:p>
            <a:r>
              <a:rPr lang="en-US" dirty="0" smtClean="0"/>
              <a:t>Banks </a:t>
            </a:r>
            <a:r>
              <a:rPr lang="en-US" dirty="0" smtClean="0"/>
              <a:t>accounts are insured for up to $250,000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Bank account features vary from bank to </a:t>
            </a:r>
            <a:r>
              <a:rPr lang="en-US" dirty="0" smtClean="0"/>
              <a:t>bank.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Types of accounts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Checking</a:t>
            </a:r>
          </a:p>
          <a:p>
            <a:r>
              <a:rPr lang="en-US" dirty="0" smtClean="0"/>
              <a:t>Savings</a:t>
            </a:r>
          </a:p>
          <a:p>
            <a:r>
              <a:rPr lang="en-US" dirty="0" smtClean="0"/>
              <a:t>Money Market</a:t>
            </a:r>
          </a:p>
          <a:p>
            <a:r>
              <a:rPr lang="en-US" dirty="0" smtClean="0"/>
              <a:t>CD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&amp; return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Generally, the greater the risk the greater the rate of return. 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What </a:t>
            </a:r>
            <a:r>
              <a:rPr lang="en-US" b="1" dirty="0" smtClean="0">
                <a:solidFill>
                  <a:srgbClr val="FF0000"/>
                </a:solidFill>
              </a:rPr>
              <a:t>does that mean?</a:t>
            </a:r>
            <a:endParaRPr lang="en-US" b="1" dirty="0">
              <a:solidFill>
                <a:srgbClr val="FF0000"/>
              </a:solidFill>
            </a:endParaRPr>
          </a:p>
          <a:p>
            <a:pPr lvl="1"/>
            <a:endParaRPr lang="en-US" dirty="0" smtClean="0"/>
          </a:p>
          <a:p>
            <a:pPr lvl="1"/>
            <a:r>
              <a:rPr lang="en-US" sz="3200" dirty="0" smtClean="0"/>
              <a:t>If </a:t>
            </a:r>
            <a:r>
              <a:rPr lang="en-US" sz="3200" dirty="0" smtClean="0"/>
              <a:t>investors are less certain that they will get their investment back they will ask for a higher interest rate to compensate them for the uncertainty (risk) that they are taking</a:t>
            </a:r>
            <a:r>
              <a:rPr lang="en-US" sz="3200" dirty="0" smtClean="0"/>
              <a:t>.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(18)  Personal financial literacy. The student understands the role of individuals in financial markets. The student is expected to:</a:t>
            </a:r>
          </a:p>
          <a:p>
            <a:pPr lvl="1">
              <a:buNone/>
            </a:pPr>
            <a:r>
              <a:rPr lang="en-US" dirty="0" smtClean="0"/>
              <a:t>(E) identify the types of loans available to consumers;</a:t>
            </a:r>
          </a:p>
          <a:p>
            <a:pPr lvl="1">
              <a:buNone/>
            </a:pPr>
            <a:r>
              <a:rPr lang="en-US" dirty="0" smtClean="0"/>
              <a:t>(F) explain the responsibilities and obligations of borrowing money; and</a:t>
            </a:r>
          </a:p>
          <a:p>
            <a:pPr lvl="1">
              <a:buNone/>
            </a:pPr>
            <a:r>
              <a:rPr lang="en-US" dirty="0" smtClean="0"/>
              <a:t>(G) develop strategies to become a low-risk borrower by improving one's personal credit score.</a:t>
            </a:r>
          </a:p>
          <a:p>
            <a:pPr>
              <a:buNone/>
            </a:pPr>
            <a:r>
              <a:rPr lang="en-US" dirty="0" smtClean="0"/>
              <a:t>(19)  Personal financial literacy. The student applies critical-thinking skills to analyze the costs and benefits of personal financial decisions. The student is expected to:</a:t>
            </a:r>
          </a:p>
          <a:p>
            <a:pPr lvl="1">
              <a:buNone/>
            </a:pPr>
            <a:r>
              <a:rPr lang="en-US" dirty="0" smtClean="0"/>
              <a:t>(A) examine ways to avoid and eliminate credit card debt;</a:t>
            </a:r>
          </a:p>
          <a:p>
            <a:pPr marL="971550" lvl="1" indent="-514350">
              <a:buNone/>
            </a:pPr>
            <a:r>
              <a:rPr lang="en-US" dirty="0" smtClean="0"/>
              <a:t>(B) evaluate the costs and benefits of declaring personal bankruptcy;</a:t>
            </a:r>
          </a:p>
          <a:p>
            <a:pPr marL="514350" indent="-514350">
              <a:buNone/>
            </a:pPr>
            <a:r>
              <a:rPr lang="en-US" dirty="0" smtClean="0"/>
              <a:t>(20)  Personal financial literacy. The student understands how to provide for basic needs while living within a budget. The student is expected to:</a:t>
            </a:r>
          </a:p>
          <a:p>
            <a:pPr lvl="1">
              <a:buNone/>
            </a:pPr>
            <a:r>
              <a:rPr lang="en-US" dirty="0" smtClean="0"/>
              <a:t>(A) evaluate the costs and benefits of renting a home;</a:t>
            </a:r>
          </a:p>
          <a:p>
            <a:pPr lvl="1">
              <a:buNone/>
            </a:pPr>
            <a:r>
              <a:rPr lang="en-US" dirty="0" smtClean="0"/>
              <a:t>(B) evaluate the costs and benefits of buying a home; and</a:t>
            </a:r>
          </a:p>
          <a:p>
            <a:pPr lvl="1">
              <a:buNone/>
            </a:pPr>
            <a:r>
              <a:rPr lang="en-US" dirty="0" smtClean="0"/>
              <a:t>(C) assess the financial aspects of making the transition from renting to home ownership.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 Comfortable with Your Investments.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</a:t>
            </a:r>
            <a:r>
              <a:rPr lang="en-US" dirty="0"/>
              <a:t>of us has a different risk </a:t>
            </a:r>
            <a:r>
              <a:rPr lang="en-US" dirty="0" smtClean="0"/>
              <a:t>tolerance</a:t>
            </a:r>
          </a:p>
          <a:p>
            <a:endParaRPr lang="en-US" dirty="0"/>
          </a:p>
          <a:p>
            <a:r>
              <a:rPr lang="en-US" dirty="0"/>
              <a:t>All purchases of stocks and bonds carry risk.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4437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TYPES of 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Risk of Default</a:t>
            </a:r>
          </a:p>
          <a:p>
            <a:endParaRPr lang="en-US" dirty="0" smtClean="0"/>
          </a:p>
          <a:p>
            <a:r>
              <a:rPr lang="en-US" dirty="0" smtClean="0"/>
              <a:t>Risk of capital loss</a:t>
            </a:r>
          </a:p>
          <a:p>
            <a:endParaRPr lang="en-US" dirty="0" smtClean="0"/>
          </a:p>
          <a:p>
            <a:r>
              <a:rPr lang="en-US" dirty="0" smtClean="0"/>
              <a:t>Risk of inflation</a:t>
            </a:r>
          </a:p>
          <a:p>
            <a:endParaRPr lang="en-US" dirty="0" smtClean="0"/>
          </a:p>
          <a:p>
            <a:r>
              <a:rPr lang="en-US" dirty="0" smtClean="0"/>
              <a:t>Risk of liquidity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much risk can you afford?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Financial goals</a:t>
            </a:r>
          </a:p>
          <a:p>
            <a:endParaRPr lang="en-US" dirty="0" smtClean="0"/>
          </a:p>
          <a:p>
            <a:r>
              <a:rPr lang="en-US" dirty="0" smtClean="0"/>
              <a:t>Time horizon</a:t>
            </a:r>
          </a:p>
          <a:p>
            <a:endParaRPr lang="en-US" dirty="0" smtClean="0"/>
          </a:p>
          <a:p>
            <a:r>
              <a:rPr lang="en-US" dirty="0" smtClean="0"/>
              <a:t>Financial risk tolerance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Stocks, bonds, mutual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Each of these items is a way to invest the money that you have earned. </a:t>
            </a:r>
          </a:p>
          <a:p>
            <a:r>
              <a:rPr lang="en-US" dirty="0" smtClean="0"/>
              <a:t>Stocks = you become one of the owners of a corporation. You can receive dividends, vote for the board of directors, and sell your stock. </a:t>
            </a:r>
          </a:p>
          <a:p>
            <a:r>
              <a:rPr lang="en-US" dirty="0" smtClean="0"/>
              <a:t>Bonds = you make a loan to a company or government entity. They agree to pay you back over time at a set rate of interest.</a:t>
            </a:r>
          </a:p>
          <a:p>
            <a:r>
              <a:rPr lang="en-US" dirty="0" smtClean="0"/>
              <a:t>Mutual Funds = a bundle of these assets used to diversify risk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-228600"/>
          <a:ext cx="8382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Not Equal 5"/>
          <p:cNvSpPr/>
          <p:nvPr/>
        </p:nvSpPr>
        <p:spPr>
          <a:xfrm>
            <a:off x="3276600" y="1066800"/>
            <a:ext cx="2362200" cy="2209800"/>
          </a:xfrm>
          <a:prstGeom prst="mathNotEqual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4038600"/>
            <a:ext cx="8229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Credit cards represent a loan. The card (or the number) is simply a way to access a line of credit.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On the other hand, a debit card is a way to spend checkable deposits, just like a paper check.</a:t>
            </a:r>
            <a:endParaRPr lang="en-US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Credit Cards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17638"/>
          <a:ext cx="8229600" cy="4256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 </a:t>
            </a:r>
            <a:r>
              <a:rPr lang="en-US" dirty="0" smtClean="0"/>
              <a:t>Cards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Credit card is a pre-approved loan</a:t>
            </a:r>
          </a:p>
          <a:p>
            <a:r>
              <a:rPr lang="en-US" dirty="0" smtClean="0"/>
              <a:t>You will pay interest each month if you don’t pay it off in full</a:t>
            </a:r>
          </a:p>
          <a:p>
            <a:r>
              <a:rPr lang="en-US" dirty="0" smtClean="0"/>
              <a:t>Credit card companies are highly regulated about marketing to those under 21 </a:t>
            </a:r>
          </a:p>
          <a:p>
            <a:r>
              <a:rPr lang="en-US" dirty="0" smtClean="0"/>
              <a:t>If you spent $1500 when you were 18 on a credit card with 18% interest rate and paid the minimum amount it would take until you were 26 to pay off the balance.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26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Debit Cards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17638"/>
          <a:ext cx="8229600" cy="4256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Debit cards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debit card gives you electronic access to your account. </a:t>
            </a:r>
          </a:p>
          <a:p>
            <a:r>
              <a:rPr lang="en-US" dirty="0" smtClean="0"/>
              <a:t>If you are overdrawn you will be charged a fee.</a:t>
            </a:r>
          </a:p>
          <a:p>
            <a:endParaRPr lang="en-US" dirty="0" smtClean="0"/>
          </a:p>
          <a:p>
            <a:r>
              <a:rPr lang="en-US" dirty="0" smtClean="0"/>
              <a:t>Consumers who shop with debit cards tend to spend about 30% more than those shopping with cash.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credit wisely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Credit can allow an individual to have the use of a product or service now rather than waiting for the future. When might this be a good decision?</a:t>
            </a:r>
          </a:p>
          <a:p>
            <a:pPr lvl="1"/>
            <a:r>
              <a:rPr lang="en-US" dirty="0" smtClean="0"/>
              <a:t>Education</a:t>
            </a:r>
            <a:endParaRPr lang="en-US" dirty="0" smtClean="0"/>
          </a:p>
          <a:p>
            <a:pPr lvl="1"/>
            <a:r>
              <a:rPr lang="en-US" dirty="0" smtClean="0"/>
              <a:t>Housing</a:t>
            </a:r>
          </a:p>
          <a:p>
            <a:pPr lvl="1"/>
            <a:r>
              <a:rPr lang="en-US" dirty="0" smtClean="0"/>
              <a:t>Transportation</a:t>
            </a:r>
          </a:p>
          <a:p>
            <a:pPr lvl="1"/>
            <a:r>
              <a:rPr lang="en-US" dirty="0" smtClean="0"/>
              <a:t>Necessities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3 M’s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Moving On and Moving Out</a:t>
            </a:r>
          </a:p>
          <a:p>
            <a:pPr lvl="1"/>
            <a:r>
              <a:rPr lang="en-US" dirty="0" smtClean="0"/>
              <a:t>Mindset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Money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Management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Identity theft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Don’t give out information unless you contacted them. </a:t>
            </a:r>
          </a:p>
          <a:p>
            <a:r>
              <a:rPr lang="en-US" dirty="0" smtClean="0"/>
              <a:t>Protect your information at school</a:t>
            </a:r>
          </a:p>
          <a:p>
            <a:r>
              <a:rPr lang="en-US" dirty="0" smtClean="0"/>
              <a:t>Don’t text your information to others –you don’t know where there phone may be</a:t>
            </a:r>
          </a:p>
          <a:p>
            <a:r>
              <a:rPr lang="en-US" dirty="0" smtClean="0"/>
              <a:t>Never carry your social security card</a:t>
            </a:r>
          </a:p>
          <a:p>
            <a:r>
              <a:rPr lang="en-US" dirty="0" smtClean="0"/>
              <a:t>Order a credit report each year and check it annualcreditreport.com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Your financial future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Think about your goals and dreams</a:t>
            </a:r>
          </a:p>
          <a:p>
            <a:r>
              <a:rPr lang="en-US" smtClean="0"/>
              <a:t>Determine wants vs. needs</a:t>
            </a:r>
          </a:p>
          <a:p>
            <a:r>
              <a:rPr lang="en-US" smtClean="0"/>
              <a:t>Make a plan</a:t>
            </a:r>
          </a:p>
          <a:p>
            <a:r>
              <a:rPr lang="en-US" smtClean="0"/>
              <a:t>Implement your plan</a:t>
            </a:r>
          </a:p>
          <a:p>
            <a:r>
              <a:rPr lang="en-US" smtClean="0"/>
              <a:t>Evaluate – weekly, monthly, yearly</a:t>
            </a:r>
          </a:p>
          <a:p>
            <a:r>
              <a:rPr lang="en-US" smtClean="0"/>
              <a:t>Make adjustments</a:t>
            </a:r>
          </a:p>
          <a:p>
            <a:r>
              <a:rPr lang="en-US" smtClean="0"/>
              <a:t>Stay informed about your options</a:t>
            </a:r>
          </a:p>
          <a:p>
            <a:r>
              <a:rPr lang="en-US" smtClean="0"/>
              <a:t>A great financial future awaits you !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Questions 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Would you like to be a millionaire?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know the secret….</a:t>
            </a:r>
          </a:p>
          <a:p>
            <a:pPr lvl="1"/>
            <a:r>
              <a:rPr lang="en-US" dirty="0" smtClean="0"/>
              <a:t>High School Graduate $1,486,000</a:t>
            </a:r>
          </a:p>
          <a:p>
            <a:pPr lvl="1"/>
            <a:r>
              <a:rPr lang="en-US" dirty="0" smtClean="0"/>
              <a:t>College Graduate $2,557,000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Spend less than you make!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Income is not the key…saving is.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of us define wealth as the dollar value of the assets that we own. To determine our wealth we add up all that we own and </a:t>
            </a:r>
            <a:r>
              <a:rPr lang="en-US" dirty="0" smtClean="0"/>
              <a:t>subtract all </a:t>
            </a:r>
            <a:r>
              <a:rPr lang="en-US" dirty="0" smtClean="0"/>
              <a:t>that we owe – that equals our net worth. </a:t>
            </a:r>
          </a:p>
          <a:p>
            <a:r>
              <a:rPr lang="en-US" dirty="0" smtClean="0"/>
              <a:t>Simply put:</a:t>
            </a:r>
          </a:p>
          <a:p>
            <a:pPr lvl="1"/>
            <a:r>
              <a:rPr lang="en-US" dirty="0" smtClean="0"/>
              <a:t>Own – Owe = Wealth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Budgeting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Budgeting  (controlling </a:t>
            </a:r>
            <a:r>
              <a:rPr lang="en-US" dirty="0" smtClean="0"/>
              <a:t>your </a:t>
            </a:r>
            <a:r>
              <a:rPr lang="en-US" dirty="0" smtClean="0"/>
              <a:t>spending) will allow you to increase your wealth. </a:t>
            </a:r>
          </a:p>
          <a:p>
            <a:endParaRPr lang="en-US" dirty="0" smtClean="0"/>
          </a:p>
          <a:p>
            <a:r>
              <a:rPr lang="en-US" dirty="0" smtClean="0"/>
              <a:t>3 M’s of budgeting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Mindset (First 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budget will not tell you what to do, you </a:t>
            </a:r>
            <a:r>
              <a:rPr lang="en-US" dirty="0" smtClean="0"/>
              <a:t>choose what to do.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Stop saying “ I can’t afford” , say “I choose </a:t>
            </a:r>
            <a:r>
              <a:rPr lang="en-US" dirty="0" smtClean="0"/>
              <a:t>to.”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Be creative with </a:t>
            </a:r>
            <a:r>
              <a:rPr lang="en-US" dirty="0" smtClean="0"/>
              <a:t>alternatives.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type of spender are you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Everyone stand.</a:t>
            </a:r>
          </a:p>
          <a:p>
            <a:r>
              <a:rPr lang="en-US" dirty="0" smtClean="0"/>
              <a:t>Sit </a:t>
            </a:r>
            <a:r>
              <a:rPr lang="en-US" dirty="0" smtClean="0"/>
              <a:t>down when </a:t>
            </a:r>
            <a:r>
              <a:rPr lang="en-US" dirty="0" smtClean="0"/>
              <a:t>I call out something you </a:t>
            </a:r>
            <a:r>
              <a:rPr lang="en-US" dirty="0" smtClean="0"/>
              <a:t>can’t give </a:t>
            </a:r>
            <a:r>
              <a:rPr lang="en-US" dirty="0" smtClean="0"/>
              <a:t>up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Candy </a:t>
            </a:r>
          </a:p>
          <a:p>
            <a:pPr lvl="1"/>
            <a:r>
              <a:rPr lang="en-US" dirty="0" smtClean="0"/>
              <a:t>Cookie</a:t>
            </a:r>
          </a:p>
          <a:p>
            <a:pPr lvl="1"/>
            <a:r>
              <a:rPr lang="en-US" dirty="0" smtClean="0"/>
              <a:t>Soda</a:t>
            </a:r>
          </a:p>
          <a:p>
            <a:pPr lvl="1"/>
            <a:r>
              <a:rPr lang="en-US" dirty="0" smtClean="0"/>
              <a:t>Bottled water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24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Sit down when you can’t give it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Starbucks</a:t>
            </a:r>
          </a:p>
          <a:p>
            <a:r>
              <a:rPr lang="en-US" dirty="0" smtClean="0"/>
              <a:t>Going out with your friends once a week</a:t>
            </a:r>
          </a:p>
          <a:p>
            <a:r>
              <a:rPr lang="en-US" dirty="0" smtClean="0"/>
              <a:t>Buying lunch vs. bringing lunch</a:t>
            </a:r>
          </a:p>
          <a:p>
            <a:r>
              <a:rPr lang="en-US" dirty="0" smtClean="0"/>
              <a:t>Seeing the latest movies</a:t>
            </a:r>
          </a:p>
          <a:p>
            <a:r>
              <a:rPr lang="en-US" dirty="0" smtClean="0"/>
              <a:t>Getting your nails done</a:t>
            </a:r>
          </a:p>
          <a:p>
            <a:r>
              <a:rPr lang="en-US" dirty="0" smtClean="0"/>
              <a:t>Getting your hair done once a week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1250</Words>
  <Application>Microsoft Office PowerPoint</Application>
  <PresentationFormat>On-screen Show (4:3)</PresentationFormat>
  <Paragraphs>199</Paragraphs>
  <Slides>32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 Personal Finance Fundamentals</vt:lpstr>
      <vt:lpstr>TEKS</vt:lpstr>
      <vt:lpstr>3 M’s</vt:lpstr>
      <vt:lpstr>Would you like to be a millionaire?</vt:lpstr>
      <vt:lpstr>Wealth</vt:lpstr>
      <vt:lpstr>Budgeting</vt:lpstr>
      <vt:lpstr>Mindset (First M)</vt:lpstr>
      <vt:lpstr>What type of spender are you ?</vt:lpstr>
      <vt:lpstr>Sit down when you can’t give it up</vt:lpstr>
      <vt:lpstr>Sit down when you can’t give it up.</vt:lpstr>
      <vt:lpstr>What type of spender are you?</vt:lpstr>
      <vt:lpstr>Why is it hard to discipline our spending?</vt:lpstr>
      <vt:lpstr>Money </vt:lpstr>
      <vt:lpstr>Management (2nd M)</vt:lpstr>
      <vt:lpstr> Budgeting tips</vt:lpstr>
      <vt:lpstr>Savings</vt:lpstr>
      <vt:lpstr>Bank accounts</vt:lpstr>
      <vt:lpstr>Types of accounts</vt:lpstr>
      <vt:lpstr>Risk &amp; return</vt:lpstr>
      <vt:lpstr>Be Comfortable with Your Investments.</vt:lpstr>
      <vt:lpstr>TYPES of RISK</vt:lpstr>
      <vt:lpstr>How much risk can you afford?</vt:lpstr>
      <vt:lpstr>Stocks, bonds, mutual funds</vt:lpstr>
      <vt:lpstr>PowerPoint Presentation</vt:lpstr>
      <vt:lpstr>Credit Cards</vt:lpstr>
      <vt:lpstr>Credit Cards</vt:lpstr>
      <vt:lpstr>Debit Cards</vt:lpstr>
      <vt:lpstr>Debit cards</vt:lpstr>
      <vt:lpstr>Using credit wisely</vt:lpstr>
      <vt:lpstr>Identity theft</vt:lpstr>
      <vt:lpstr>Your financial future</vt:lpstr>
      <vt:lpstr>Questions ?</vt:lpstr>
    </vt:vector>
  </TitlesOfParts>
  <Company>Federal Reserve Bank of Dallas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Samantha Coplen</dc:creator>
  <cp:lastModifiedBy>Kiser, Sherry</cp:lastModifiedBy>
  <cp:revision>17</cp:revision>
  <dcterms:created xsi:type="dcterms:W3CDTF">2012-04-20T19:52:48Z</dcterms:created>
  <dcterms:modified xsi:type="dcterms:W3CDTF">2014-05-01T19:17:02Z</dcterms:modified>
</cp:coreProperties>
</file>