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57" r:id="rId3"/>
    <p:sldId id="356" r:id="rId4"/>
    <p:sldId id="259" r:id="rId5"/>
    <p:sldId id="370" r:id="rId6"/>
    <p:sldId id="371" r:id="rId7"/>
    <p:sldId id="372" r:id="rId8"/>
    <p:sldId id="373" r:id="rId9"/>
    <p:sldId id="374" r:id="rId10"/>
    <p:sldId id="375" r:id="rId11"/>
    <p:sldId id="293" r:id="rId12"/>
    <p:sldId id="294" r:id="rId13"/>
    <p:sldId id="295" r:id="rId14"/>
    <p:sldId id="325" r:id="rId15"/>
    <p:sldId id="302" r:id="rId16"/>
    <p:sldId id="352" r:id="rId17"/>
    <p:sldId id="324" r:id="rId18"/>
    <p:sldId id="353" r:id="rId19"/>
    <p:sldId id="298" r:id="rId20"/>
    <p:sldId id="354" r:id="rId21"/>
    <p:sldId id="305" r:id="rId22"/>
    <p:sldId id="367" r:id="rId23"/>
    <p:sldId id="366" r:id="rId24"/>
    <p:sldId id="368" r:id="rId25"/>
    <p:sldId id="369" r:id="rId26"/>
    <p:sldId id="272" r:id="rId27"/>
    <p:sldId id="342" r:id="rId28"/>
    <p:sldId id="343" r:id="rId29"/>
    <p:sldId id="268" r:id="rId30"/>
    <p:sldId id="345" r:id="rId31"/>
    <p:sldId id="273" r:id="rId32"/>
    <p:sldId id="312" r:id="rId33"/>
    <p:sldId id="328" r:id="rId34"/>
    <p:sldId id="329" r:id="rId35"/>
    <p:sldId id="331" r:id="rId36"/>
    <p:sldId id="332" r:id="rId37"/>
    <p:sldId id="348" r:id="rId38"/>
    <p:sldId id="355" r:id="rId3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294" autoAdjust="0"/>
  </p:normalViewPr>
  <p:slideViewPr>
    <p:cSldViewPr>
      <p:cViewPr varScale="1">
        <p:scale>
          <a:sx n="75" d="100"/>
          <a:sy n="75" d="100"/>
        </p:scale>
        <p:origin x="-201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3096"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k1pew01\Desktop\Global%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k1pew01\Desktop\Global%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k1pew01\Desktop\Global%20da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k1pew01\Desktop\Global%20dat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k1pew01\Desktop\Global%20data.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5.4762078351317793E-2"/>
          <c:y val="3.1154032854444489E-2"/>
          <c:w val="0.69599409448819805"/>
          <c:h val="0.87770359589771252"/>
        </c:manualLayout>
      </c:layout>
      <c:lineChart>
        <c:grouping val="standard"/>
        <c:varyColors val="0"/>
        <c:ser>
          <c:idx val="0"/>
          <c:order val="0"/>
          <c:tx>
            <c:strRef>
              <c:f>Sheet1!$A$2</c:f>
              <c:strCache>
                <c:ptCount val="1"/>
                <c:pt idx="0">
                  <c:v>Bacon</c:v>
                </c:pt>
              </c:strCache>
            </c:strRef>
          </c:tx>
          <c:marker>
            <c:symbol val="none"/>
          </c:marker>
          <c:cat>
            <c:strRef>
              <c:f>Sheet1!$B$1:$C$1</c:f>
              <c:strCache>
                <c:ptCount val="2"/>
                <c:pt idx="0">
                  <c:v>1870</c:v>
                </c:pt>
                <c:pt idx="1">
                  <c:v>1912-13</c:v>
                </c:pt>
              </c:strCache>
            </c:strRef>
          </c:cat>
          <c:val>
            <c:numRef>
              <c:f>Sheet1!$B$2:$C$2</c:f>
              <c:numCache>
                <c:formatCode>General</c:formatCode>
                <c:ptCount val="2"/>
                <c:pt idx="0">
                  <c:v>92.5</c:v>
                </c:pt>
                <c:pt idx="1">
                  <c:v>17.899999999999999</c:v>
                </c:pt>
              </c:numCache>
            </c:numRef>
          </c:val>
          <c:smooth val="0"/>
        </c:ser>
        <c:ser>
          <c:idx val="1"/>
          <c:order val="1"/>
          <c:tx>
            <c:strRef>
              <c:f>Sheet1!$A$3</c:f>
              <c:strCache>
                <c:ptCount val="1"/>
                <c:pt idx="0">
                  <c:v>Iron Bar</c:v>
                </c:pt>
              </c:strCache>
            </c:strRef>
          </c:tx>
          <c:marker>
            <c:symbol val="none"/>
          </c:marker>
          <c:cat>
            <c:strRef>
              <c:f>Sheet1!$B$1:$C$1</c:f>
              <c:strCache>
                <c:ptCount val="2"/>
                <c:pt idx="0">
                  <c:v>1870</c:v>
                </c:pt>
                <c:pt idx="1">
                  <c:v>1912-13</c:v>
                </c:pt>
              </c:strCache>
            </c:strRef>
          </c:cat>
          <c:val>
            <c:numRef>
              <c:f>Sheet1!$B$3:$C$3</c:f>
              <c:numCache>
                <c:formatCode>General</c:formatCode>
                <c:ptCount val="2"/>
                <c:pt idx="0">
                  <c:v>75</c:v>
                </c:pt>
                <c:pt idx="1">
                  <c:v>20.6</c:v>
                </c:pt>
              </c:numCache>
            </c:numRef>
          </c:val>
          <c:smooth val="0"/>
        </c:ser>
        <c:ser>
          <c:idx val="2"/>
          <c:order val="2"/>
          <c:tx>
            <c:strRef>
              <c:f>Sheet1!$A$4</c:f>
              <c:strCache>
                <c:ptCount val="1"/>
                <c:pt idx="0">
                  <c:v>Wool </c:v>
                </c:pt>
              </c:strCache>
            </c:strRef>
          </c:tx>
          <c:marker>
            <c:symbol val="none"/>
          </c:marker>
          <c:cat>
            <c:strRef>
              <c:f>Sheet1!$B$1:$C$1</c:f>
              <c:strCache>
                <c:ptCount val="2"/>
                <c:pt idx="0">
                  <c:v>1870</c:v>
                </c:pt>
                <c:pt idx="1">
                  <c:v>1912-13</c:v>
                </c:pt>
              </c:strCache>
            </c:strRef>
          </c:cat>
          <c:val>
            <c:numRef>
              <c:f>Sheet1!$B$4:$C$4</c:f>
              <c:numCache>
                <c:formatCode>General</c:formatCode>
                <c:ptCount val="2"/>
                <c:pt idx="0">
                  <c:v>59.1</c:v>
                </c:pt>
                <c:pt idx="1">
                  <c:v>27.9</c:v>
                </c:pt>
              </c:numCache>
            </c:numRef>
          </c:val>
          <c:smooth val="0"/>
        </c:ser>
        <c:ser>
          <c:idx val="3"/>
          <c:order val="3"/>
          <c:tx>
            <c:strRef>
              <c:f>Sheet1!$A$5</c:f>
              <c:strCache>
                <c:ptCount val="1"/>
                <c:pt idx="0">
                  <c:v>Wheat </c:v>
                </c:pt>
              </c:strCache>
            </c:strRef>
          </c:tx>
          <c:marker>
            <c:symbol val="none"/>
          </c:marker>
          <c:cat>
            <c:strRef>
              <c:f>Sheet1!$B$1:$C$1</c:f>
              <c:strCache>
                <c:ptCount val="2"/>
                <c:pt idx="0">
                  <c:v>1870</c:v>
                </c:pt>
                <c:pt idx="1">
                  <c:v>1912-13</c:v>
                </c:pt>
              </c:strCache>
            </c:strRef>
          </c:cat>
          <c:val>
            <c:numRef>
              <c:f>Sheet1!$B$5:$C$5</c:f>
              <c:numCache>
                <c:formatCode>General</c:formatCode>
                <c:ptCount val="2"/>
                <c:pt idx="0">
                  <c:v>57.6</c:v>
                </c:pt>
                <c:pt idx="1">
                  <c:v>15.6</c:v>
                </c:pt>
              </c:numCache>
            </c:numRef>
          </c:val>
          <c:smooth val="0"/>
        </c:ser>
        <c:ser>
          <c:idx val="4"/>
          <c:order val="4"/>
          <c:tx>
            <c:strRef>
              <c:f>Sheet1!$A$6</c:f>
              <c:strCache>
                <c:ptCount val="1"/>
                <c:pt idx="0">
                  <c:v>Hides</c:v>
                </c:pt>
              </c:strCache>
            </c:strRef>
          </c:tx>
          <c:marker>
            <c:symbol val="none"/>
          </c:marker>
          <c:cat>
            <c:strRef>
              <c:f>Sheet1!$B$1:$C$1</c:f>
              <c:strCache>
                <c:ptCount val="2"/>
                <c:pt idx="0">
                  <c:v>1870</c:v>
                </c:pt>
                <c:pt idx="1">
                  <c:v>1912-13</c:v>
                </c:pt>
              </c:strCache>
            </c:strRef>
          </c:cat>
          <c:val>
            <c:numRef>
              <c:f>Sheet1!$B$6:$C$6</c:f>
              <c:numCache>
                <c:formatCode>General</c:formatCode>
                <c:ptCount val="2"/>
                <c:pt idx="0">
                  <c:v>27.7</c:v>
                </c:pt>
                <c:pt idx="1">
                  <c:v>8.7000000000000011</c:v>
                </c:pt>
              </c:numCache>
            </c:numRef>
          </c:val>
          <c:smooth val="0"/>
        </c:ser>
        <c:ser>
          <c:idx val="5"/>
          <c:order val="5"/>
          <c:tx>
            <c:strRef>
              <c:f>Sheet1!$A$7</c:f>
              <c:strCache>
                <c:ptCount val="1"/>
                <c:pt idx="0">
                  <c:v>Cotton</c:v>
                </c:pt>
              </c:strCache>
            </c:strRef>
          </c:tx>
          <c:marker>
            <c:symbol val="none"/>
          </c:marker>
          <c:cat>
            <c:strRef>
              <c:f>Sheet1!$B$1:$C$1</c:f>
              <c:strCache>
                <c:ptCount val="2"/>
                <c:pt idx="0">
                  <c:v>1870</c:v>
                </c:pt>
                <c:pt idx="1">
                  <c:v>1912-13</c:v>
                </c:pt>
              </c:strCache>
            </c:strRef>
          </c:cat>
          <c:val>
            <c:numRef>
              <c:f>Sheet1!$B$7:$C$7</c:f>
              <c:numCache>
                <c:formatCode>General</c:formatCode>
                <c:ptCount val="2"/>
                <c:pt idx="0">
                  <c:v>13.7</c:v>
                </c:pt>
                <c:pt idx="1">
                  <c:v>0</c:v>
                </c:pt>
              </c:numCache>
            </c:numRef>
          </c:val>
          <c:smooth val="0"/>
        </c:ser>
        <c:dLbls>
          <c:showLegendKey val="0"/>
          <c:showVal val="0"/>
          <c:showCatName val="0"/>
          <c:showSerName val="0"/>
          <c:showPercent val="0"/>
          <c:showBubbleSize val="0"/>
        </c:dLbls>
        <c:marker val="1"/>
        <c:smooth val="0"/>
        <c:axId val="151541248"/>
        <c:axId val="151542784"/>
      </c:lineChart>
      <c:catAx>
        <c:axId val="151541248"/>
        <c:scaling>
          <c:orientation val="minMax"/>
        </c:scaling>
        <c:delete val="0"/>
        <c:axPos val="b"/>
        <c:majorTickMark val="out"/>
        <c:minorTickMark val="none"/>
        <c:tickLblPos val="nextTo"/>
        <c:crossAx val="151542784"/>
        <c:crosses val="autoZero"/>
        <c:auto val="1"/>
        <c:lblAlgn val="ctr"/>
        <c:lblOffset val="100"/>
        <c:noMultiLvlLbl val="0"/>
      </c:catAx>
      <c:valAx>
        <c:axId val="151542784"/>
        <c:scaling>
          <c:orientation val="minMax"/>
        </c:scaling>
        <c:delete val="0"/>
        <c:axPos val="l"/>
        <c:majorGridlines/>
        <c:numFmt formatCode="General" sourceLinked="1"/>
        <c:majorTickMark val="out"/>
        <c:minorTickMark val="none"/>
        <c:tickLblPos val="nextTo"/>
        <c:crossAx val="151541248"/>
        <c:crosses val="autoZero"/>
        <c:crossBetween val="between"/>
      </c:valAx>
    </c:plotArea>
    <c:legend>
      <c:legendPos val="r"/>
      <c:layout>
        <c:manualLayout>
          <c:xMode val="edge"/>
          <c:yMode val="edge"/>
          <c:x val="0.76773148148148596"/>
          <c:y val="2.6341355419830276E-3"/>
          <c:w val="0.22146604938271713"/>
          <c:h val="0.8937143321763824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05387092570883E-2"/>
          <c:y val="4.6095056059945023E-2"/>
          <c:w val="0.72309506524450629"/>
          <c:h val="0.75073844001689938"/>
        </c:manualLayout>
      </c:layout>
      <c:lineChart>
        <c:grouping val="standard"/>
        <c:varyColors val="0"/>
        <c:ser>
          <c:idx val="0"/>
          <c:order val="0"/>
          <c:tx>
            <c:strRef>
              <c:f>Sheet2!$B$1</c:f>
              <c:strCache>
                <c:ptCount val="1"/>
                <c:pt idx="0">
                  <c:v>Britain</c:v>
                </c:pt>
              </c:strCache>
            </c:strRef>
          </c:tx>
          <c:marker>
            <c:symbol val="none"/>
          </c:marker>
          <c:cat>
            <c:strRef>
              <c:f>Sheet2!$A$2:$A$15</c:f>
              <c:strCache>
                <c:ptCount val="14"/>
                <c:pt idx="0">
                  <c:v>1870-1874</c:v>
                </c:pt>
                <c:pt idx="1">
                  <c:v>1875-1879</c:v>
                </c:pt>
                <c:pt idx="2">
                  <c:v>1880-1884</c:v>
                </c:pt>
                <c:pt idx="3">
                  <c:v>1885-1889</c:v>
                </c:pt>
                <c:pt idx="4">
                  <c:v>1890-1894</c:v>
                </c:pt>
                <c:pt idx="5">
                  <c:v>1895-1899</c:v>
                </c:pt>
                <c:pt idx="6">
                  <c:v>1900-1904</c:v>
                </c:pt>
                <c:pt idx="7">
                  <c:v>1905-1909</c:v>
                </c:pt>
                <c:pt idx="8">
                  <c:v>1910-1914</c:v>
                </c:pt>
                <c:pt idx="9">
                  <c:v>1915-1919</c:v>
                </c:pt>
                <c:pt idx="10">
                  <c:v>1920-1924</c:v>
                </c:pt>
                <c:pt idx="11">
                  <c:v>1925-1929</c:v>
                </c:pt>
                <c:pt idx="12">
                  <c:v>1930-1934</c:v>
                </c:pt>
                <c:pt idx="13">
                  <c:v>1935-1939</c:v>
                </c:pt>
              </c:strCache>
            </c:strRef>
          </c:cat>
          <c:val>
            <c:numRef>
              <c:f>Sheet2!$B$2:$B$15</c:f>
              <c:numCache>
                <c:formatCode>General</c:formatCode>
                <c:ptCount val="14"/>
                <c:pt idx="0">
                  <c:v>0.52900000000000003</c:v>
                </c:pt>
                <c:pt idx="1">
                  <c:v>0.57399999999999995</c:v>
                </c:pt>
                <c:pt idx="2">
                  <c:v>0.60600000000000065</c:v>
                </c:pt>
                <c:pt idx="3">
                  <c:v>0.68300000000000005</c:v>
                </c:pt>
                <c:pt idx="4">
                  <c:v>0.73800000000000143</c:v>
                </c:pt>
                <c:pt idx="5">
                  <c:v>0.81599999999999995</c:v>
                </c:pt>
                <c:pt idx="6">
                  <c:v>0.85300000000000065</c:v>
                </c:pt>
                <c:pt idx="7">
                  <c:v>0.91600000000000004</c:v>
                </c:pt>
                <c:pt idx="8">
                  <c:v>0.96000000000000063</c:v>
                </c:pt>
                <c:pt idx="9">
                  <c:v>1.43</c:v>
                </c:pt>
                <c:pt idx="10">
                  <c:v>1.8460000000000001</c:v>
                </c:pt>
                <c:pt idx="11">
                  <c:v>1.5649999999999971</c:v>
                </c:pt>
                <c:pt idx="12">
                  <c:v>1.778</c:v>
                </c:pt>
                <c:pt idx="13">
                  <c:v>1.929</c:v>
                </c:pt>
              </c:numCache>
            </c:numRef>
          </c:val>
          <c:smooth val="0"/>
        </c:ser>
        <c:ser>
          <c:idx val="1"/>
          <c:order val="1"/>
          <c:tx>
            <c:strRef>
              <c:f>Sheet2!$C$1</c:f>
              <c:strCache>
                <c:ptCount val="1"/>
                <c:pt idx="0">
                  <c:v>Denmark</c:v>
                </c:pt>
              </c:strCache>
            </c:strRef>
          </c:tx>
          <c:marker>
            <c:symbol val="none"/>
          </c:marker>
          <c:cat>
            <c:strRef>
              <c:f>Sheet2!$A$2:$A$15</c:f>
              <c:strCache>
                <c:ptCount val="14"/>
                <c:pt idx="0">
                  <c:v>1870-1874</c:v>
                </c:pt>
                <c:pt idx="1">
                  <c:v>1875-1879</c:v>
                </c:pt>
                <c:pt idx="2">
                  <c:v>1880-1884</c:v>
                </c:pt>
                <c:pt idx="3">
                  <c:v>1885-1889</c:v>
                </c:pt>
                <c:pt idx="4">
                  <c:v>1890-1894</c:v>
                </c:pt>
                <c:pt idx="5">
                  <c:v>1895-1899</c:v>
                </c:pt>
                <c:pt idx="6">
                  <c:v>1900-1904</c:v>
                </c:pt>
                <c:pt idx="7">
                  <c:v>1905-1909</c:v>
                </c:pt>
                <c:pt idx="8">
                  <c:v>1910-1914</c:v>
                </c:pt>
                <c:pt idx="9">
                  <c:v>1915-1919</c:v>
                </c:pt>
                <c:pt idx="10">
                  <c:v>1920-1924</c:v>
                </c:pt>
                <c:pt idx="11">
                  <c:v>1925-1929</c:v>
                </c:pt>
                <c:pt idx="12">
                  <c:v>1930-1934</c:v>
                </c:pt>
                <c:pt idx="13">
                  <c:v>1935-1939</c:v>
                </c:pt>
              </c:strCache>
            </c:strRef>
          </c:cat>
          <c:val>
            <c:numRef>
              <c:f>Sheet2!$C$2:$C$15</c:f>
              <c:numCache>
                <c:formatCode>General</c:formatCode>
                <c:ptCount val="14"/>
                <c:pt idx="0">
                  <c:v>0.44500000000000001</c:v>
                </c:pt>
                <c:pt idx="1">
                  <c:v>0.43300000000000038</c:v>
                </c:pt>
                <c:pt idx="2">
                  <c:v>0.44600000000000001</c:v>
                </c:pt>
                <c:pt idx="3">
                  <c:v>0.56299999999999994</c:v>
                </c:pt>
                <c:pt idx="4">
                  <c:v>0.66400000000000192</c:v>
                </c:pt>
                <c:pt idx="5">
                  <c:v>0.87500000000000155</c:v>
                </c:pt>
                <c:pt idx="6">
                  <c:v>1.0329999999999968</c:v>
                </c:pt>
                <c:pt idx="7">
                  <c:v>0.99199999999999999</c:v>
                </c:pt>
                <c:pt idx="8">
                  <c:v>0.995</c:v>
                </c:pt>
              </c:numCache>
            </c:numRef>
          </c:val>
          <c:smooth val="0"/>
        </c:ser>
        <c:ser>
          <c:idx val="2"/>
          <c:order val="2"/>
          <c:tx>
            <c:strRef>
              <c:f>Sheet2!$D$1</c:f>
              <c:strCache>
                <c:ptCount val="1"/>
                <c:pt idx="0">
                  <c:v>Ireland</c:v>
                </c:pt>
              </c:strCache>
            </c:strRef>
          </c:tx>
          <c:marker>
            <c:symbol val="none"/>
          </c:marker>
          <c:cat>
            <c:strRef>
              <c:f>Sheet2!$A$2:$A$15</c:f>
              <c:strCache>
                <c:ptCount val="14"/>
                <c:pt idx="0">
                  <c:v>1870-1874</c:v>
                </c:pt>
                <c:pt idx="1">
                  <c:v>1875-1879</c:v>
                </c:pt>
                <c:pt idx="2">
                  <c:v>1880-1884</c:v>
                </c:pt>
                <c:pt idx="3">
                  <c:v>1885-1889</c:v>
                </c:pt>
                <c:pt idx="4">
                  <c:v>1890-1894</c:v>
                </c:pt>
                <c:pt idx="5">
                  <c:v>1895-1899</c:v>
                </c:pt>
                <c:pt idx="6">
                  <c:v>1900-1904</c:v>
                </c:pt>
                <c:pt idx="7">
                  <c:v>1905-1909</c:v>
                </c:pt>
                <c:pt idx="8">
                  <c:v>1910-1914</c:v>
                </c:pt>
                <c:pt idx="9">
                  <c:v>1915-1919</c:v>
                </c:pt>
                <c:pt idx="10">
                  <c:v>1920-1924</c:v>
                </c:pt>
                <c:pt idx="11">
                  <c:v>1925-1929</c:v>
                </c:pt>
                <c:pt idx="12">
                  <c:v>1930-1934</c:v>
                </c:pt>
                <c:pt idx="13">
                  <c:v>1935-1939</c:v>
                </c:pt>
              </c:strCache>
            </c:strRef>
          </c:cat>
          <c:val>
            <c:numRef>
              <c:f>Sheet2!$D$2:$D$15</c:f>
              <c:numCache>
                <c:formatCode>General</c:formatCode>
                <c:ptCount val="14"/>
                <c:pt idx="1">
                  <c:v>0.59199999999999997</c:v>
                </c:pt>
                <c:pt idx="2">
                  <c:v>0.69499999999999995</c:v>
                </c:pt>
                <c:pt idx="3">
                  <c:v>0.83100000000000063</c:v>
                </c:pt>
                <c:pt idx="4">
                  <c:v>0.99299999999999999</c:v>
                </c:pt>
                <c:pt idx="5">
                  <c:v>1.1879999999999971</c:v>
                </c:pt>
                <c:pt idx="6">
                  <c:v>1.085</c:v>
                </c:pt>
                <c:pt idx="7">
                  <c:v>0.98899999999999999</c:v>
                </c:pt>
                <c:pt idx="8">
                  <c:v>0.93600000000000005</c:v>
                </c:pt>
              </c:numCache>
            </c:numRef>
          </c:val>
          <c:smooth val="0"/>
        </c:ser>
        <c:ser>
          <c:idx val="3"/>
          <c:order val="3"/>
          <c:tx>
            <c:strRef>
              <c:f>Sheet2!$E$1</c:f>
              <c:strCache>
                <c:ptCount val="1"/>
                <c:pt idx="0">
                  <c:v>Sweden</c:v>
                </c:pt>
              </c:strCache>
            </c:strRef>
          </c:tx>
          <c:marker>
            <c:symbol val="none"/>
          </c:marker>
          <c:cat>
            <c:strRef>
              <c:f>Sheet2!$A$2:$A$15</c:f>
              <c:strCache>
                <c:ptCount val="14"/>
                <c:pt idx="0">
                  <c:v>1870-1874</c:v>
                </c:pt>
                <c:pt idx="1">
                  <c:v>1875-1879</c:v>
                </c:pt>
                <c:pt idx="2">
                  <c:v>1880-1884</c:v>
                </c:pt>
                <c:pt idx="3">
                  <c:v>1885-1889</c:v>
                </c:pt>
                <c:pt idx="4">
                  <c:v>1890-1894</c:v>
                </c:pt>
                <c:pt idx="5">
                  <c:v>1895-1899</c:v>
                </c:pt>
                <c:pt idx="6">
                  <c:v>1900-1904</c:v>
                </c:pt>
                <c:pt idx="7">
                  <c:v>1905-1909</c:v>
                </c:pt>
                <c:pt idx="8">
                  <c:v>1910-1914</c:v>
                </c:pt>
                <c:pt idx="9">
                  <c:v>1915-1919</c:v>
                </c:pt>
                <c:pt idx="10">
                  <c:v>1920-1924</c:v>
                </c:pt>
                <c:pt idx="11">
                  <c:v>1925-1929</c:v>
                </c:pt>
                <c:pt idx="12">
                  <c:v>1930-1934</c:v>
                </c:pt>
                <c:pt idx="13">
                  <c:v>1935-1939</c:v>
                </c:pt>
              </c:strCache>
            </c:strRef>
          </c:cat>
          <c:val>
            <c:numRef>
              <c:f>Sheet2!$E$2:$E$15</c:f>
              <c:numCache>
                <c:formatCode>General</c:formatCode>
                <c:ptCount val="14"/>
                <c:pt idx="0">
                  <c:v>0.42300000000000032</c:v>
                </c:pt>
                <c:pt idx="1">
                  <c:v>0.43400000000000072</c:v>
                </c:pt>
                <c:pt idx="2">
                  <c:v>0.503</c:v>
                </c:pt>
                <c:pt idx="3">
                  <c:v>0.57299999999999995</c:v>
                </c:pt>
                <c:pt idx="4">
                  <c:v>0.64700000000000168</c:v>
                </c:pt>
                <c:pt idx="5">
                  <c:v>0.78</c:v>
                </c:pt>
                <c:pt idx="6">
                  <c:v>0.87200000000000144</c:v>
                </c:pt>
                <c:pt idx="7">
                  <c:v>0.91700000000000004</c:v>
                </c:pt>
                <c:pt idx="8">
                  <c:v>0.98199999999999998</c:v>
                </c:pt>
                <c:pt idx="9">
                  <c:v>1.4219999999999942</c:v>
                </c:pt>
                <c:pt idx="10">
                  <c:v>1.3540000000000001</c:v>
                </c:pt>
                <c:pt idx="11">
                  <c:v>1.153</c:v>
                </c:pt>
                <c:pt idx="12">
                  <c:v>1.34</c:v>
                </c:pt>
              </c:numCache>
            </c:numRef>
          </c:val>
          <c:smooth val="0"/>
        </c:ser>
        <c:dLbls>
          <c:showLegendKey val="0"/>
          <c:showVal val="0"/>
          <c:showCatName val="0"/>
          <c:showSerName val="0"/>
          <c:showPercent val="0"/>
          <c:showBubbleSize val="0"/>
        </c:dLbls>
        <c:marker val="1"/>
        <c:smooth val="0"/>
        <c:axId val="59081856"/>
        <c:axId val="59083392"/>
      </c:lineChart>
      <c:catAx>
        <c:axId val="59081856"/>
        <c:scaling>
          <c:orientation val="minMax"/>
        </c:scaling>
        <c:delete val="0"/>
        <c:axPos val="b"/>
        <c:majorTickMark val="out"/>
        <c:minorTickMark val="none"/>
        <c:tickLblPos val="nextTo"/>
        <c:crossAx val="59083392"/>
        <c:crosses val="autoZero"/>
        <c:auto val="1"/>
        <c:lblAlgn val="ctr"/>
        <c:lblOffset val="100"/>
        <c:noMultiLvlLbl val="0"/>
      </c:catAx>
      <c:valAx>
        <c:axId val="59083392"/>
        <c:scaling>
          <c:orientation val="minMax"/>
          <c:max val="2"/>
        </c:scaling>
        <c:delete val="0"/>
        <c:axPos val="l"/>
        <c:majorGridlines/>
        <c:numFmt formatCode="General" sourceLinked="1"/>
        <c:majorTickMark val="out"/>
        <c:minorTickMark val="none"/>
        <c:tickLblPos val="nextTo"/>
        <c:crossAx val="59081856"/>
        <c:crosses val="autoZero"/>
        <c:crossBetween val="between"/>
        <c:majorUnit val="0.2"/>
      </c:valAx>
    </c:plotArea>
    <c:legend>
      <c:legendPos val="r"/>
      <c:layout>
        <c:manualLayout>
          <c:xMode val="edge"/>
          <c:yMode val="edge"/>
          <c:x val="0.62178503422366516"/>
          <c:y val="0.53522075365579491"/>
          <c:w val="0.2239666666666667"/>
          <c:h val="0.2152727784026997"/>
        </c:manualLayout>
      </c:layout>
      <c:overlay val="0"/>
      <c:spPr>
        <a:solidFill>
          <a:schemeClr val="accent1">
            <a:lumMod val="20000"/>
            <a:lumOff val="80000"/>
          </a:schemeClr>
        </a:solidFill>
      </c:sp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630956341724909E-2"/>
          <c:y val="4.3033008901602623E-2"/>
          <c:w val="0.72471646149865054"/>
          <c:h val="0.72537760929695128"/>
        </c:manualLayout>
      </c:layout>
      <c:lineChart>
        <c:grouping val="standard"/>
        <c:varyColors val="0"/>
        <c:ser>
          <c:idx val="0"/>
          <c:order val="0"/>
          <c:tx>
            <c:strRef>
              <c:f>Sheet2!$B$21</c:f>
              <c:strCache>
                <c:ptCount val="1"/>
                <c:pt idx="0">
                  <c:v>France</c:v>
                </c:pt>
              </c:strCache>
            </c:strRef>
          </c:tx>
          <c:marker>
            <c:symbol val="none"/>
          </c:marker>
          <c:cat>
            <c:strRef>
              <c:f>Sheet2!$A$22:$A$35</c:f>
              <c:strCache>
                <c:ptCount val="14"/>
                <c:pt idx="0">
                  <c:v>1870-1874</c:v>
                </c:pt>
                <c:pt idx="1">
                  <c:v>1875-1879</c:v>
                </c:pt>
                <c:pt idx="2">
                  <c:v>1880-1884</c:v>
                </c:pt>
                <c:pt idx="3">
                  <c:v>1885-1889</c:v>
                </c:pt>
                <c:pt idx="4">
                  <c:v>1890-1894</c:v>
                </c:pt>
                <c:pt idx="5">
                  <c:v>1895-1899</c:v>
                </c:pt>
                <c:pt idx="6">
                  <c:v>1900-1904</c:v>
                </c:pt>
                <c:pt idx="7">
                  <c:v>1905-1909</c:v>
                </c:pt>
                <c:pt idx="8">
                  <c:v>1910-1914</c:v>
                </c:pt>
                <c:pt idx="9">
                  <c:v>1915-1919</c:v>
                </c:pt>
                <c:pt idx="10">
                  <c:v>1920-1924</c:v>
                </c:pt>
                <c:pt idx="11">
                  <c:v>1925-1929</c:v>
                </c:pt>
                <c:pt idx="12">
                  <c:v>1930-1934</c:v>
                </c:pt>
                <c:pt idx="13">
                  <c:v>1935-1939</c:v>
                </c:pt>
              </c:strCache>
            </c:strRef>
          </c:cat>
          <c:val>
            <c:numRef>
              <c:f>Sheet2!$B$22:$B$35</c:f>
              <c:numCache>
                <c:formatCode>General</c:formatCode>
                <c:ptCount val="14"/>
                <c:pt idx="0">
                  <c:v>0.63800000000000157</c:v>
                </c:pt>
                <c:pt idx="1">
                  <c:v>0.63200000000000156</c:v>
                </c:pt>
                <c:pt idx="2">
                  <c:v>0.67500000000000193</c:v>
                </c:pt>
                <c:pt idx="3">
                  <c:v>0.74100000000000144</c:v>
                </c:pt>
                <c:pt idx="4">
                  <c:v>0.80700000000000005</c:v>
                </c:pt>
                <c:pt idx="5">
                  <c:v>0.92200000000000004</c:v>
                </c:pt>
                <c:pt idx="6">
                  <c:v>1.0349999999999968</c:v>
                </c:pt>
                <c:pt idx="7">
                  <c:v>1.0669999999999971</c:v>
                </c:pt>
                <c:pt idx="8">
                  <c:v>1.0009999999999968</c:v>
                </c:pt>
                <c:pt idx="9">
                  <c:v>1.242</c:v>
                </c:pt>
                <c:pt idx="10">
                  <c:v>1.571</c:v>
                </c:pt>
                <c:pt idx="11">
                  <c:v>1.175</c:v>
                </c:pt>
                <c:pt idx="12">
                  <c:v>1.335</c:v>
                </c:pt>
                <c:pt idx="13">
                  <c:v>1.6879999999999971</c:v>
                </c:pt>
              </c:numCache>
            </c:numRef>
          </c:val>
          <c:smooth val="0"/>
        </c:ser>
        <c:ser>
          <c:idx val="1"/>
          <c:order val="1"/>
          <c:tx>
            <c:strRef>
              <c:f>Sheet2!$C$21</c:f>
              <c:strCache>
                <c:ptCount val="1"/>
                <c:pt idx="0">
                  <c:v>Germany</c:v>
                </c:pt>
              </c:strCache>
            </c:strRef>
          </c:tx>
          <c:marker>
            <c:symbol val="none"/>
          </c:marker>
          <c:cat>
            <c:strRef>
              <c:f>Sheet2!$A$22:$A$35</c:f>
              <c:strCache>
                <c:ptCount val="14"/>
                <c:pt idx="0">
                  <c:v>1870-1874</c:v>
                </c:pt>
                <c:pt idx="1">
                  <c:v>1875-1879</c:v>
                </c:pt>
                <c:pt idx="2">
                  <c:v>1880-1884</c:v>
                </c:pt>
                <c:pt idx="3">
                  <c:v>1885-1889</c:v>
                </c:pt>
                <c:pt idx="4">
                  <c:v>1890-1894</c:v>
                </c:pt>
                <c:pt idx="5">
                  <c:v>1895-1899</c:v>
                </c:pt>
                <c:pt idx="6">
                  <c:v>1900-1904</c:v>
                </c:pt>
                <c:pt idx="7">
                  <c:v>1905-1909</c:v>
                </c:pt>
                <c:pt idx="8">
                  <c:v>1910-1914</c:v>
                </c:pt>
                <c:pt idx="9">
                  <c:v>1915-1919</c:v>
                </c:pt>
                <c:pt idx="10">
                  <c:v>1920-1924</c:v>
                </c:pt>
                <c:pt idx="11">
                  <c:v>1925-1929</c:v>
                </c:pt>
                <c:pt idx="12">
                  <c:v>1930-1934</c:v>
                </c:pt>
                <c:pt idx="13">
                  <c:v>1935-1939</c:v>
                </c:pt>
              </c:strCache>
            </c:strRef>
          </c:cat>
          <c:val>
            <c:numRef>
              <c:f>Sheet2!$C$22:$C$35</c:f>
              <c:numCache>
                <c:formatCode>General</c:formatCode>
                <c:ptCount val="14"/>
                <c:pt idx="0">
                  <c:v>0.85100000000000064</c:v>
                </c:pt>
                <c:pt idx="1">
                  <c:v>0.80700000000000005</c:v>
                </c:pt>
                <c:pt idx="2">
                  <c:v>0.83000000000000063</c:v>
                </c:pt>
                <c:pt idx="3">
                  <c:v>0.86700000000000144</c:v>
                </c:pt>
                <c:pt idx="4">
                  <c:v>0.98899999999999999</c:v>
                </c:pt>
                <c:pt idx="5">
                  <c:v>1.091</c:v>
                </c:pt>
                <c:pt idx="6">
                  <c:v>1.085</c:v>
                </c:pt>
                <c:pt idx="7">
                  <c:v>1.0549999999999971</c:v>
                </c:pt>
                <c:pt idx="8">
                  <c:v>1.01</c:v>
                </c:pt>
              </c:numCache>
            </c:numRef>
          </c:val>
          <c:smooth val="0"/>
        </c:ser>
        <c:ser>
          <c:idx val="2"/>
          <c:order val="2"/>
          <c:tx>
            <c:strRef>
              <c:f>Sheet2!$D$21</c:f>
              <c:strCache>
                <c:ptCount val="1"/>
                <c:pt idx="0">
                  <c:v>Spain</c:v>
                </c:pt>
              </c:strCache>
            </c:strRef>
          </c:tx>
          <c:marker>
            <c:symbol val="none"/>
          </c:marker>
          <c:cat>
            <c:strRef>
              <c:f>Sheet2!$A$22:$A$35</c:f>
              <c:strCache>
                <c:ptCount val="14"/>
                <c:pt idx="0">
                  <c:v>1870-1874</c:v>
                </c:pt>
                <c:pt idx="1">
                  <c:v>1875-1879</c:v>
                </c:pt>
                <c:pt idx="2">
                  <c:v>1880-1884</c:v>
                </c:pt>
                <c:pt idx="3">
                  <c:v>1885-1889</c:v>
                </c:pt>
                <c:pt idx="4">
                  <c:v>1890-1894</c:v>
                </c:pt>
                <c:pt idx="5">
                  <c:v>1895-1899</c:v>
                </c:pt>
                <c:pt idx="6">
                  <c:v>1900-1904</c:v>
                </c:pt>
                <c:pt idx="7">
                  <c:v>1905-1909</c:v>
                </c:pt>
                <c:pt idx="8">
                  <c:v>1910-1914</c:v>
                </c:pt>
                <c:pt idx="9">
                  <c:v>1915-1919</c:v>
                </c:pt>
                <c:pt idx="10">
                  <c:v>1920-1924</c:v>
                </c:pt>
                <c:pt idx="11">
                  <c:v>1925-1929</c:v>
                </c:pt>
                <c:pt idx="12">
                  <c:v>1930-1934</c:v>
                </c:pt>
                <c:pt idx="13">
                  <c:v>1935-1939</c:v>
                </c:pt>
              </c:strCache>
            </c:strRef>
          </c:cat>
          <c:val>
            <c:numRef>
              <c:f>Sheet2!$D$22:$D$35</c:f>
              <c:numCache>
                <c:formatCode>General</c:formatCode>
                <c:ptCount val="14"/>
                <c:pt idx="0">
                  <c:v>1.1919999999999971</c:v>
                </c:pt>
                <c:pt idx="1">
                  <c:v>1.01</c:v>
                </c:pt>
                <c:pt idx="2">
                  <c:v>1.101</c:v>
                </c:pt>
                <c:pt idx="3">
                  <c:v>1.006</c:v>
                </c:pt>
                <c:pt idx="4">
                  <c:v>0.98599999999999999</c:v>
                </c:pt>
                <c:pt idx="5">
                  <c:v>0.95200000000000062</c:v>
                </c:pt>
                <c:pt idx="6">
                  <c:v>0.92200000000000004</c:v>
                </c:pt>
                <c:pt idx="7">
                  <c:v>1.0129999999999968</c:v>
                </c:pt>
              </c:numCache>
            </c:numRef>
          </c:val>
          <c:smooth val="0"/>
        </c:ser>
        <c:dLbls>
          <c:showLegendKey val="0"/>
          <c:showVal val="0"/>
          <c:showCatName val="0"/>
          <c:showSerName val="0"/>
          <c:showPercent val="0"/>
          <c:showBubbleSize val="0"/>
        </c:dLbls>
        <c:marker val="1"/>
        <c:smooth val="0"/>
        <c:axId val="58785792"/>
        <c:axId val="58787328"/>
      </c:lineChart>
      <c:catAx>
        <c:axId val="58785792"/>
        <c:scaling>
          <c:orientation val="minMax"/>
        </c:scaling>
        <c:delete val="0"/>
        <c:axPos val="b"/>
        <c:majorTickMark val="out"/>
        <c:minorTickMark val="none"/>
        <c:tickLblPos val="nextTo"/>
        <c:crossAx val="58787328"/>
        <c:crosses val="autoZero"/>
        <c:auto val="1"/>
        <c:lblAlgn val="ctr"/>
        <c:lblOffset val="100"/>
        <c:noMultiLvlLbl val="0"/>
      </c:catAx>
      <c:valAx>
        <c:axId val="58787328"/>
        <c:scaling>
          <c:orientation val="minMax"/>
          <c:max val="2"/>
        </c:scaling>
        <c:delete val="0"/>
        <c:axPos val="l"/>
        <c:majorGridlines/>
        <c:numFmt formatCode="General" sourceLinked="1"/>
        <c:majorTickMark val="out"/>
        <c:minorTickMark val="none"/>
        <c:tickLblPos val="nextTo"/>
        <c:crossAx val="58785792"/>
        <c:crosses val="autoZero"/>
        <c:crossBetween val="between"/>
      </c:valAx>
    </c:plotArea>
    <c:legend>
      <c:legendPos val="r"/>
      <c:layout>
        <c:manualLayout>
          <c:xMode val="edge"/>
          <c:yMode val="edge"/>
          <c:x val="0.60588050314465414"/>
          <c:y val="0.55136663951488862"/>
          <c:w val="0.21172955974842791"/>
          <c:h val="0.15588718436057591"/>
        </c:manualLayout>
      </c:layout>
      <c:overlay val="0"/>
      <c:spPr>
        <a:solidFill>
          <a:schemeClr val="accent1">
            <a:lumMod val="20000"/>
            <a:lumOff val="80000"/>
          </a:schemeClr>
        </a:solidFill>
      </c:sp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5.7188867016622923E-2"/>
          <c:y val="2.8912811679790026E-2"/>
          <c:w val="0.92205585629921405"/>
          <c:h val="0.81548802493438322"/>
        </c:manualLayout>
      </c:layout>
      <c:lineChart>
        <c:grouping val="standard"/>
        <c:varyColors val="0"/>
        <c:ser>
          <c:idx val="0"/>
          <c:order val="0"/>
          <c:tx>
            <c:strRef>
              <c:f>Sheet3!$B$1</c:f>
              <c:strCache>
                <c:ptCount val="1"/>
                <c:pt idx="0">
                  <c:v>Australia</c:v>
                </c:pt>
              </c:strCache>
            </c:strRef>
          </c:tx>
          <c:marker>
            <c:symbol val="none"/>
          </c:marker>
          <c:cat>
            <c:strRef>
              <c:f>Sheet3!$A$2:$A$15</c:f>
              <c:strCache>
                <c:ptCount val="14"/>
                <c:pt idx="0">
                  <c:v>1870-1874</c:v>
                </c:pt>
                <c:pt idx="1">
                  <c:v>1875-1879</c:v>
                </c:pt>
                <c:pt idx="2">
                  <c:v>1880-1884</c:v>
                </c:pt>
                <c:pt idx="3">
                  <c:v>1885-1889</c:v>
                </c:pt>
                <c:pt idx="4">
                  <c:v>1890-1894</c:v>
                </c:pt>
                <c:pt idx="5">
                  <c:v>1895-1899</c:v>
                </c:pt>
                <c:pt idx="6">
                  <c:v>1900-1904</c:v>
                </c:pt>
                <c:pt idx="7">
                  <c:v>1905-1909</c:v>
                </c:pt>
                <c:pt idx="8">
                  <c:v>1910-1914</c:v>
                </c:pt>
                <c:pt idx="9">
                  <c:v>1915-1919</c:v>
                </c:pt>
                <c:pt idx="10">
                  <c:v>1920-1924</c:v>
                </c:pt>
                <c:pt idx="11">
                  <c:v>1925-1929</c:v>
                </c:pt>
                <c:pt idx="12">
                  <c:v>1930-1934</c:v>
                </c:pt>
                <c:pt idx="13">
                  <c:v>1935-1939</c:v>
                </c:pt>
              </c:strCache>
            </c:strRef>
          </c:cat>
          <c:val>
            <c:numRef>
              <c:f>Sheet3!$B$2:$B$15</c:f>
              <c:numCache>
                <c:formatCode>General</c:formatCode>
                <c:ptCount val="14"/>
                <c:pt idx="0">
                  <c:v>4.0949999999999855</c:v>
                </c:pt>
                <c:pt idx="1">
                  <c:v>2.4889999999999999</c:v>
                </c:pt>
                <c:pt idx="2">
                  <c:v>2.3529999999999927</c:v>
                </c:pt>
                <c:pt idx="3">
                  <c:v>2.1280000000000001</c:v>
                </c:pt>
                <c:pt idx="4">
                  <c:v>1.34</c:v>
                </c:pt>
                <c:pt idx="5">
                  <c:v>1.4529999999999952</c:v>
                </c:pt>
                <c:pt idx="6">
                  <c:v>1.2789999999999955</c:v>
                </c:pt>
                <c:pt idx="7">
                  <c:v>0.96300000000000063</c:v>
                </c:pt>
                <c:pt idx="8">
                  <c:v>0.99</c:v>
                </c:pt>
                <c:pt idx="9">
                  <c:v>1.093</c:v>
                </c:pt>
                <c:pt idx="10">
                  <c:v>1.35</c:v>
                </c:pt>
                <c:pt idx="11">
                  <c:v>1.1319999999999955</c:v>
                </c:pt>
                <c:pt idx="12">
                  <c:v>0.96700000000000064</c:v>
                </c:pt>
                <c:pt idx="13">
                  <c:v>1.0880000000000001</c:v>
                </c:pt>
              </c:numCache>
            </c:numRef>
          </c:val>
          <c:smooth val="0"/>
        </c:ser>
        <c:ser>
          <c:idx val="1"/>
          <c:order val="1"/>
          <c:tx>
            <c:strRef>
              <c:f>Sheet3!$C$1</c:f>
              <c:strCache>
                <c:ptCount val="1"/>
                <c:pt idx="0">
                  <c:v>Canada</c:v>
                </c:pt>
              </c:strCache>
            </c:strRef>
          </c:tx>
          <c:marker>
            <c:symbol val="none"/>
          </c:marker>
          <c:cat>
            <c:strRef>
              <c:f>Sheet3!$A$2:$A$15</c:f>
              <c:strCache>
                <c:ptCount val="14"/>
                <c:pt idx="0">
                  <c:v>1870-1874</c:v>
                </c:pt>
                <c:pt idx="1">
                  <c:v>1875-1879</c:v>
                </c:pt>
                <c:pt idx="2">
                  <c:v>1880-1884</c:v>
                </c:pt>
                <c:pt idx="3">
                  <c:v>1885-1889</c:v>
                </c:pt>
                <c:pt idx="4">
                  <c:v>1890-1894</c:v>
                </c:pt>
                <c:pt idx="5">
                  <c:v>1895-1899</c:v>
                </c:pt>
                <c:pt idx="6">
                  <c:v>1900-1904</c:v>
                </c:pt>
                <c:pt idx="7">
                  <c:v>1905-1909</c:v>
                </c:pt>
                <c:pt idx="8">
                  <c:v>1910-1914</c:v>
                </c:pt>
                <c:pt idx="9">
                  <c:v>1915-1919</c:v>
                </c:pt>
                <c:pt idx="10">
                  <c:v>1920-1924</c:v>
                </c:pt>
                <c:pt idx="11">
                  <c:v>1925-1929</c:v>
                </c:pt>
                <c:pt idx="12">
                  <c:v>1930-1934</c:v>
                </c:pt>
                <c:pt idx="13">
                  <c:v>1935-1939</c:v>
                </c:pt>
              </c:strCache>
            </c:strRef>
          </c:cat>
          <c:val>
            <c:numRef>
              <c:f>Sheet3!$C$2:$C$15</c:f>
              <c:numCache>
                <c:formatCode>General</c:formatCode>
                <c:ptCount val="14"/>
                <c:pt idx="6">
                  <c:v>0.87900000000000222</c:v>
                </c:pt>
                <c:pt idx="7">
                  <c:v>1.008</c:v>
                </c:pt>
                <c:pt idx="8">
                  <c:v>1.032</c:v>
                </c:pt>
                <c:pt idx="9">
                  <c:v>1.45</c:v>
                </c:pt>
                <c:pt idx="10">
                  <c:v>1.581</c:v>
                </c:pt>
                <c:pt idx="11">
                  <c:v>2.5509999999999997</c:v>
                </c:pt>
                <c:pt idx="12">
                  <c:v>2.3659999999999997</c:v>
                </c:pt>
                <c:pt idx="13">
                  <c:v>2.4289999999999998</c:v>
                </c:pt>
              </c:numCache>
            </c:numRef>
          </c:val>
          <c:smooth val="0"/>
        </c:ser>
        <c:ser>
          <c:idx val="2"/>
          <c:order val="2"/>
          <c:tx>
            <c:strRef>
              <c:f>Sheet3!$D$1</c:f>
              <c:strCache>
                <c:ptCount val="1"/>
                <c:pt idx="0">
                  <c:v>USA</c:v>
                </c:pt>
              </c:strCache>
            </c:strRef>
          </c:tx>
          <c:marker>
            <c:symbol val="none"/>
          </c:marker>
          <c:cat>
            <c:strRef>
              <c:f>Sheet3!$A$2:$A$15</c:f>
              <c:strCache>
                <c:ptCount val="14"/>
                <c:pt idx="0">
                  <c:v>1870-1874</c:v>
                </c:pt>
                <c:pt idx="1">
                  <c:v>1875-1879</c:v>
                </c:pt>
                <c:pt idx="2">
                  <c:v>1880-1884</c:v>
                </c:pt>
                <c:pt idx="3">
                  <c:v>1885-1889</c:v>
                </c:pt>
                <c:pt idx="4">
                  <c:v>1890-1894</c:v>
                </c:pt>
                <c:pt idx="5">
                  <c:v>1895-1899</c:v>
                </c:pt>
                <c:pt idx="6">
                  <c:v>1900-1904</c:v>
                </c:pt>
                <c:pt idx="7">
                  <c:v>1905-1909</c:v>
                </c:pt>
                <c:pt idx="8">
                  <c:v>1910-1914</c:v>
                </c:pt>
                <c:pt idx="9">
                  <c:v>1915-1919</c:v>
                </c:pt>
                <c:pt idx="10">
                  <c:v>1920-1924</c:v>
                </c:pt>
                <c:pt idx="11">
                  <c:v>1925-1929</c:v>
                </c:pt>
                <c:pt idx="12">
                  <c:v>1930-1934</c:v>
                </c:pt>
                <c:pt idx="13">
                  <c:v>1935-1939</c:v>
                </c:pt>
              </c:strCache>
            </c:strRef>
          </c:cat>
          <c:val>
            <c:numRef>
              <c:f>Sheet3!$D$2:$D$15</c:f>
              <c:numCache>
                <c:formatCode>General</c:formatCode>
                <c:ptCount val="14"/>
                <c:pt idx="0">
                  <c:v>2.3019999999999987</c:v>
                </c:pt>
                <c:pt idx="1">
                  <c:v>1.9219999999999959</c:v>
                </c:pt>
                <c:pt idx="2">
                  <c:v>1.8560000000000001</c:v>
                </c:pt>
                <c:pt idx="3">
                  <c:v>1.794</c:v>
                </c:pt>
                <c:pt idx="4">
                  <c:v>1.7089999999999952</c:v>
                </c:pt>
                <c:pt idx="5">
                  <c:v>1.724</c:v>
                </c:pt>
                <c:pt idx="6">
                  <c:v>1.6990000000000001</c:v>
                </c:pt>
                <c:pt idx="7">
                  <c:v>1.3080000000000001</c:v>
                </c:pt>
                <c:pt idx="8">
                  <c:v>0.996</c:v>
                </c:pt>
                <c:pt idx="9">
                  <c:v>1.2289999999999952</c:v>
                </c:pt>
                <c:pt idx="10">
                  <c:v>1.206</c:v>
                </c:pt>
                <c:pt idx="11">
                  <c:v>1.577</c:v>
                </c:pt>
                <c:pt idx="12">
                  <c:v>1.6279999999999955</c:v>
                </c:pt>
                <c:pt idx="13">
                  <c:v>2.3659999999999997</c:v>
                </c:pt>
              </c:numCache>
            </c:numRef>
          </c:val>
          <c:smooth val="0"/>
        </c:ser>
        <c:dLbls>
          <c:showLegendKey val="0"/>
          <c:showVal val="0"/>
          <c:showCatName val="0"/>
          <c:showSerName val="0"/>
          <c:showPercent val="0"/>
          <c:showBubbleSize val="0"/>
        </c:dLbls>
        <c:marker val="1"/>
        <c:smooth val="0"/>
        <c:axId val="58839808"/>
        <c:axId val="58841344"/>
      </c:lineChart>
      <c:catAx>
        <c:axId val="58839808"/>
        <c:scaling>
          <c:orientation val="minMax"/>
        </c:scaling>
        <c:delete val="0"/>
        <c:axPos val="b"/>
        <c:majorTickMark val="out"/>
        <c:minorTickMark val="none"/>
        <c:tickLblPos val="nextTo"/>
        <c:crossAx val="58841344"/>
        <c:crosses val="autoZero"/>
        <c:auto val="1"/>
        <c:lblAlgn val="ctr"/>
        <c:lblOffset val="100"/>
        <c:noMultiLvlLbl val="0"/>
      </c:catAx>
      <c:valAx>
        <c:axId val="58841344"/>
        <c:scaling>
          <c:orientation val="minMax"/>
        </c:scaling>
        <c:delete val="0"/>
        <c:axPos val="l"/>
        <c:majorGridlines/>
        <c:numFmt formatCode="General" sourceLinked="1"/>
        <c:majorTickMark val="out"/>
        <c:minorTickMark val="none"/>
        <c:tickLblPos val="nextTo"/>
        <c:crossAx val="58839808"/>
        <c:crosses val="autoZero"/>
        <c:crossBetween val="between"/>
      </c:valAx>
    </c:plotArea>
    <c:legend>
      <c:legendPos val="r"/>
      <c:layout>
        <c:manualLayout>
          <c:xMode val="edge"/>
          <c:yMode val="edge"/>
          <c:x val="0.5417447233158369"/>
          <c:y val="0.11165518372703412"/>
          <c:w val="0.26901916557305394"/>
          <c:h val="0.1542935941601054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Sheet4!$B$1</c:f>
              <c:strCache>
                <c:ptCount val="1"/>
                <c:pt idx="0">
                  <c:v>Argentina</c:v>
                </c:pt>
              </c:strCache>
            </c:strRef>
          </c:tx>
          <c:marker>
            <c:symbol val="none"/>
          </c:marker>
          <c:cat>
            <c:strRef>
              <c:f>Sheet4!$A$2:$A$15</c:f>
              <c:strCache>
                <c:ptCount val="14"/>
                <c:pt idx="0">
                  <c:v>1870-1874</c:v>
                </c:pt>
                <c:pt idx="1">
                  <c:v>1875-1879</c:v>
                </c:pt>
                <c:pt idx="2">
                  <c:v>1880-1884</c:v>
                </c:pt>
                <c:pt idx="3">
                  <c:v>1885-1889</c:v>
                </c:pt>
                <c:pt idx="4">
                  <c:v>1890-1894</c:v>
                </c:pt>
                <c:pt idx="5">
                  <c:v>1895-1899</c:v>
                </c:pt>
                <c:pt idx="6">
                  <c:v>1900-1904</c:v>
                </c:pt>
                <c:pt idx="7">
                  <c:v>1905-1909</c:v>
                </c:pt>
                <c:pt idx="8">
                  <c:v>1910-1914</c:v>
                </c:pt>
                <c:pt idx="9">
                  <c:v>1915-1919</c:v>
                </c:pt>
                <c:pt idx="10">
                  <c:v>1920-1924</c:v>
                </c:pt>
                <c:pt idx="11">
                  <c:v>1925-1929</c:v>
                </c:pt>
                <c:pt idx="12">
                  <c:v>1930-1934</c:v>
                </c:pt>
                <c:pt idx="13">
                  <c:v>1935-1939</c:v>
                </c:pt>
              </c:strCache>
            </c:strRef>
          </c:cat>
          <c:val>
            <c:numRef>
              <c:f>Sheet4!$B$2:$B$15</c:f>
              <c:numCache>
                <c:formatCode>General</c:formatCode>
                <c:ptCount val="14"/>
                <c:pt idx="2">
                  <c:v>6.9115000000000002</c:v>
                </c:pt>
                <c:pt idx="3">
                  <c:v>4.0138999999999996</c:v>
                </c:pt>
                <c:pt idx="4">
                  <c:v>4.3426999999999998</c:v>
                </c:pt>
                <c:pt idx="5">
                  <c:v>3.7042999999999999</c:v>
                </c:pt>
                <c:pt idx="6">
                  <c:v>3.4502999999999977</c:v>
                </c:pt>
                <c:pt idx="7">
                  <c:v>1.61</c:v>
                </c:pt>
                <c:pt idx="8">
                  <c:v>1.0001</c:v>
                </c:pt>
                <c:pt idx="9">
                  <c:v>0.6379000000000018</c:v>
                </c:pt>
                <c:pt idx="10">
                  <c:v>0.63240000000000063</c:v>
                </c:pt>
                <c:pt idx="11">
                  <c:v>0.60720000000000063</c:v>
                </c:pt>
                <c:pt idx="12">
                  <c:v>0.69510000000000005</c:v>
                </c:pt>
                <c:pt idx="13">
                  <c:v>0.70890000000000064</c:v>
                </c:pt>
              </c:numCache>
            </c:numRef>
          </c:val>
          <c:smooth val="0"/>
        </c:ser>
        <c:ser>
          <c:idx val="1"/>
          <c:order val="1"/>
          <c:tx>
            <c:strRef>
              <c:f>Sheet4!$C$1</c:f>
              <c:strCache>
                <c:ptCount val="1"/>
                <c:pt idx="0">
                  <c:v>Uruguay</c:v>
                </c:pt>
              </c:strCache>
            </c:strRef>
          </c:tx>
          <c:marker>
            <c:symbol val="none"/>
          </c:marker>
          <c:cat>
            <c:strRef>
              <c:f>Sheet4!$A$2:$A$15</c:f>
              <c:strCache>
                <c:ptCount val="14"/>
                <c:pt idx="0">
                  <c:v>1870-1874</c:v>
                </c:pt>
                <c:pt idx="1">
                  <c:v>1875-1879</c:v>
                </c:pt>
                <c:pt idx="2">
                  <c:v>1880-1884</c:v>
                </c:pt>
                <c:pt idx="3">
                  <c:v>1885-1889</c:v>
                </c:pt>
                <c:pt idx="4">
                  <c:v>1890-1894</c:v>
                </c:pt>
                <c:pt idx="5">
                  <c:v>1895-1899</c:v>
                </c:pt>
                <c:pt idx="6">
                  <c:v>1900-1904</c:v>
                </c:pt>
                <c:pt idx="7">
                  <c:v>1905-1909</c:v>
                </c:pt>
                <c:pt idx="8">
                  <c:v>1910-1914</c:v>
                </c:pt>
                <c:pt idx="9">
                  <c:v>1915-1919</c:v>
                </c:pt>
                <c:pt idx="10">
                  <c:v>1920-1924</c:v>
                </c:pt>
                <c:pt idx="11">
                  <c:v>1925-1929</c:v>
                </c:pt>
                <c:pt idx="12">
                  <c:v>1930-1934</c:v>
                </c:pt>
                <c:pt idx="13">
                  <c:v>1935-1939</c:v>
                </c:pt>
              </c:strCache>
            </c:strRef>
          </c:cat>
          <c:val>
            <c:numRef>
              <c:f>Sheet4!$C$2:$C$15</c:f>
              <c:numCache>
                <c:formatCode>General</c:formatCode>
                <c:ptCount val="14"/>
                <c:pt idx="0">
                  <c:v>11.124799999999999</c:v>
                </c:pt>
                <c:pt idx="1">
                  <c:v>8.9130000000000003</c:v>
                </c:pt>
                <c:pt idx="2">
                  <c:v>7.2824999999999998</c:v>
                </c:pt>
                <c:pt idx="3">
                  <c:v>4.0020999999999995</c:v>
                </c:pt>
                <c:pt idx="4">
                  <c:v>3.7719</c:v>
                </c:pt>
                <c:pt idx="5">
                  <c:v>3.0360999999999967</c:v>
                </c:pt>
                <c:pt idx="6">
                  <c:v>2.3298999999999968</c:v>
                </c:pt>
                <c:pt idx="7">
                  <c:v>1.6777</c:v>
                </c:pt>
                <c:pt idx="8">
                  <c:v>1.1788000000000001</c:v>
                </c:pt>
                <c:pt idx="9">
                  <c:v>1.208299999999997</c:v>
                </c:pt>
                <c:pt idx="10">
                  <c:v>1.502599999999997</c:v>
                </c:pt>
                <c:pt idx="11">
                  <c:v>1.5017999999999958</c:v>
                </c:pt>
                <c:pt idx="12">
                  <c:v>1.7433999999999967</c:v>
                </c:pt>
                <c:pt idx="13">
                  <c:v>2.1353</c:v>
                </c:pt>
              </c:numCache>
            </c:numRef>
          </c:val>
          <c:smooth val="0"/>
        </c:ser>
        <c:ser>
          <c:idx val="2"/>
          <c:order val="2"/>
          <c:tx>
            <c:strRef>
              <c:f>Sheet4!$D$1</c:f>
              <c:strCache>
                <c:ptCount val="1"/>
                <c:pt idx="0">
                  <c:v>Burma</c:v>
                </c:pt>
              </c:strCache>
            </c:strRef>
          </c:tx>
          <c:marker>
            <c:symbol val="none"/>
          </c:marker>
          <c:cat>
            <c:strRef>
              <c:f>Sheet4!$A$2:$A$15</c:f>
              <c:strCache>
                <c:ptCount val="14"/>
                <c:pt idx="0">
                  <c:v>1870-1874</c:v>
                </c:pt>
                <c:pt idx="1">
                  <c:v>1875-1879</c:v>
                </c:pt>
                <c:pt idx="2">
                  <c:v>1880-1884</c:v>
                </c:pt>
                <c:pt idx="3">
                  <c:v>1885-1889</c:v>
                </c:pt>
                <c:pt idx="4">
                  <c:v>1890-1894</c:v>
                </c:pt>
                <c:pt idx="5">
                  <c:v>1895-1899</c:v>
                </c:pt>
                <c:pt idx="6">
                  <c:v>1900-1904</c:v>
                </c:pt>
                <c:pt idx="7">
                  <c:v>1905-1909</c:v>
                </c:pt>
                <c:pt idx="8">
                  <c:v>1910-1914</c:v>
                </c:pt>
                <c:pt idx="9">
                  <c:v>1915-1919</c:v>
                </c:pt>
                <c:pt idx="10">
                  <c:v>1920-1924</c:v>
                </c:pt>
                <c:pt idx="11">
                  <c:v>1925-1929</c:v>
                </c:pt>
                <c:pt idx="12">
                  <c:v>1930-1934</c:v>
                </c:pt>
                <c:pt idx="13">
                  <c:v>1935-1939</c:v>
                </c:pt>
              </c:strCache>
            </c:strRef>
          </c:cat>
          <c:val>
            <c:numRef>
              <c:f>Sheet4!$D$2:$D$15</c:f>
              <c:numCache>
                <c:formatCode>General</c:formatCode>
                <c:ptCount val="14"/>
                <c:pt idx="4">
                  <c:v>1.8652</c:v>
                </c:pt>
                <c:pt idx="5">
                  <c:v>1.8552999999999971</c:v>
                </c:pt>
                <c:pt idx="6">
                  <c:v>1.825199999999997</c:v>
                </c:pt>
                <c:pt idx="7">
                  <c:v>1.3625</c:v>
                </c:pt>
                <c:pt idx="8">
                  <c:v>1.0445</c:v>
                </c:pt>
                <c:pt idx="9">
                  <c:v>1.609499999999997</c:v>
                </c:pt>
                <c:pt idx="10">
                  <c:v>1.1096999999999968</c:v>
                </c:pt>
              </c:numCache>
            </c:numRef>
          </c:val>
          <c:smooth val="0"/>
        </c:ser>
        <c:ser>
          <c:idx val="3"/>
          <c:order val="3"/>
          <c:tx>
            <c:strRef>
              <c:f>Sheet4!$E$1</c:f>
              <c:strCache>
                <c:ptCount val="1"/>
                <c:pt idx="0">
                  <c:v>Egypt</c:v>
                </c:pt>
              </c:strCache>
            </c:strRef>
          </c:tx>
          <c:marker>
            <c:symbol val="none"/>
          </c:marker>
          <c:cat>
            <c:strRef>
              <c:f>Sheet4!$A$2:$A$15</c:f>
              <c:strCache>
                <c:ptCount val="14"/>
                <c:pt idx="0">
                  <c:v>1870-1874</c:v>
                </c:pt>
                <c:pt idx="1">
                  <c:v>1875-1879</c:v>
                </c:pt>
                <c:pt idx="2">
                  <c:v>1880-1884</c:v>
                </c:pt>
                <c:pt idx="3">
                  <c:v>1885-1889</c:v>
                </c:pt>
                <c:pt idx="4">
                  <c:v>1890-1894</c:v>
                </c:pt>
                <c:pt idx="5">
                  <c:v>1895-1899</c:v>
                </c:pt>
                <c:pt idx="6">
                  <c:v>1900-1904</c:v>
                </c:pt>
                <c:pt idx="7">
                  <c:v>1905-1909</c:v>
                </c:pt>
                <c:pt idx="8">
                  <c:v>1910-1914</c:v>
                </c:pt>
                <c:pt idx="9">
                  <c:v>1915-1919</c:v>
                </c:pt>
                <c:pt idx="10">
                  <c:v>1920-1924</c:v>
                </c:pt>
                <c:pt idx="11">
                  <c:v>1925-1929</c:v>
                </c:pt>
                <c:pt idx="12">
                  <c:v>1930-1934</c:v>
                </c:pt>
                <c:pt idx="13">
                  <c:v>1935-1939</c:v>
                </c:pt>
              </c:strCache>
            </c:strRef>
          </c:cat>
          <c:val>
            <c:numRef>
              <c:f>Sheet4!$E$2:$E$15</c:f>
              <c:numCache>
                <c:formatCode>General</c:formatCode>
                <c:ptCount val="14"/>
                <c:pt idx="1">
                  <c:v>3.1857000000000002</c:v>
                </c:pt>
                <c:pt idx="2">
                  <c:v>5.0566000000000004</c:v>
                </c:pt>
                <c:pt idx="3">
                  <c:v>9.9072000000000013</c:v>
                </c:pt>
                <c:pt idx="4">
                  <c:v>7.4498000000000024</c:v>
                </c:pt>
                <c:pt idx="5">
                  <c:v>2.9276</c:v>
                </c:pt>
                <c:pt idx="6">
                  <c:v>3.0476000000000001</c:v>
                </c:pt>
                <c:pt idx="7">
                  <c:v>1.1778999999999971</c:v>
                </c:pt>
                <c:pt idx="8">
                  <c:v>1.4581</c:v>
                </c:pt>
                <c:pt idx="9">
                  <c:v>1.525799999999996</c:v>
                </c:pt>
                <c:pt idx="10">
                  <c:v>2.2715000000000001</c:v>
                </c:pt>
                <c:pt idx="11">
                  <c:v>2.2079000000000057</c:v>
                </c:pt>
                <c:pt idx="12">
                  <c:v>2.1248999999999998</c:v>
                </c:pt>
                <c:pt idx="13">
                  <c:v>1.6635</c:v>
                </c:pt>
              </c:numCache>
            </c:numRef>
          </c:val>
          <c:smooth val="0"/>
        </c:ser>
        <c:ser>
          <c:idx val="4"/>
          <c:order val="4"/>
          <c:tx>
            <c:strRef>
              <c:f>Sheet4!$F$1</c:f>
              <c:strCache>
                <c:ptCount val="1"/>
                <c:pt idx="0">
                  <c:v>The Punjab</c:v>
                </c:pt>
              </c:strCache>
            </c:strRef>
          </c:tx>
          <c:marker>
            <c:symbol val="none"/>
          </c:marker>
          <c:cat>
            <c:strRef>
              <c:f>Sheet4!$A$2:$A$15</c:f>
              <c:strCache>
                <c:ptCount val="14"/>
                <c:pt idx="0">
                  <c:v>1870-1874</c:v>
                </c:pt>
                <c:pt idx="1">
                  <c:v>1875-1879</c:v>
                </c:pt>
                <c:pt idx="2">
                  <c:v>1880-1884</c:v>
                </c:pt>
                <c:pt idx="3">
                  <c:v>1885-1889</c:v>
                </c:pt>
                <c:pt idx="4">
                  <c:v>1890-1894</c:v>
                </c:pt>
                <c:pt idx="5">
                  <c:v>1895-1899</c:v>
                </c:pt>
                <c:pt idx="6">
                  <c:v>1900-1904</c:v>
                </c:pt>
                <c:pt idx="7">
                  <c:v>1905-1909</c:v>
                </c:pt>
                <c:pt idx="8">
                  <c:v>1910-1914</c:v>
                </c:pt>
                <c:pt idx="9">
                  <c:v>1915-1919</c:v>
                </c:pt>
                <c:pt idx="10">
                  <c:v>1920-1924</c:v>
                </c:pt>
                <c:pt idx="11">
                  <c:v>1925-1929</c:v>
                </c:pt>
                <c:pt idx="12">
                  <c:v>1930-1934</c:v>
                </c:pt>
                <c:pt idx="13">
                  <c:v>1935-1939</c:v>
                </c:pt>
              </c:strCache>
            </c:strRef>
          </c:cat>
          <c:val>
            <c:numRef>
              <c:f>Sheet4!$F$2:$F$15</c:f>
              <c:numCache>
                <c:formatCode>General</c:formatCode>
                <c:ptCount val="14"/>
                <c:pt idx="0">
                  <c:v>3.0992999999999977</c:v>
                </c:pt>
                <c:pt idx="1">
                  <c:v>3.1278000000000001</c:v>
                </c:pt>
                <c:pt idx="2">
                  <c:v>2.3201999999999998</c:v>
                </c:pt>
                <c:pt idx="3">
                  <c:v>2.3758999999999935</c:v>
                </c:pt>
                <c:pt idx="4">
                  <c:v>1.7135999999999953</c:v>
                </c:pt>
                <c:pt idx="5">
                  <c:v>1.450199999999997</c:v>
                </c:pt>
                <c:pt idx="6">
                  <c:v>1.5729</c:v>
                </c:pt>
                <c:pt idx="7">
                  <c:v>1.4556999999999953</c:v>
                </c:pt>
                <c:pt idx="8">
                  <c:v>1.262</c:v>
                </c:pt>
                <c:pt idx="9">
                  <c:v>1.3008999999999971</c:v>
                </c:pt>
                <c:pt idx="10">
                  <c:v>1.2786999999999971</c:v>
                </c:pt>
                <c:pt idx="11">
                  <c:v>1.1438999999999968</c:v>
                </c:pt>
                <c:pt idx="12">
                  <c:v>0.79490000000000005</c:v>
                </c:pt>
                <c:pt idx="13">
                  <c:v>0.52310000000000001</c:v>
                </c:pt>
              </c:numCache>
            </c:numRef>
          </c:val>
          <c:smooth val="0"/>
        </c:ser>
        <c:dLbls>
          <c:showLegendKey val="0"/>
          <c:showVal val="0"/>
          <c:showCatName val="0"/>
          <c:showSerName val="0"/>
          <c:showPercent val="0"/>
          <c:showBubbleSize val="0"/>
        </c:dLbls>
        <c:marker val="1"/>
        <c:smooth val="0"/>
        <c:axId val="58964992"/>
        <c:axId val="58970880"/>
      </c:lineChart>
      <c:catAx>
        <c:axId val="58964992"/>
        <c:scaling>
          <c:orientation val="minMax"/>
        </c:scaling>
        <c:delete val="0"/>
        <c:axPos val="b"/>
        <c:majorTickMark val="out"/>
        <c:minorTickMark val="none"/>
        <c:tickLblPos val="nextTo"/>
        <c:crossAx val="58970880"/>
        <c:crosses val="autoZero"/>
        <c:auto val="1"/>
        <c:lblAlgn val="ctr"/>
        <c:lblOffset val="100"/>
        <c:noMultiLvlLbl val="0"/>
      </c:catAx>
      <c:valAx>
        <c:axId val="58970880"/>
        <c:scaling>
          <c:orientation val="minMax"/>
        </c:scaling>
        <c:delete val="0"/>
        <c:axPos val="l"/>
        <c:majorGridlines/>
        <c:numFmt formatCode="General" sourceLinked="1"/>
        <c:majorTickMark val="out"/>
        <c:minorTickMark val="none"/>
        <c:tickLblPos val="nextTo"/>
        <c:crossAx val="58964992"/>
        <c:crosses val="autoZero"/>
        <c:crossBetween val="between"/>
      </c:valAx>
    </c:plotArea>
    <c:legend>
      <c:legendPos val="r"/>
      <c:layout>
        <c:manualLayout>
          <c:xMode val="edge"/>
          <c:yMode val="edge"/>
          <c:x val="0.49299435028248684"/>
          <c:y val="0.31087032447637281"/>
          <c:w val="0.21322033898305084"/>
          <c:h val="0.27274379164142926"/>
        </c:manualLayout>
      </c:layout>
      <c:overlay val="0"/>
      <c:spPr>
        <a:solidFill>
          <a:schemeClr val="accent1">
            <a:lumMod val="20000"/>
            <a:lumOff val="80000"/>
          </a:schemeClr>
        </a:solidFill>
      </c:sp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Sheet4!$I$1</c:f>
              <c:strCache>
                <c:ptCount val="1"/>
                <c:pt idx="0">
                  <c:v>Siam</c:v>
                </c:pt>
              </c:strCache>
            </c:strRef>
          </c:tx>
          <c:marker>
            <c:symbol val="none"/>
          </c:marker>
          <c:cat>
            <c:strRef>
              <c:f>Sheet4!$H$2:$H$15</c:f>
              <c:strCache>
                <c:ptCount val="14"/>
                <c:pt idx="0">
                  <c:v>1870-1874</c:v>
                </c:pt>
                <c:pt idx="1">
                  <c:v>1875-1879</c:v>
                </c:pt>
                <c:pt idx="2">
                  <c:v>1880-1884</c:v>
                </c:pt>
                <c:pt idx="3">
                  <c:v>1885-1889</c:v>
                </c:pt>
                <c:pt idx="4">
                  <c:v>1890-1894</c:v>
                </c:pt>
                <c:pt idx="5">
                  <c:v>1895-1899</c:v>
                </c:pt>
                <c:pt idx="6">
                  <c:v>1900-1904</c:v>
                </c:pt>
                <c:pt idx="7">
                  <c:v>1905-1909</c:v>
                </c:pt>
                <c:pt idx="8">
                  <c:v>1910-1914</c:v>
                </c:pt>
                <c:pt idx="9">
                  <c:v>1915-1919</c:v>
                </c:pt>
                <c:pt idx="10">
                  <c:v>1920-1924</c:v>
                </c:pt>
                <c:pt idx="11">
                  <c:v>1925-1929</c:v>
                </c:pt>
                <c:pt idx="12">
                  <c:v>1930-1934</c:v>
                </c:pt>
                <c:pt idx="13">
                  <c:v>1935-1939</c:v>
                </c:pt>
              </c:strCache>
            </c:strRef>
          </c:cat>
          <c:val>
            <c:numRef>
              <c:f>Sheet4!$I$2:$I$15</c:f>
              <c:numCache>
                <c:formatCode>General</c:formatCode>
                <c:ptCount val="14"/>
                <c:pt idx="0">
                  <c:v>38.601700000000001</c:v>
                </c:pt>
                <c:pt idx="1">
                  <c:v>32.108400000000003</c:v>
                </c:pt>
                <c:pt idx="2">
                  <c:v>25.5321</c:v>
                </c:pt>
                <c:pt idx="3">
                  <c:v>19.153600000000001</c:v>
                </c:pt>
                <c:pt idx="4">
                  <c:v>11.0961</c:v>
                </c:pt>
                <c:pt idx="5">
                  <c:v>2.4753999999999987</c:v>
                </c:pt>
                <c:pt idx="6">
                  <c:v>1.4210999999999958</c:v>
                </c:pt>
                <c:pt idx="7">
                  <c:v>0.46980000000000038</c:v>
                </c:pt>
                <c:pt idx="8">
                  <c:v>0.90200000000000002</c:v>
                </c:pt>
                <c:pt idx="9">
                  <c:v>1.6605000000000001</c:v>
                </c:pt>
                <c:pt idx="10">
                  <c:v>1.2972999999999968</c:v>
                </c:pt>
                <c:pt idx="11">
                  <c:v>0.94399999999999995</c:v>
                </c:pt>
                <c:pt idx="12">
                  <c:v>0.92880000000000063</c:v>
                </c:pt>
                <c:pt idx="13">
                  <c:v>0.99929999999999997</c:v>
                </c:pt>
              </c:numCache>
            </c:numRef>
          </c:val>
          <c:smooth val="0"/>
        </c:ser>
        <c:dLbls>
          <c:showLegendKey val="0"/>
          <c:showVal val="0"/>
          <c:showCatName val="0"/>
          <c:showSerName val="0"/>
          <c:showPercent val="0"/>
          <c:showBubbleSize val="0"/>
        </c:dLbls>
        <c:marker val="1"/>
        <c:smooth val="0"/>
        <c:axId val="58892672"/>
        <c:axId val="58894208"/>
      </c:lineChart>
      <c:catAx>
        <c:axId val="58892672"/>
        <c:scaling>
          <c:orientation val="minMax"/>
        </c:scaling>
        <c:delete val="0"/>
        <c:axPos val="b"/>
        <c:majorTickMark val="out"/>
        <c:minorTickMark val="none"/>
        <c:tickLblPos val="nextTo"/>
        <c:crossAx val="58894208"/>
        <c:crosses val="autoZero"/>
        <c:auto val="1"/>
        <c:lblAlgn val="ctr"/>
        <c:lblOffset val="100"/>
        <c:noMultiLvlLbl val="0"/>
      </c:catAx>
      <c:valAx>
        <c:axId val="58894208"/>
        <c:scaling>
          <c:orientation val="minMax"/>
        </c:scaling>
        <c:delete val="0"/>
        <c:axPos val="l"/>
        <c:majorGridlines/>
        <c:numFmt formatCode="General" sourceLinked="1"/>
        <c:majorTickMark val="out"/>
        <c:minorTickMark val="none"/>
        <c:tickLblPos val="nextTo"/>
        <c:crossAx val="58892672"/>
        <c:crosses val="autoZero"/>
        <c:crossBetween val="between"/>
      </c:valAx>
    </c:plotArea>
    <c:legend>
      <c:legendPos val="r"/>
      <c:layout>
        <c:manualLayout>
          <c:xMode val="edge"/>
          <c:yMode val="edge"/>
          <c:x val="0.44443037974683547"/>
          <c:y val="0.41551824094277462"/>
          <c:w val="0.22836781609195403"/>
          <c:h val="5.5046920504799916E-2"/>
        </c:manualLayout>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Sheet4!$B$21</c:f>
              <c:strCache>
                <c:ptCount val="1"/>
                <c:pt idx="0">
                  <c:v>Japan</c:v>
                </c:pt>
              </c:strCache>
            </c:strRef>
          </c:tx>
          <c:marker>
            <c:symbol val="none"/>
          </c:marker>
          <c:cat>
            <c:strRef>
              <c:f>Sheet4!$A$22:$A$32</c:f>
              <c:strCache>
                <c:ptCount val="11"/>
                <c:pt idx="0">
                  <c:v>1885-1889</c:v>
                </c:pt>
                <c:pt idx="1">
                  <c:v>1890-1894</c:v>
                </c:pt>
                <c:pt idx="2">
                  <c:v>1895-1899</c:v>
                </c:pt>
                <c:pt idx="3">
                  <c:v>1900-1904</c:v>
                </c:pt>
                <c:pt idx="4">
                  <c:v>1905-1909</c:v>
                </c:pt>
                <c:pt idx="5">
                  <c:v>1910-1914</c:v>
                </c:pt>
                <c:pt idx="6">
                  <c:v>1915-1919</c:v>
                </c:pt>
                <c:pt idx="7">
                  <c:v>1920-1924</c:v>
                </c:pt>
                <c:pt idx="8">
                  <c:v>1925-1929</c:v>
                </c:pt>
                <c:pt idx="9">
                  <c:v>1930-1934</c:v>
                </c:pt>
                <c:pt idx="10">
                  <c:v>1935-1939</c:v>
                </c:pt>
              </c:strCache>
            </c:strRef>
          </c:cat>
          <c:val>
            <c:numRef>
              <c:f>Sheet4!$B$22:$B$32</c:f>
              <c:numCache>
                <c:formatCode>General</c:formatCode>
                <c:ptCount val="11"/>
                <c:pt idx="0">
                  <c:v>0.91059999999999997</c:v>
                </c:pt>
                <c:pt idx="1">
                  <c:v>0.78220000000000001</c:v>
                </c:pt>
                <c:pt idx="2">
                  <c:v>1.0401</c:v>
                </c:pt>
                <c:pt idx="3">
                  <c:v>1.095</c:v>
                </c:pt>
                <c:pt idx="4">
                  <c:v>1.2585999999999971</c:v>
                </c:pt>
                <c:pt idx="5">
                  <c:v>1.2252999999999961</c:v>
                </c:pt>
                <c:pt idx="6">
                  <c:v>1.1953</c:v>
                </c:pt>
                <c:pt idx="7">
                  <c:v>1.8926000000000001</c:v>
                </c:pt>
                <c:pt idx="8">
                  <c:v>2.3061999999999987</c:v>
                </c:pt>
                <c:pt idx="9">
                  <c:v>2.6159999999999997</c:v>
                </c:pt>
                <c:pt idx="10">
                  <c:v>1.7081999999999971</c:v>
                </c:pt>
              </c:numCache>
            </c:numRef>
          </c:val>
          <c:smooth val="0"/>
        </c:ser>
        <c:ser>
          <c:idx val="1"/>
          <c:order val="1"/>
          <c:tx>
            <c:strRef>
              <c:f>Sheet4!$C$21</c:f>
              <c:strCache>
                <c:ptCount val="1"/>
                <c:pt idx="0">
                  <c:v>Korea</c:v>
                </c:pt>
              </c:strCache>
            </c:strRef>
          </c:tx>
          <c:marker>
            <c:symbol val="none"/>
          </c:marker>
          <c:cat>
            <c:strRef>
              <c:f>Sheet4!$A$22:$A$32</c:f>
              <c:strCache>
                <c:ptCount val="11"/>
                <c:pt idx="0">
                  <c:v>1885-1889</c:v>
                </c:pt>
                <c:pt idx="1">
                  <c:v>1890-1894</c:v>
                </c:pt>
                <c:pt idx="2">
                  <c:v>1895-1899</c:v>
                </c:pt>
                <c:pt idx="3">
                  <c:v>1900-1904</c:v>
                </c:pt>
                <c:pt idx="4">
                  <c:v>1905-1909</c:v>
                </c:pt>
                <c:pt idx="5">
                  <c:v>1910-1914</c:v>
                </c:pt>
                <c:pt idx="6">
                  <c:v>1915-1919</c:v>
                </c:pt>
                <c:pt idx="7">
                  <c:v>1920-1924</c:v>
                </c:pt>
                <c:pt idx="8">
                  <c:v>1925-1929</c:v>
                </c:pt>
                <c:pt idx="9">
                  <c:v>1930-1934</c:v>
                </c:pt>
                <c:pt idx="10">
                  <c:v>1935-1939</c:v>
                </c:pt>
              </c:strCache>
            </c:strRef>
          </c:cat>
          <c:val>
            <c:numRef>
              <c:f>Sheet4!$C$22:$C$32</c:f>
              <c:numCache>
                <c:formatCode>General</c:formatCode>
                <c:ptCount val="11"/>
                <c:pt idx="4">
                  <c:v>0.83009999999999995</c:v>
                </c:pt>
                <c:pt idx="5">
                  <c:v>0.98470000000000002</c:v>
                </c:pt>
                <c:pt idx="6">
                  <c:v>0.88349999999999951</c:v>
                </c:pt>
                <c:pt idx="7">
                  <c:v>1.756</c:v>
                </c:pt>
                <c:pt idx="8">
                  <c:v>1.6902999999999999</c:v>
                </c:pt>
                <c:pt idx="9">
                  <c:v>1.5670999999999971</c:v>
                </c:pt>
                <c:pt idx="10">
                  <c:v>1.74</c:v>
                </c:pt>
              </c:numCache>
            </c:numRef>
          </c:val>
          <c:smooth val="0"/>
        </c:ser>
        <c:ser>
          <c:idx val="2"/>
          <c:order val="2"/>
          <c:tx>
            <c:strRef>
              <c:f>Sheet4!$D$21</c:f>
              <c:strCache>
                <c:ptCount val="1"/>
                <c:pt idx="0">
                  <c:v>Taiwan</c:v>
                </c:pt>
              </c:strCache>
            </c:strRef>
          </c:tx>
          <c:marker>
            <c:symbol val="none"/>
          </c:marker>
          <c:cat>
            <c:strRef>
              <c:f>Sheet4!$A$22:$A$32</c:f>
              <c:strCache>
                <c:ptCount val="11"/>
                <c:pt idx="0">
                  <c:v>1885-1889</c:v>
                </c:pt>
                <c:pt idx="1">
                  <c:v>1890-1894</c:v>
                </c:pt>
                <c:pt idx="2">
                  <c:v>1895-1899</c:v>
                </c:pt>
                <c:pt idx="3">
                  <c:v>1900-1904</c:v>
                </c:pt>
                <c:pt idx="4">
                  <c:v>1905-1909</c:v>
                </c:pt>
                <c:pt idx="5">
                  <c:v>1910-1914</c:v>
                </c:pt>
                <c:pt idx="6">
                  <c:v>1915-1919</c:v>
                </c:pt>
                <c:pt idx="7">
                  <c:v>1920-1924</c:v>
                </c:pt>
                <c:pt idx="8">
                  <c:v>1925-1929</c:v>
                </c:pt>
                <c:pt idx="9">
                  <c:v>1930-1934</c:v>
                </c:pt>
                <c:pt idx="10">
                  <c:v>1935-1939</c:v>
                </c:pt>
              </c:strCache>
            </c:strRef>
          </c:cat>
          <c:val>
            <c:numRef>
              <c:f>Sheet4!$D$22:$D$32</c:f>
              <c:numCache>
                <c:formatCode>General</c:formatCode>
                <c:ptCount val="11"/>
                <c:pt idx="3">
                  <c:v>0.68049999999999999</c:v>
                </c:pt>
                <c:pt idx="4">
                  <c:v>0.85070000000000168</c:v>
                </c:pt>
                <c:pt idx="5">
                  <c:v>0.96450000000000002</c:v>
                </c:pt>
                <c:pt idx="6">
                  <c:v>1.1106</c:v>
                </c:pt>
                <c:pt idx="7">
                  <c:v>1.3985000000000001</c:v>
                </c:pt>
                <c:pt idx="8">
                  <c:v>1.3467</c:v>
                </c:pt>
                <c:pt idx="9">
                  <c:v>1.3056999999999968</c:v>
                </c:pt>
                <c:pt idx="10">
                  <c:v>1.2342</c:v>
                </c:pt>
              </c:numCache>
            </c:numRef>
          </c:val>
          <c:smooth val="0"/>
        </c:ser>
        <c:dLbls>
          <c:showLegendKey val="0"/>
          <c:showVal val="0"/>
          <c:showCatName val="0"/>
          <c:showSerName val="0"/>
          <c:showPercent val="0"/>
          <c:showBubbleSize val="0"/>
        </c:dLbls>
        <c:marker val="1"/>
        <c:smooth val="0"/>
        <c:axId val="62884864"/>
        <c:axId val="150967040"/>
      </c:lineChart>
      <c:catAx>
        <c:axId val="62884864"/>
        <c:scaling>
          <c:orientation val="minMax"/>
        </c:scaling>
        <c:delete val="0"/>
        <c:axPos val="b"/>
        <c:majorTickMark val="out"/>
        <c:minorTickMark val="none"/>
        <c:tickLblPos val="nextTo"/>
        <c:crossAx val="150967040"/>
        <c:crosses val="autoZero"/>
        <c:auto val="1"/>
        <c:lblAlgn val="ctr"/>
        <c:lblOffset val="100"/>
        <c:noMultiLvlLbl val="0"/>
      </c:catAx>
      <c:valAx>
        <c:axId val="150967040"/>
        <c:scaling>
          <c:orientation val="minMax"/>
        </c:scaling>
        <c:delete val="0"/>
        <c:axPos val="l"/>
        <c:majorGridlines/>
        <c:numFmt formatCode="General" sourceLinked="1"/>
        <c:majorTickMark val="out"/>
        <c:minorTickMark val="none"/>
        <c:tickLblPos val="nextTo"/>
        <c:crossAx val="62884864"/>
        <c:crosses val="autoZero"/>
        <c:crossBetween val="between"/>
      </c:valAx>
    </c:plotArea>
    <c:legend>
      <c:legendPos val="r"/>
      <c:layout>
        <c:manualLayout>
          <c:xMode val="edge"/>
          <c:yMode val="edge"/>
          <c:x val="0.48132232112290463"/>
          <c:y val="0.63181532799915463"/>
          <c:w val="0.21432985279014041"/>
          <c:h val="0.14337293561381315"/>
        </c:manualLayout>
      </c:layout>
      <c:overlay val="0"/>
      <c:spPr>
        <a:solidFill>
          <a:schemeClr val="accent1">
            <a:lumMod val="20000"/>
            <a:lumOff val="80000"/>
          </a:schemeClr>
        </a:solidFill>
      </c:sp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9.3939214456600001E-2"/>
          <c:y val="5.9093537220891418E-2"/>
          <c:w val="0.86948122082084867"/>
          <c:h val="0.81018848187454828"/>
        </c:manualLayout>
      </c:layout>
      <c:lineChart>
        <c:grouping val="standard"/>
        <c:varyColors val="0"/>
        <c:ser>
          <c:idx val="0"/>
          <c:order val="0"/>
          <c:tx>
            <c:strRef>
              <c:f>Sheet1!$B$1</c:f>
              <c:strCache>
                <c:ptCount val="1"/>
                <c:pt idx="0">
                  <c:v>Argentina</c:v>
                </c:pt>
              </c:strCache>
            </c:strRef>
          </c:tx>
          <c:marker>
            <c:symbol val="none"/>
          </c:marker>
          <c:cat>
            <c:numRef>
              <c:f>Sheet1!$A$2:$A$61</c:f>
              <c:numCache>
                <c:formatCode>General</c:formatCode>
                <c:ptCount val="60"/>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numCache>
            </c:numRef>
          </c:cat>
          <c:val>
            <c:numRef>
              <c:f>Sheet1!$B$2:$B$61</c:f>
              <c:numCache>
                <c:formatCode>General</c:formatCode>
                <c:ptCount val="60"/>
                <c:pt idx="0">
                  <c:v>#N/A</c:v>
                </c:pt>
                <c:pt idx="1">
                  <c:v>31</c:v>
                </c:pt>
                <c:pt idx="2">
                  <c:v>41</c:v>
                </c:pt>
                <c:pt idx="3">
                  <c:v>52</c:v>
                </c:pt>
                <c:pt idx="4">
                  <c:v>50</c:v>
                </c:pt>
                <c:pt idx="5">
                  <c:v>81</c:v>
                </c:pt>
                <c:pt idx="6">
                  <c:v>66</c:v>
                </c:pt>
                <c:pt idx="7">
                  <c:v>95</c:v>
                </c:pt>
                <c:pt idx="8">
                  <c:v>129</c:v>
                </c:pt>
                <c:pt idx="9">
                  <c:v>219</c:v>
                </c:pt>
                <c:pt idx="10">
                  <c:v>78</c:v>
                </c:pt>
                <c:pt idx="11">
                  <c:v>28</c:v>
                </c:pt>
                <c:pt idx="12">
                  <c:v>40</c:v>
                </c:pt>
                <c:pt idx="13">
                  <c:v>52</c:v>
                </c:pt>
                <c:pt idx="14">
                  <c:v>55</c:v>
                </c:pt>
                <c:pt idx="15">
                  <c:v>61</c:v>
                </c:pt>
                <c:pt idx="16">
                  <c:v>103</c:v>
                </c:pt>
                <c:pt idx="17">
                  <c:v>73</c:v>
                </c:pt>
                <c:pt idx="18">
                  <c:v>67</c:v>
                </c:pt>
                <c:pt idx="19">
                  <c:v>84</c:v>
                </c:pt>
                <c:pt idx="20">
                  <c:v>85</c:v>
                </c:pt>
                <c:pt idx="21">
                  <c:v>90</c:v>
                </c:pt>
                <c:pt idx="22">
                  <c:v>58</c:v>
                </c:pt>
                <c:pt idx="23">
                  <c:v>75</c:v>
                </c:pt>
                <c:pt idx="24">
                  <c:v>126</c:v>
                </c:pt>
                <c:pt idx="25">
                  <c:v>177</c:v>
                </c:pt>
                <c:pt idx="26">
                  <c:v>253</c:v>
                </c:pt>
                <c:pt idx="27">
                  <c:v>209</c:v>
                </c:pt>
                <c:pt idx="28">
                  <c:v>256</c:v>
                </c:pt>
                <c:pt idx="29">
                  <c:v>231</c:v>
                </c:pt>
                <c:pt idx="30">
                  <c:v>290</c:v>
                </c:pt>
                <c:pt idx="31">
                  <c:v>226</c:v>
                </c:pt>
                <c:pt idx="32">
                  <c:v>323</c:v>
                </c:pt>
                <c:pt idx="33">
                  <c:v>302</c:v>
                </c:pt>
                <c:pt idx="34">
                  <c:v>115</c:v>
                </c:pt>
                <c:pt idx="35">
                  <c:v>45</c:v>
                </c:pt>
                <c:pt idx="36">
                  <c:v>33</c:v>
                </c:pt>
                <c:pt idx="37">
                  <c:v>18</c:v>
                </c:pt>
                <c:pt idx="38">
                  <c:v>14</c:v>
                </c:pt>
                <c:pt idx="39">
                  <c:v>41</c:v>
                </c:pt>
                <c:pt idx="40">
                  <c:v>87</c:v>
                </c:pt>
                <c:pt idx="41">
                  <c:v>98</c:v>
                </c:pt>
                <c:pt idx="42">
                  <c:v>129</c:v>
                </c:pt>
                <c:pt idx="43">
                  <c:v>195</c:v>
                </c:pt>
                <c:pt idx="44">
                  <c:v>160</c:v>
                </c:pt>
                <c:pt idx="45">
                  <c:v>125</c:v>
                </c:pt>
                <c:pt idx="46">
                  <c:v>135</c:v>
                </c:pt>
                <c:pt idx="47">
                  <c:v>162</c:v>
                </c:pt>
                <c:pt idx="48">
                  <c:v>129</c:v>
                </c:pt>
                <c:pt idx="49">
                  <c:v>140</c:v>
                </c:pt>
                <c:pt idx="50">
                  <c:v>124</c:v>
                </c:pt>
                <c:pt idx="51">
                  <c:v>56</c:v>
                </c:pt>
                <c:pt idx="52">
                  <c:v>31</c:v>
                </c:pt>
                <c:pt idx="53">
                  <c:v>24</c:v>
                </c:pt>
                <c:pt idx="54">
                  <c:v>28</c:v>
                </c:pt>
                <c:pt idx="55">
                  <c:v>35</c:v>
                </c:pt>
                <c:pt idx="56">
                  <c:v>36</c:v>
                </c:pt>
                <c:pt idx="57">
                  <c:v>41</c:v>
                </c:pt>
                <c:pt idx="58">
                  <c:v>38</c:v>
                </c:pt>
                <c:pt idx="59">
                  <c:v>15</c:v>
                </c:pt>
              </c:numCache>
            </c:numRef>
          </c:val>
          <c:smooth val="0"/>
        </c:ser>
        <c:ser>
          <c:idx val="1"/>
          <c:order val="1"/>
          <c:tx>
            <c:strRef>
              <c:f>Sheet1!$C$1</c:f>
              <c:strCache>
                <c:ptCount val="1"/>
                <c:pt idx="0">
                  <c:v>Brazil</c:v>
                </c:pt>
              </c:strCache>
            </c:strRef>
          </c:tx>
          <c:marker>
            <c:symbol val="none"/>
          </c:marker>
          <c:cat>
            <c:numRef>
              <c:f>Sheet1!$A$2:$A$61</c:f>
              <c:numCache>
                <c:formatCode>General</c:formatCode>
                <c:ptCount val="60"/>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numCache>
            </c:numRef>
          </c:cat>
          <c:val>
            <c:numRef>
              <c:f>Sheet1!$C$2:$C$61</c:f>
              <c:numCache>
                <c:formatCode>General</c:formatCode>
                <c:ptCount val="60"/>
                <c:pt idx="0">
                  <c:v>#N/A</c:v>
                </c:pt>
                <c:pt idx="1">
                  <c:v>12</c:v>
                </c:pt>
                <c:pt idx="2">
                  <c:v>30</c:v>
                </c:pt>
                <c:pt idx="3">
                  <c:v>34</c:v>
                </c:pt>
                <c:pt idx="4">
                  <c:v>25</c:v>
                </c:pt>
                <c:pt idx="5">
                  <c:v>35</c:v>
                </c:pt>
                <c:pt idx="6">
                  <c:v>33</c:v>
                </c:pt>
                <c:pt idx="7">
                  <c:v>56</c:v>
                </c:pt>
                <c:pt idx="8">
                  <c:v>133</c:v>
                </c:pt>
                <c:pt idx="9">
                  <c:v>65</c:v>
                </c:pt>
                <c:pt idx="10">
                  <c:v>107</c:v>
                </c:pt>
                <c:pt idx="11">
                  <c:v>217</c:v>
                </c:pt>
                <c:pt idx="12">
                  <c:v>86</c:v>
                </c:pt>
                <c:pt idx="13">
                  <c:v>135</c:v>
                </c:pt>
                <c:pt idx="14">
                  <c:v>61</c:v>
                </c:pt>
                <c:pt idx="15">
                  <c:v>168</c:v>
                </c:pt>
                <c:pt idx="16">
                  <c:v>158</c:v>
                </c:pt>
                <c:pt idx="17">
                  <c:v>146</c:v>
                </c:pt>
                <c:pt idx="18">
                  <c:v>78</c:v>
                </c:pt>
                <c:pt idx="19">
                  <c:v>54</c:v>
                </c:pt>
                <c:pt idx="20">
                  <c:v>40</c:v>
                </c:pt>
                <c:pt idx="21">
                  <c:v>85</c:v>
                </c:pt>
                <c:pt idx="22">
                  <c:v>52</c:v>
                </c:pt>
                <c:pt idx="23">
                  <c:v>34</c:v>
                </c:pt>
                <c:pt idx="24">
                  <c:v>46</c:v>
                </c:pt>
                <c:pt idx="25">
                  <c:v>70</c:v>
                </c:pt>
                <c:pt idx="26">
                  <c:v>74</c:v>
                </c:pt>
                <c:pt idx="27">
                  <c:v>68</c:v>
                </c:pt>
                <c:pt idx="28">
                  <c:v>90</c:v>
                </c:pt>
                <c:pt idx="29">
                  <c:v>84</c:v>
                </c:pt>
                <c:pt idx="30">
                  <c:v>86</c:v>
                </c:pt>
                <c:pt idx="31">
                  <c:v>132</c:v>
                </c:pt>
                <c:pt idx="32">
                  <c:v>177</c:v>
                </c:pt>
                <c:pt idx="33">
                  <c:v>190</c:v>
                </c:pt>
                <c:pt idx="34">
                  <c:v>79</c:v>
                </c:pt>
                <c:pt idx="35">
                  <c:v>30</c:v>
                </c:pt>
                <c:pt idx="36">
                  <c:v>31</c:v>
                </c:pt>
                <c:pt idx="37">
                  <c:v>29</c:v>
                </c:pt>
                <c:pt idx="38">
                  <c:v>20</c:v>
                </c:pt>
                <c:pt idx="39">
                  <c:v>36</c:v>
                </c:pt>
                <c:pt idx="40">
                  <c:v>69</c:v>
                </c:pt>
                <c:pt idx="41">
                  <c:v>58</c:v>
                </c:pt>
                <c:pt idx="42">
                  <c:v>64</c:v>
                </c:pt>
                <c:pt idx="43">
                  <c:v>84</c:v>
                </c:pt>
                <c:pt idx="44">
                  <c:v>95</c:v>
                </c:pt>
                <c:pt idx="45">
                  <c:v>82</c:v>
                </c:pt>
                <c:pt idx="46">
                  <c:v>118</c:v>
                </c:pt>
                <c:pt idx="47">
                  <c:v>97</c:v>
                </c:pt>
                <c:pt idx="48">
                  <c:v>76</c:v>
                </c:pt>
                <c:pt idx="49">
                  <c:v>95</c:v>
                </c:pt>
                <c:pt idx="50">
                  <c:v>61</c:v>
                </c:pt>
                <c:pt idx="51">
                  <c:v>26</c:v>
                </c:pt>
                <c:pt idx="52">
                  <c:v>31</c:v>
                </c:pt>
                <c:pt idx="53">
                  <c:v>46</c:v>
                </c:pt>
                <c:pt idx="54">
                  <c:v>45</c:v>
                </c:pt>
                <c:pt idx="55">
                  <c:v>29</c:v>
                </c:pt>
                <c:pt idx="56">
                  <c:v>13</c:v>
                </c:pt>
                <c:pt idx="57">
                  <c:v>34</c:v>
                </c:pt>
                <c:pt idx="58">
                  <c:v>18</c:v>
                </c:pt>
                <c:pt idx="59">
                  <c:v>22</c:v>
                </c:pt>
              </c:numCache>
            </c:numRef>
          </c:val>
          <c:smooth val="0"/>
        </c:ser>
        <c:ser>
          <c:idx val="2"/>
          <c:order val="2"/>
          <c:tx>
            <c:strRef>
              <c:f>Sheet1!$D$1</c:f>
              <c:strCache>
                <c:ptCount val="1"/>
                <c:pt idx="0">
                  <c:v>Canada</c:v>
                </c:pt>
              </c:strCache>
            </c:strRef>
          </c:tx>
          <c:marker>
            <c:symbol val="none"/>
          </c:marker>
          <c:cat>
            <c:numRef>
              <c:f>Sheet1!$A$2:$A$61</c:f>
              <c:numCache>
                <c:formatCode>General</c:formatCode>
                <c:ptCount val="60"/>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numCache>
            </c:numRef>
          </c:cat>
          <c:val>
            <c:numRef>
              <c:f>Sheet1!$D$2:$D$61</c:f>
              <c:numCache>
                <c:formatCode>General</c:formatCode>
                <c:ptCount val="60"/>
                <c:pt idx="0">
                  <c:v>#N/A</c:v>
                </c:pt>
                <c:pt idx="1">
                  <c:v>26</c:v>
                </c:pt>
                <c:pt idx="2">
                  <c:v>54</c:v>
                </c:pt>
                <c:pt idx="3">
                  <c:v>55</c:v>
                </c:pt>
                <c:pt idx="4">
                  <c:v>38</c:v>
                </c:pt>
                <c:pt idx="5">
                  <c:v>22</c:v>
                </c:pt>
                <c:pt idx="6">
                  <c:v>29</c:v>
                </c:pt>
                <c:pt idx="7">
                  <c:v>43</c:v>
                </c:pt>
                <c:pt idx="8">
                  <c:v>44</c:v>
                </c:pt>
                <c:pt idx="9">
                  <c:v>24</c:v>
                </c:pt>
                <c:pt idx="10">
                  <c:v>25</c:v>
                </c:pt>
                <c:pt idx="11">
                  <c:v>30</c:v>
                </c:pt>
                <c:pt idx="12">
                  <c:v>31</c:v>
                </c:pt>
                <c:pt idx="13">
                  <c:v>30</c:v>
                </c:pt>
                <c:pt idx="14">
                  <c:v>21</c:v>
                </c:pt>
                <c:pt idx="15">
                  <c:v>19</c:v>
                </c:pt>
                <c:pt idx="16">
                  <c:v>17</c:v>
                </c:pt>
                <c:pt idx="17">
                  <c:v>19</c:v>
                </c:pt>
                <c:pt idx="18">
                  <c:v>23</c:v>
                </c:pt>
                <c:pt idx="19">
                  <c:v>33</c:v>
                </c:pt>
                <c:pt idx="20">
                  <c:v>30</c:v>
                </c:pt>
                <c:pt idx="21">
                  <c:v>31</c:v>
                </c:pt>
                <c:pt idx="22">
                  <c:v>41</c:v>
                </c:pt>
                <c:pt idx="23">
                  <c:v>79</c:v>
                </c:pt>
                <c:pt idx="24">
                  <c:v>85</c:v>
                </c:pt>
                <c:pt idx="25">
                  <c:v>103</c:v>
                </c:pt>
                <c:pt idx="26">
                  <c:v>121</c:v>
                </c:pt>
                <c:pt idx="27">
                  <c:v>90</c:v>
                </c:pt>
                <c:pt idx="28">
                  <c:v>92</c:v>
                </c:pt>
                <c:pt idx="29">
                  <c:v>93</c:v>
                </c:pt>
                <c:pt idx="30">
                  <c:v>178</c:v>
                </c:pt>
                <c:pt idx="31">
                  <c:v>219</c:v>
                </c:pt>
                <c:pt idx="32">
                  <c:v>256</c:v>
                </c:pt>
                <c:pt idx="33">
                  <c:v>303</c:v>
                </c:pt>
                <c:pt idx="34">
                  <c:v>100</c:v>
                </c:pt>
                <c:pt idx="35">
                  <c:v>12</c:v>
                </c:pt>
                <c:pt idx="36">
                  <c:v>14</c:v>
                </c:pt>
                <c:pt idx="37">
                  <c:v>7</c:v>
                </c:pt>
                <c:pt idx="38">
                  <c:v>10</c:v>
                </c:pt>
                <c:pt idx="39">
                  <c:v>66</c:v>
                </c:pt>
                <c:pt idx="40">
                  <c:v>99</c:v>
                </c:pt>
                <c:pt idx="41">
                  <c:v>68</c:v>
                </c:pt>
                <c:pt idx="42">
                  <c:v>47</c:v>
                </c:pt>
                <c:pt idx="43">
                  <c:v>117</c:v>
                </c:pt>
                <c:pt idx="44">
                  <c:v>108</c:v>
                </c:pt>
                <c:pt idx="45">
                  <c:v>67</c:v>
                </c:pt>
                <c:pt idx="46">
                  <c:v>115</c:v>
                </c:pt>
                <c:pt idx="47">
                  <c:v>135</c:v>
                </c:pt>
                <c:pt idx="48">
                  <c:v>137</c:v>
                </c:pt>
                <c:pt idx="49">
                  <c:v>133</c:v>
                </c:pt>
                <c:pt idx="50">
                  <c:v>79</c:v>
                </c:pt>
                <c:pt idx="51">
                  <c:v>12</c:v>
                </c:pt>
                <c:pt idx="52">
                  <c:v>7</c:v>
                </c:pt>
                <c:pt idx="53">
                  <c:v>6</c:v>
                </c:pt>
                <c:pt idx="54">
                  <c:v>6</c:v>
                </c:pt>
                <c:pt idx="55">
                  <c:v>6</c:v>
                </c:pt>
                <c:pt idx="56">
                  <c:v>7</c:v>
                </c:pt>
                <c:pt idx="57">
                  <c:v>10</c:v>
                </c:pt>
                <c:pt idx="58">
                  <c:v>11</c:v>
                </c:pt>
                <c:pt idx="59">
                  <c:v>11</c:v>
                </c:pt>
              </c:numCache>
            </c:numRef>
          </c:val>
          <c:smooth val="0"/>
        </c:ser>
        <c:ser>
          <c:idx val="3"/>
          <c:order val="3"/>
          <c:tx>
            <c:strRef>
              <c:f>Sheet1!$E$1</c:f>
              <c:strCache>
                <c:ptCount val="1"/>
                <c:pt idx="0">
                  <c:v>United States</c:v>
                </c:pt>
              </c:strCache>
            </c:strRef>
          </c:tx>
          <c:marker>
            <c:symbol val="none"/>
          </c:marker>
          <c:cat>
            <c:numRef>
              <c:f>Sheet1!$A$2:$A$61</c:f>
              <c:numCache>
                <c:formatCode>General</c:formatCode>
                <c:ptCount val="60"/>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numCache>
            </c:numRef>
          </c:cat>
          <c:val>
            <c:numRef>
              <c:f>Sheet1!$E$2:$E$61</c:f>
              <c:numCache>
                <c:formatCode>General</c:formatCode>
                <c:ptCount val="60"/>
                <c:pt idx="0">
                  <c:v>#N/A</c:v>
                </c:pt>
                <c:pt idx="1">
                  <c:v>544</c:v>
                </c:pt>
                <c:pt idx="2">
                  <c:v>690</c:v>
                </c:pt>
                <c:pt idx="3">
                  <c:v>533</c:v>
                </c:pt>
                <c:pt idx="4">
                  <c:v>458</c:v>
                </c:pt>
                <c:pt idx="5">
                  <c:v>357</c:v>
                </c:pt>
                <c:pt idx="6">
                  <c:v>334</c:v>
                </c:pt>
                <c:pt idx="7">
                  <c:v>490</c:v>
                </c:pt>
                <c:pt idx="8">
                  <c:v>547</c:v>
                </c:pt>
                <c:pt idx="9">
                  <c:v>444</c:v>
                </c:pt>
                <c:pt idx="10">
                  <c:v>455</c:v>
                </c:pt>
                <c:pt idx="11">
                  <c:v>560</c:v>
                </c:pt>
                <c:pt idx="12">
                  <c:v>580</c:v>
                </c:pt>
                <c:pt idx="13">
                  <c:v>440</c:v>
                </c:pt>
                <c:pt idx="14">
                  <c:v>285</c:v>
                </c:pt>
                <c:pt idx="15">
                  <c:v>258</c:v>
                </c:pt>
                <c:pt idx="16">
                  <c:v>343</c:v>
                </c:pt>
                <c:pt idx="17">
                  <c:v>230</c:v>
                </c:pt>
                <c:pt idx="18">
                  <c:v>229</c:v>
                </c:pt>
                <c:pt idx="19">
                  <c:v>310</c:v>
                </c:pt>
                <c:pt idx="20">
                  <c:v>448</c:v>
                </c:pt>
                <c:pt idx="21">
                  <c:v>487</c:v>
                </c:pt>
                <c:pt idx="22">
                  <c:v>647</c:v>
                </c:pt>
                <c:pt idx="23">
                  <c:v>855</c:v>
                </c:pt>
                <c:pt idx="24">
                  <c:v>809</c:v>
                </c:pt>
                <c:pt idx="25">
                  <c:v>1022</c:v>
                </c:pt>
                <c:pt idx="26">
                  <c:v>1094</c:v>
                </c:pt>
                <c:pt idx="27">
                  <c:v>1264</c:v>
                </c:pt>
                <c:pt idx="28">
                  <c:v>738</c:v>
                </c:pt>
                <c:pt idx="29">
                  <c:v>684</c:v>
                </c:pt>
                <c:pt idx="30">
                  <c:v>966</c:v>
                </c:pt>
                <c:pt idx="31">
                  <c:v>802</c:v>
                </c:pt>
                <c:pt idx="32">
                  <c:v>759</c:v>
                </c:pt>
                <c:pt idx="33">
                  <c:v>1112</c:v>
                </c:pt>
                <c:pt idx="34">
                  <c:v>1118</c:v>
                </c:pt>
                <c:pt idx="35">
                  <c:v>232</c:v>
                </c:pt>
                <c:pt idx="36">
                  <c:v>179</c:v>
                </c:pt>
                <c:pt idx="37">
                  <c:v>172</c:v>
                </c:pt>
                <c:pt idx="38">
                  <c:v>60</c:v>
                </c:pt>
                <c:pt idx="39">
                  <c:v>54</c:v>
                </c:pt>
                <c:pt idx="40">
                  <c:v>288</c:v>
                </c:pt>
                <c:pt idx="41">
                  <c:v>702</c:v>
                </c:pt>
                <c:pt idx="42">
                  <c:v>243</c:v>
                </c:pt>
                <c:pt idx="43">
                  <c:v>342</c:v>
                </c:pt>
                <c:pt idx="44">
                  <c:v>417</c:v>
                </c:pt>
                <c:pt idx="45">
                  <c:v>159</c:v>
                </c:pt>
                <c:pt idx="46">
                  <c:v>168</c:v>
                </c:pt>
                <c:pt idx="47">
                  <c:v>183</c:v>
                </c:pt>
                <c:pt idx="48">
                  <c:v>173</c:v>
                </c:pt>
                <c:pt idx="49">
                  <c:v>173</c:v>
                </c:pt>
                <c:pt idx="50">
                  <c:v>164</c:v>
                </c:pt>
                <c:pt idx="51">
                  <c:v>72</c:v>
                </c:pt>
                <c:pt idx="52">
                  <c:v>25</c:v>
                </c:pt>
                <c:pt idx="53">
                  <c:v>15</c:v>
                </c:pt>
                <c:pt idx="54">
                  <c:v>19</c:v>
                </c:pt>
                <c:pt idx="55">
                  <c:v>25</c:v>
                </c:pt>
                <c:pt idx="56">
                  <c:v>26</c:v>
                </c:pt>
                <c:pt idx="57">
                  <c:v>36</c:v>
                </c:pt>
                <c:pt idx="58">
                  <c:v>51</c:v>
                </c:pt>
                <c:pt idx="59">
                  <c:v>70</c:v>
                </c:pt>
              </c:numCache>
            </c:numRef>
          </c:val>
          <c:smooth val="0"/>
        </c:ser>
        <c:ser>
          <c:idx val="4"/>
          <c:order val="4"/>
          <c:tx>
            <c:strRef>
              <c:f>Sheet1!$F$1</c:f>
              <c:strCache>
                <c:ptCount val="1"/>
                <c:pt idx="0">
                  <c:v>Four-Country Total</c:v>
                </c:pt>
              </c:strCache>
            </c:strRef>
          </c:tx>
          <c:marker>
            <c:symbol val="none"/>
          </c:marker>
          <c:cat>
            <c:numRef>
              <c:f>Sheet1!$A$2:$A$61</c:f>
              <c:numCache>
                <c:formatCode>General</c:formatCode>
                <c:ptCount val="60"/>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numCache>
            </c:numRef>
          </c:cat>
          <c:val>
            <c:numRef>
              <c:f>Sheet1!$F$2:$F$61</c:f>
              <c:numCache>
                <c:formatCode>General</c:formatCode>
                <c:ptCount val="60"/>
                <c:pt idx="0">
                  <c:v>#N/A</c:v>
                </c:pt>
                <c:pt idx="1">
                  <c:v>613</c:v>
                </c:pt>
                <c:pt idx="2">
                  <c:v>815</c:v>
                </c:pt>
                <c:pt idx="3">
                  <c:v>674</c:v>
                </c:pt>
                <c:pt idx="4">
                  <c:v>571</c:v>
                </c:pt>
                <c:pt idx="5">
                  <c:v>495</c:v>
                </c:pt>
                <c:pt idx="6">
                  <c:v>462</c:v>
                </c:pt>
                <c:pt idx="7">
                  <c:v>684</c:v>
                </c:pt>
                <c:pt idx="8">
                  <c:v>853</c:v>
                </c:pt>
                <c:pt idx="9">
                  <c:v>752</c:v>
                </c:pt>
                <c:pt idx="10">
                  <c:v>665</c:v>
                </c:pt>
                <c:pt idx="11">
                  <c:v>835</c:v>
                </c:pt>
                <c:pt idx="12">
                  <c:v>737</c:v>
                </c:pt>
                <c:pt idx="13">
                  <c:v>657</c:v>
                </c:pt>
                <c:pt idx="14">
                  <c:v>422</c:v>
                </c:pt>
                <c:pt idx="15">
                  <c:v>506</c:v>
                </c:pt>
                <c:pt idx="16">
                  <c:v>621</c:v>
                </c:pt>
                <c:pt idx="17">
                  <c:v>468</c:v>
                </c:pt>
                <c:pt idx="18">
                  <c:v>397</c:v>
                </c:pt>
                <c:pt idx="19">
                  <c:v>481</c:v>
                </c:pt>
                <c:pt idx="20">
                  <c:v>603</c:v>
                </c:pt>
                <c:pt idx="21">
                  <c:v>693</c:v>
                </c:pt>
                <c:pt idx="22">
                  <c:v>798</c:v>
                </c:pt>
                <c:pt idx="23">
                  <c:v>1043</c:v>
                </c:pt>
                <c:pt idx="24">
                  <c:v>1066</c:v>
                </c:pt>
                <c:pt idx="25">
                  <c:v>1372</c:v>
                </c:pt>
                <c:pt idx="26">
                  <c:v>1542</c:v>
                </c:pt>
                <c:pt idx="27">
                  <c:v>1631</c:v>
                </c:pt>
                <c:pt idx="28">
                  <c:v>1176</c:v>
                </c:pt>
                <c:pt idx="29">
                  <c:v>1092</c:v>
                </c:pt>
                <c:pt idx="30">
                  <c:v>1520</c:v>
                </c:pt>
                <c:pt idx="31">
                  <c:v>1379</c:v>
                </c:pt>
                <c:pt idx="32">
                  <c:v>1515</c:v>
                </c:pt>
                <c:pt idx="33">
                  <c:v>1907</c:v>
                </c:pt>
                <c:pt idx="34">
                  <c:v>1412</c:v>
                </c:pt>
                <c:pt idx="35">
                  <c:v>319</c:v>
                </c:pt>
                <c:pt idx="36">
                  <c:v>257</c:v>
                </c:pt>
                <c:pt idx="37">
                  <c:v>226</c:v>
                </c:pt>
                <c:pt idx="38">
                  <c:v>104</c:v>
                </c:pt>
                <c:pt idx="39">
                  <c:v>197</c:v>
                </c:pt>
                <c:pt idx="40">
                  <c:v>543</c:v>
                </c:pt>
                <c:pt idx="41">
                  <c:v>926</c:v>
                </c:pt>
                <c:pt idx="42">
                  <c:v>483</c:v>
                </c:pt>
                <c:pt idx="43">
                  <c:v>738</c:v>
                </c:pt>
                <c:pt idx="44">
                  <c:v>780</c:v>
                </c:pt>
                <c:pt idx="45">
                  <c:v>433</c:v>
                </c:pt>
                <c:pt idx="46">
                  <c:v>536</c:v>
                </c:pt>
                <c:pt idx="47">
                  <c:v>577</c:v>
                </c:pt>
                <c:pt idx="48">
                  <c:v>515</c:v>
                </c:pt>
                <c:pt idx="49">
                  <c:v>541</c:v>
                </c:pt>
                <c:pt idx="50">
                  <c:v>428</c:v>
                </c:pt>
                <c:pt idx="51">
                  <c:v>166</c:v>
                </c:pt>
                <c:pt idx="52">
                  <c:v>94</c:v>
                </c:pt>
                <c:pt idx="53">
                  <c:v>91</c:v>
                </c:pt>
                <c:pt idx="54">
                  <c:v>98</c:v>
                </c:pt>
                <c:pt idx="55">
                  <c:v>95</c:v>
                </c:pt>
                <c:pt idx="56">
                  <c:v>82</c:v>
                </c:pt>
                <c:pt idx="57">
                  <c:v>121</c:v>
                </c:pt>
                <c:pt idx="58">
                  <c:v>118</c:v>
                </c:pt>
                <c:pt idx="59">
                  <c:v>118</c:v>
                </c:pt>
              </c:numCache>
            </c:numRef>
          </c:val>
          <c:smooth val="0"/>
        </c:ser>
        <c:dLbls>
          <c:showLegendKey val="0"/>
          <c:showVal val="0"/>
          <c:showCatName val="0"/>
          <c:showSerName val="0"/>
          <c:showPercent val="0"/>
          <c:showBubbleSize val="0"/>
        </c:dLbls>
        <c:marker val="1"/>
        <c:smooth val="0"/>
        <c:axId val="60050048"/>
        <c:axId val="60060032"/>
      </c:lineChart>
      <c:catAx>
        <c:axId val="60050048"/>
        <c:scaling>
          <c:orientation val="minMax"/>
        </c:scaling>
        <c:delete val="0"/>
        <c:axPos val="b"/>
        <c:numFmt formatCode="General" sourceLinked="1"/>
        <c:majorTickMark val="out"/>
        <c:minorTickMark val="none"/>
        <c:tickLblPos val="nextTo"/>
        <c:crossAx val="60060032"/>
        <c:crosses val="autoZero"/>
        <c:auto val="1"/>
        <c:lblAlgn val="ctr"/>
        <c:lblOffset val="100"/>
        <c:tickLblSkip val="5"/>
        <c:tickMarkSkip val="1"/>
        <c:noMultiLvlLbl val="0"/>
      </c:catAx>
      <c:valAx>
        <c:axId val="60060032"/>
        <c:scaling>
          <c:orientation val="minMax"/>
          <c:max val="2000"/>
        </c:scaling>
        <c:delete val="0"/>
        <c:axPos val="l"/>
        <c:numFmt formatCode="#,##0" sourceLinked="0"/>
        <c:majorTickMark val="out"/>
        <c:minorTickMark val="none"/>
        <c:tickLblPos val="nextTo"/>
        <c:crossAx val="60050048"/>
        <c:crosses val="autoZero"/>
        <c:crossBetween val="between"/>
      </c:valAx>
    </c:plotArea>
    <c:legend>
      <c:legendPos val="r"/>
      <c:layout>
        <c:manualLayout>
          <c:xMode val="edge"/>
          <c:yMode val="edge"/>
          <c:x val="0.74581412120782198"/>
          <c:y val="5.5725310455596324E-4"/>
          <c:w val="0.24726230167175126"/>
          <c:h val="0.50634818035805229"/>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5D4742-83A8-433B-AC1E-1F650823F8FD}"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n-US"/>
        </a:p>
      </dgm:t>
    </dgm:pt>
    <dgm:pt modelId="{7C240701-90AF-4394-AA82-D478D0A41779}">
      <dgm:prSet phldrT="[Text]"/>
      <dgm:spPr/>
      <dgm:t>
        <a:bodyPr/>
        <a:lstStyle/>
        <a:p>
          <a:r>
            <a:rPr lang="en-US" dirty="0" smtClean="0"/>
            <a:t>Value of</a:t>
          </a:r>
          <a:endParaRPr lang="en-US" dirty="0"/>
        </a:p>
      </dgm:t>
    </dgm:pt>
    <dgm:pt modelId="{66E136F5-CE84-4A6F-A8FA-7DC03406D605}" type="parTrans" cxnId="{DC24124D-9376-4EE5-908D-ACE772DFDF98}">
      <dgm:prSet/>
      <dgm:spPr/>
      <dgm:t>
        <a:bodyPr/>
        <a:lstStyle/>
        <a:p>
          <a:endParaRPr lang="en-US"/>
        </a:p>
      </dgm:t>
    </dgm:pt>
    <dgm:pt modelId="{D7DF58C1-00C6-4A2A-8E8D-3B0A004CADD4}" type="sibTrans" cxnId="{DC24124D-9376-4EE5-908D-ACE772DFDF98}">
      <dgm:prSet/>
      <dgm:spPr/>
      <dgm:t>
        <a:bodyPr/>
        <a:lstStyle/>
        <a:p>
          <a:endParaRPr lang="en-US"/>
        </a:p>
      </dgm:t>
    </dgm:pt>
    <dgm:pt modelId="{3F665D23-8935-4A2D-A70A-96CC2D495C90}">
      <dgm:prSet phldrT="[Text]"/>
      <dgm:spPr/>
      <dgm:t>
        <a:bodyPr/>
        <a:lstStyle/>
        <a:p>
          <a:r>
            <a:rPr lang="en-US" dirty="0" smtClean="0"/>
            <a:t>$1 = </a:t>
          </a:r>
          <a:r>
            <a:rPr lang="en-US" dirty="0" smtClean="0">
              <a:cs typeface="Arial" charset="0"/>
            </a:rPr>
            <a:t>€1.00 (or €1 = $1.00)</a:t>
          </a:r>
          <a:endParaRPr lang="en-US" dirty="0"/>
        </a:p>
      </dgm:t>
    </dgm:pt>
    <dgm:pt modelId="{181DE9DE-449D-4193-A5CB-F9EEDAD40609}" type="parTrans" cxnId="{F89696BF-C21F-49DC-8A6A-89161FDA6568}">
      <dgm:prSet/>
      <dgm:spPr/>
      <dgm:t>
        <a:bodyPr/>
        <a:lstStyle/>
        <a:p>
          <a:endParaRPr lang="en-US"/>
        </a:p>
      </dgm:t>
    </dgm:pt>
    <dgm:pt modelId="{2B4F9D95-ABB5-441C-8FF3-DC6F25C6B551}" type="sibTrans" cxnId="{F89696BF-C21F-49DC-8A6A-89161FDA6568}">
      <dgm:prSet/>
      <dgm:spPr/>
      <dgm:t>
        <a:bodyPr/>
        <a:lstStyle/>
        <a:p>
          <a:endParaRPr lang="en-US"/>
        </a:p>
      </dgm:t>
    </dgm:pt>
    <dgm:pt modelId="{2DD425F6-E921-407B-9C6E-32C1AA9A28F8}">
      <dgm:prSet phldrT="[Text]"/>
      <dgm:spPr/>
      <dgm:t>
        <a:bodyPr/>
        <a:lstStyle/>
        <a:p>
          <a:r>
            <a:rPr lang="en-US" dirty="0" smtClean="0"/>
            <a:t>U.S. dollar</a:t>
          </a:r>
          <a:endParaRPr lang="en-US" dirty="0"/>
        </a:p>
      </dgm:t>
    </dgm:pt>
    <dgm:pt modelId="{68C67F63-0FB0-4DB9-8808-F0E4BC0848F6}" type="parTrans" cxnId="{C5838091-1026-4F29-9097-B7EBBCC9F277}">
      <dgm:prSet/>
      <dgm:spPr/>
      <dgm:t>
        <a:bodyPr/>
        <a:lstStyle/>
        <a:p>
          <a:endParaRPr lang="en-US"/>
        </a:p>
      </dgm:t>
    </dgm:pt>
    <dgm:pt modelId="{50C44F22-FE05-42EE-A114-B04667ACD3B1}" type="sibTrans" cxnId="{C5838091-1026-4F29-9097-B7EBBCC9F277}">
      <dgm:prSet/>
      <dgm:spPr/>
      <dgm:t>
        <a:bodyPr/>
        <a:lstStyle/>
        <a:p>
          <a:endParaRPr lang="en-US"/>
        </a:p>
      </dgm:t>
    </dgm:pt>
    <dgm:pt modelId="{04FABCFD-05D5-4EC7-A7E2-5FADEC4C210C}">
      <dgm:prSet/>
      <dgm:spPr/>
      <dgm:t>
        <a:bodyPr/>
        <a:lstStyle/>
        <a:p>
          <a:r>
            <a:rPr lang="en-US" dirty="0" smtClean="0"/>
            <a:t>$1 = </a:t>
          </a:r>
          <a:r>
            <a:rPr lang="en-US" dirty="0" smtClean="0">
              <a:cs typeface="Arial" charset="0"/>
            </a:rPr>
            <a:t>€0.67 (or €1 = $1.50)</a:t>
          </a:r>
          <a:endParaRPr lang="en-US" dirty="0"/>
        </a:p>
      </dgm:t>
    </dgm:pt>
    <dgm:pt modelId="{F4AE700F-6414-4170-9084-E68D46AB07CF}" type="parTrans" cxnId="{AADC5A80-A94B-4D33-A964-EC580E543CBB}">
      <dgm:prSet/>
      <dgm:spPr/>
      <dgm:t>
        <a:bodyPr/>
        <a:lstStyle/>
        <a:p>
          <a:endParaRPr lang="en-US"/>
        </a:p>
      </dgm:t>
    </dgm:pt>
    <dgm:pt modelId="{BE754938-880D-41A3-9D85-49371306316F}" type="sibTrans" cxnId="{AADC5A80-A94B-4D33-A964-EC580E543CBB}">
      <dgm:prSet/>
      <dgm:spPr/>
      <dgm:t>
        <a:bodyPr/>
        <a:lstStyle/>
        <a:p>
          <a:endParaRPr lang="en-US"/>
        </a:p>
      </dgm:t>
    </dgm:pt>
    <dgm:pt modelId="{4962ABF1-498B-46F8-B5B8-10BA4F52F90B}">
      <dgm:prSet phldrT="[Text]"/>
      <dgm:spPr/>
      <dgm:t>
        <a:bodyPr/>
        <a:lstStyle/>
        <a:p>
          <a:r>
            <a:rPr lang="en-US" dirty="0" smtClean="0"/>
            <a:t>Falling</a:t>
          </a:r>
          <a:endParaRPr lang="en-US" dirty="0"/>
        </a:p>
      </dgm:t>
    </dgm:pt>
    <dgm:pt modelId="{813246BE-55B2-4C6C-BBDE-89284E5963D6}" type="parTrans" cxnId="{9EA7F91D-4211-484B-8BC6-588EA469BDEC}">
      <dgm:prSet/>
      <dgm:spPr/>
      <dgm:t>
        <a:bodyPr/>
        <a:lstStyle/>
        <a:p>
          <a:endParaRPr lang="en-US"/>
        </a:p>
      </dgm:t>
    </dgm:pt>
    <dgm:pt modelId="{A2255E31-1F01-45CD-AAE4-885B5283559C}" type="sibTrans" cxnId="{9EA7F91D-4211-484B-8BC6-588EA469BDEC}">
      <dgm:prSet/>
      <dgm:spPr/>
      <dgm:t>
        <a:bodyPr/>
        <a:lstStyle/>
        <a:p>
          <a:endParaRPr lang="en-US"/>
        </a:p>
      </dgm:t>
    </dgm:pt>
    <dgm:pt modelId="{7F36D9B2-8DE2-46CB-9DCD-4B6B0A438774}">
      <dgm:prSet/>
      <dgm:spPr/>
      <dgm:t>
        <a:bodyPr/>
        <a:lstStyle/>
        <a:p>
          <a:r>
            <a:rPr lang="en-US" dirty="0" smtClean="0"/>
            <a:t>$1 = </a:t>
          </a:r>
          <a:r>
            <a:rPr lang="en-US" dirty="0" smtClean="0">
              <a:cs typeface="Arial" charset="0"/>
            </a:rPr>
            <a:t>€0.50 (or €1 = $2.00)</a:t>
          </a:r>
          <a:endParaRPr lang="en-US" dirty="0"/>
        </a:p>
      </dgm:t>
    </dgm:pt>
    <dgm:pt modelId="{DC123F4B-E676-4CF3-A1FE-49294B7DA011}" type="parTrans" cxnId="{DB4E6C78-6A7E-4282-A2E7-52C074DBF544}">
      <dgm:prSet/>
      <dgm:spPr/>
      <dgm:t>
        <a:bodyPr/>
        <a:lstStyle/>
        <a:p>
          <a:endParaRPr lang="en-US"/>
        </a:p>
      </dgm:t>
    </dgm:pt>
    <dgm:pt modelId="{390BFCDD-6A00-402C-A58F-4FFBBC7DF794}" type="sibTrans" cxnId="{DB4E6C78-6A7E-4282-A2E7-52C074DBF544}">
      <dgm:prSet/>
      <dgm:spPr/>
      <dgm:t>
        <a:bodyPr/>
        <a:lstStyle/>
        <a:p>
          <a:endParaRPr lang="en-US"/>
        </a:p>
      </dgm:t>
    </dgm:pt>
    <dgm:pt modelId="{3A7E1567-5B8B-4480-894F-3E52DB0A0DB0}" type="pres">
      <dgm:prSet presAssocID="{C35D4742-83A8-433B-AC1E-1F650823F8FD}" presName="linearFlow" presStyleCnt="0">
        <dgm:presLayoutVars>
          <dgm:dir/>
          <dgm:animLvl val="lvl"/>
          <dgm:resizeHandles val="exact"/>
        </dgm:presLayoutVars>
      </dgm:prSet>
      <dgm:spPr/>
      <dgm:t>
        <a:bodyPr/>
        <a:lstStyle/>
        <a:p>
          <a:endParaRPr lang="en-US"/>
        </a:p>
      </dgm:t>
    </dgm:pt>
    <dgm:pt modelId="{CB7CE812-0041-4A2E-AC53-D58172868CD8}" type="pres">
      <dgm:prSet presAssocID="{7C240701-90AF-4394-AA82-D478D0A41779}" presName="composite" presStyleCnt="0"/>
      <dgm:spPr/>
      <dgm:t>
        <a:bodyPr/>
        <a:lstStyle/>
        <a:p>
          <a:endParaRPr lang="en-US"/>
        </a:p>
      </dgm:t>
    </dgm:pt>
    <dgm:pt modelId="{15B231ED-64DD-4C3E-A7CF-1812D1960AFB}" type="pres">
      <dgm:prSet presAssocID="{7C240701-90AF-4394-AA82-D478D0A41779}" presName="parentText" presStyleLbl="alignNode1" presStyleIdx="0" presStyleCnt="3">
        <dgm:presLayoutVars>
          <dgm:chMax val="1"/>
          <dgm:bulletEnabled val="1"/>
        </dgm:presLayoutVars>
      </dgm:prSet>
      <dgm:spPr/>
      <dgm:t>
        <a:bodyPr/>
        <a:lstStyle/>
        <a:p>
          <a:endParaRPr lang="en-US"/>
        </a:p>
      </dgm:t>
    </dgm:pt>
    <dgm:pt modelId="{6C697BEF-1D80-40AC-A0B6-B7928125D40F}" type="pres">
      <dgm:prSet presAssocID="{7C240701-90AF-4394-AA82-D478D0A41779}" presName="descendantText" presStyleLbl="alignAcc1" presStyleIdx="0" presStyleCnt="3">
        <dgm:presLayoutVars>
          <dgm:bulletEnabled val="1"/>
        </dgm:presLayoutVars>
      </dgm:prSet>
      <dgm:spPr/>
      <dgm:t>
        <a:bodyPr/>
        <a:lstStyle/>
        <a:p>
          <a:endParaRPr lang="en-US"/>
        </a:p>
      </dgm:t>
    </dgm:pt>
    <dgm:pt modelId="{4CB8CCA7-6B14-49B3-906C-60CBEAE7A19E}" type="pres">
      <dgm:prSet presAssocID="{D7DF58C1-00C6-4A2A-8E8D-3B0A004CADD4}" presName="sp" presStyleCnt="0"/>
      <dgm:spPr/>
      <dgm:t>
        <a:bodyPr/>
        <a:lstStyle/>
        <a:p>
          <a:endParaRPr lang="en-US"/>
        </a:p>
      </dgm:t>
    </dgm:pt>
    <dgm:pt modelId="{39B8B773-ACF8-40E2-9112-7612C5BB8DA6}" type="pres">
      <dgm:prSet presAssocID="{2DD425F6-E921-407B-9C6E-32C1AA9A28F8}" presName="composite" presStyleCnt="0"/>
      <dgm:spPr/>
      <dgm:t>
        <a:bodyPr/>
        <a:lstStyle/>
        <a:p>
          <a:endParaRPr lang="en-US"/>
        </a:p>
      </dgm:t>
    </dgm:pt>
    <dgm:pt modelId="{222F8A6F-3322-440A-8380-77AABA9749FA}" type="pres">
      <dgm:prSet presAssocID="{2DD425F6-E921-407B-9C6E-32C1AA9A28F8}" presName="parentText" presStyleLbl="alignNode1" presStyleIdx="1" presStyleCnt="3">
        <dgm:presLayoutVars>
          <dgm:chMax val="1"/>
          <dgm:bulletEnabled val="1"/>
        </dgm:presLayoutVars>
      </dgm:prSet>
      <dgm:spPr/>
      <dgm:t>
        <a:bodyPr/>
        <a:lstStyle/>
        <a:p>
          <a:endParaRPr lang="en-US"/>
        </a:p>
      </dgm:t>
    </dgm:pt>
    <dgm:pt modelId="{CF31325C-BF88-4D67-91A6-D522A0FB7072}" type="pres">
      <dgm:prSet presAssocID="{2DD425F6-E921-407B-9C6E-32C1AA9A28F8}" presName="descendantText" presStyleLbl="alignAcc1" presStyleIdx="1" presStyleCnt="3">
        <dgm:presLayoutVars>
          <dgm:bulletEnabled val="1"/>
        </dgm:presLayoutVars>
      </dgm:prSet>
      <dgm:spPr/>
      <dgm:t>
        <a:bodyPr/>
        <a:lstStyle/>
        <a:p>
          <a:endParaRPr lang="en-US"/>
        </a:p>
      </dgm:t>
    </dgm:pt>
    <dgm:pt modelId="{58309A16-E7F0-4FD0-BA26-0230B4F99BB7}" type="pres">
      <dgm:prSet presAssocID="{50C44F22-FE05-42EE-A114-B04667ACD3B1}" presName="sp" presStyleCnt="0"/>
      <dgm:spPr/>
      <dgm:t>
        <a:bodyPr/>
        <a:lstStyle/>
        <a:p>
          <a:endParaRPr lang="en-US"/>
        </a:p>
      </dgm:t>
    </dgm:pt>
    <dgm:pt modelId="{48D0E6AA-780B-416D-AFF0-C1FBC632FEA0}" type="pres">
      <dgm:prSet presAssocID="{4962ABF1-498B-46F8-B5B8-10BA4F52F90B}" presName="composite" presStyleCnt="0"/>
      <dgm:spPr/>
      <dgm:t>
        <a:bodyPr/>
        <a:lstStyle/>
        <a:p>
          <a:endParaRPr lang="en-US"/>
        </a:p>
      </dgm:t>
    </dgm:pt>
    <dgm:pt modelId="{A2AFEB00-15CD-4576-8F7D-9EA01627CA75}" type="pres">
      <dgm:prSet presAssocID="{4962ABF1-498B-46F8-B5B8-10BA4F52F90B}" presName="parentText" presStyleLbl="alignNode1" presStyleIdx="2" presStyleCnt="3">
        <dgm:presLayoutVars>
          <dgm:chMax val="1"/>
          <dgm:bulletEnabled val="1"/>
        </dgm:presLayoutVars>
      </dgm:prSet>
      <dgm:spPr/>
      <dgm:t>
        <a:bodyPr/>
        <a:lstStyle/>
        <a:p>
          <a:endParaRPr lang="en-US"/>
        </a:p>
      </dgm:t>
    </dgm:pt>
    <dgm:pt modelId="{21191005-69BB-4A5B-92B4-79F79FDB8D29}" type="pres">
      <dgm:prSet presAssocID="{4962ABF1-498B-46F8-B5B8-10BA4F52F90B}" presName="descendantText" presStyleLbl="alignAcc1" presStyleIdx="2" presStyleCnt="3">
        <dgm:presLayoutVars>
          <dgm:bulletEnabled val="1"/>
        </dgm:presLayoutVars>
      </dgm:prSet>
      <dgm:spPr/>
      <dgm:t>
        <a:bodyPr/>
        <a:lstStyle/>
        <a:p>
          <a:endParaRPr lang="en-US"/>
        </a:p>
      </dgm:t>
    </dgm:pt>
  </dgm:ptLst>
  <dgm:cxnLst>
    <dgm:cxn modelId="{5BEBC104-5220-41DF-900A-F3BB29114ED1}" type="presOf" srcId="{2DD425F6-E921-407B-9C6E-32C1AA9A28F8}" destId="{222F8A6F-3322-440A-8380-77AABA9749FA}" srcOrd="0" destOrd="0" presId="urn:microsoft.com/office/officeart/2005/8/layout/chevron2"/>
    <dgm:cxn modelId="{DE3B2117-6CBA-4AED-BE93-196CE240F5D5}" type="presOf" srcId="{7C240701-90AF-4394-AA82-D478D0A41779}" destId="{15B231ED-64DD-4C3E-A7CF-1812D1960AFB}" srcOrd="0" destOrd="0" presId="urn:microsoft.com/office/officeart/2005/8/layout/chevron2"/>
    <dgm:cxn modelId="{D597F2D9-E61C-49E9-AD05-9473BD98B445}" type="presOf" srcId="{7F36D9B2-8DE2-46CB-9DCD-4B6B0A438774}" destId="{21191005-69BB-4A5B-92B4-79F79FDB8D29}" srcOrd="0" destOrd="0" presId="urn:microsoft.com/office/officeart/2005/8/layout/chevron2"/>
    <dgm:cxn modelId="{9EA7F91D-4211-484B-8BC6-588EA469BDEC}" srcId="{C35D4742-83A8-433B-AC1E-1F650823F8FD}" destId="{4962ABF1-498B-46F8-B5B8-10BA4F52F90B}" srcOrd="2" destOrd="0" parTransId="{813246BE-55B2-4C6C-BBDE-89284E5963D6}" sibTransId="{A2255E31-1F01-45CD-AAE4-885B5283559C}"/>
    <dgm:cxn modelId="{F89696BF-C21F-49DC-8A6A-89161FDA6568}" srcId="{7C240701-90AF-4394-AA82-D478D0A41779}" destId="{3F665D23-8935-4A2D-A70A-96CC2D495C90}" srcOrd="0" destOrd="0" parTransId="{181DE9DE-449D-4193-A5CB-F9EEDAD40609}" sibTransId="{2B4F9D95-ABB5-441C-8FF3-DC6F25C6B551}"/>
    <dgm:cxn modelId="{DB4E6C78-6A7E-4282-A2E7-52C074DBF544}" srcId="{4962ABF1-498B-46F8-B5B8-10BA4F52F90B}" destId="{7F36D9B2-8DE2-46CB-9DCD-4B6B0A438774}" srcOrd="0" destOrd="0" parTransId="{DC123F4B-E676-4CF3-A1FE-49294B7DA011}" sibTransId="{390BFCDD-6A00-402C-A58F-4FFBBC7DF794}"/>
    <dgm:cxn modelId="{345C61FF-E567-49E7-9C05-72B7F748E9D5}" type="presOf" srcId="{04FABCFD-05D5-4EC7-A7E2-5FADEC4C210C}" destId="{CF31325C-BF88-4D67-91A6-D522A0FB7072}" srcOrd="0" destOrd="0" presId="urn:microsoft.com/office/officeart/2005/8/layout/chevron2"/>
    <dgm:cxn modelId="{DC24124D-9376-4EE5-908D-ACE772DFDF98}" srcId="{C35D4742-83A8-433B-AC1E-1F650823F8FD}" destId="{7C240701-90AF-4394-AA82-D478D0A41779}" srcOrd="0" destOrd="0" parTransId="{66E136F5-CE84-4A6F-A8FA-7DC03406D605}" sibTransId="{D7DF58C1-00C6-4A2A-8E8D-3B0A004CADD4}"/>
    <dgm:cxn modelId="{733226AE-3C1A-468C-BAFF-E51A3DC88C26}" type="presOf" srcId="{3F665D23-8935-4A2D-A70A-96CC2D495C90}" destId="{6C697BEF-1D80-40AC-A0B6-B7928125D40F}" srcOrd="0" destOrd="0" presId="urn:microsoft.com/office/officeart/2005/8/layout/chevron2"/>
    <dgm:cxn modelId="{AADC5A80-A94B-4D33-A964-EC580E543CBB}" srcId="{2DD425F6-E921-407B-9C6E-32C1AA9A28F8}" destId="{04FABCFD-05D5-4EC7-A7E2-5FADEC4C210C}" srcOrd="0" destOrd="0" parTransId="{F4AE700F-6414-4170-9084-E68D46AB07CF}" sibTransId="{BE754938-880D-41A3-9D85-49371306316F}"/>
    <dgm:cxn modelId="{16DD0F2D-50FA-4EE8-8859-896D185DF9B0}" type="presOf" srcId="{4962ABF1-498B-46F8-B5B8-10BA4F52F90B}" destId="{A2AFEB00-15CD-4576-8F7D-9EA01627CA75}" srcOrd="0" destOrd="0" presId="urn:microsoft.com/office/officeart/2005/8/layout/chevron2"/>
    <dgm:cxn modelId="{1BBDAD66-A42C-4DD6-B1B5-E410AF29F275}" type="presOf" srcId="{C35D4742-83A8-433B-AC1E-1F650823F8FD}" destId="{3A7E1567-5B8B-4480-894F-3E52DB0A0DB0}" srcOrd="0" destOrd="0" presId="urn:microsoft.com/office/officeart/2005/8/layout/chevron2"/>
    <dgm:cxn modelId="{C5838091-1026-4F29-9097-B7EBBCC9F277}" srcId="{C35D4742-83A8-433B-AC1E-1F650823F8FD}" destId="{2DD425F6-E921-407B-9C6E-32C1AA9A28F8}" srcOrd="1" destOrd="0" parTransId="{68C67F63-0FB0-4DB9-8808-F0E4BC0848F6}" sibTransId="{50C44F22-FE05-42EE-A114-B04667ACD3B1}"/>
    <dgm:cxn modelId="{ACDCC691-511C-4804-B7EC-F3F4590BFDA6}" type="presParOf" srcId="{3A7E1567-5B8B-4480-894F-3E52DB0A0DB0}" destId="{CB7CE812-0041-4A2E-AC53-D58172868CD8}" srcOrd="0" destOrd="0" presId="urn:microsoft.com/office/officeart/2005/8/layout/chevron2"/>
    <dgm:cxn modelId="{EF92C5AA-A340-4158-AC58-BEEBA439D0CA}" type="presParOf" srcId="{CB7CE812-0041-4A2E-AC53-D58172868CD8}" destId="{15B231ED-64DD-4C3E-A7CF-1812D1960AFB}" srcOrd="0" destOrd="0" presId="urn:microsoft.com/office/officeart/2005/8/layout/chevron2"/>
    <dgm:cxn modelId="{368E7207-841F-4000-B2EF-8CC461A3808B}" type="presParOf" srcId="{CB7CE812-0041-4A2E-AC53-D58172868CD8}" destId="{6C697BEF-1D80-40AC-A0B6-B7928125D40F}" srcOrd="1" destOrd="0" presId="urn:microsoft.com/office/officeart/2005/8/layout/chevron2"/>
    <dgm:cxn modelId="{E96D8D72-90B1-4AE9-A6FB-6F49FE809DE3}" type="presParOf" srcId="{3A7E1567-5B8B-4480-894F-3E52DB0A0DB0}" destId="{4CB8CCA7-6B14-49B3-906C-60CBEAE7A19E}" srcOrd="1" destOrd="0" presId="urn:microsoft.com/office/officeart/2005/8/layout/chevron2"/>
    <dgm:cxn modelId="{47975235-7104-42D5-A800-5B0031D00681}" type="presParOf" srcId="{3A7E1567-5B8B-4480-894F-3E52DB0A0DB0}" destId="{39B8B773-ACF8-40E2-9112-7612C5BB8DA6}" srcOrd="2" destOrd="0" presId="urn:microsoft.com/office/officeart/2005/8/layout/chevron2"/>
    <dgm:cxn modelId="{515D7783-A122-413C-8EF5-2DFD730CF431}" type="presParOf" srcId="{39B8B773-ACF8-40E2-9112-7612C5BB8DA6}" destId="{222F8A6F-3322-440A-8380-77AABA9749FA}" srcOrd="0" destOrd="0" presId="urn:microsoft.com/office/officeart/2005/8/layout/chevron2"/>
    <dgm:cxn modelId="{0559DEB1-0A7F-4F21-881F-B60C3D048FC6}" type="presParOf" srcId="{39B8B773-ACF8-40E2-9112-7612C5BB8DA6}" destId="{CF31325C-BF88-4D67-91A6-D522A0FB7072}" srcOrd="1" destOrd="0" presId="urn:microsoft.com/office/officeart/2005/8/layout/chevron2"/>
    <dgm:cxn modelId="{2E8817C0-E00C-42BE-8FD2-D02B74FCA8F4}" type="presParOf" srcId="{3A7E1567-5B8B-4480-894F-3E52DB0A0DB0}" destId="{58309A16-E7F0-4FD0-BA26-0230B4F99BB7}" srcOrd="3" destOrd="0" presId="urn:microsoft.com/office/officeart/2005/8/layout/chevron2"/>
    <dgm:cxn modelId="{6FA4B5C3-6106-41B3-9688-B4B7CF95F2B3}" type="presParOf" srcId="{3A7E1567-5B8B-4480-894F-3E52DB0A0DB0}" destId="{48D0E6AA-780B-416D-AFF0-C1FBC632FEA0}" srcOrd="4" destOrd="0" presId="urn:microsoft.com/office/officeart/2005/8/layout/chevron2"/>
    <dgm:cxn modelId="{206F5E1D-BB1F-46A5-A891-E2A3FE8882D2}" type="presParOf" srcId="{48D0E6AA-780B-416D-AFF0-C1FBC632FEA0}" destId="{A2AFEB00-15CD-4576-8F7D-9EA01627CA75}" srcOrd="0" destOrd="0" presId="urn:microsoft.com/office/officeart/2005/8/layout/chevron2"/>
    <dgm:cxn modelId="{8DF67AF8-4A28-4864-A41B-AC4B80611D2A}" type="presParOf" srcId="{48D0E6AA-780B-416D-AFF0-C1FBC632FEA0}" destId="{21191005-69BB-4A5B-92B4-79F79FDB8D2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5D4742-83A8-433B-AC1E-1F650823F8FD}"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n-US"/>
        </a:p>
      </dgm:t>
    </dgm:pt>
    <dgm:pt modelId="{072B2776-8273-4DEF-9926-4E9BC940A6C8}">
      <dgm:prSet phldrT="[Text]"/>
      <dgm:spPr/>
      <dgm:t>
        <a:bodyPr/>
        <a:lstStyle/>
        <a:p>
          <a:r>
            <a:rPr lang="en-US" dirty="0" smtClean="0"/>
            <a:t>Value of</a:t>
          </a:r>
          <a:endParaRPr lang="en-US" dirty="0"/>
        </a:p>
      </dgm:t>
    </dgm:pt>
    <dgm:pt modelId="{2953D051-229C-4024-95C1-B5001E0CBA18}" type="parTrans" cxnId="{65BB95CC-AFE6-4EB6-888C-AC4F358B0CEA}">
      <dgm:prSet/>
      <dgm:spPr/>
      <dgm:t>
        <a:bodyPr/>
        <a:lstStyle/>
        <a:p>
          <a:endParaRPr lang="en-US"/>
        </a:p>
      </dgm:t>
    </dgm:pt>
    <dgm:pt modelId="{D1EF035B-2424-45C3-A090-0E790EE59702}" type="sibTrans" cxnId="{65BB95CC-AFE6-4EB6-888C-AC4F358B0CEA}">
      <dgm:prSet/>
      <dgm:spPr/>
      <dgm:t>
        <a:bodyPr/>
        <a:lstStyle/>
        <a:p>
          <a:endParaRPr lang="en-US"/>
        </a:p>
      </dgm:t>
    </dgm:pt>
    <dgm:pt modelId="{9204DFA1-C57D-4014-931F-51F4C05EC80A}">
      <dgm:prSet phldrT="[Text]"/>
      <dgm:spPr/>
      <dgm:t>
        <a:bodyPr/>
        <a:lstStyle/>
        <a:p>
          <a:r>
            <a:rPr lang="en-US" dirty="0" smtClean="0">
              <a:cs typeface="Arial" charset="0"/>
            </a:rPr>
            <a:t>Euro</a:t>
          </a:r>
          <a:endParaRPr lang="en-US" dirty="0"/>
        </a:p>
      </dgm:t>
    </dgm:pt>
    <dgm:pt modelId="{C2B084BB-2F2E-4165-B584-95C42ADEA20D}" type="parTrans" cxnId="{1438E3A9-F907-4AC5-8CFB-2FA5FF6154C8}">
      <dgm:prSet/>
      <dgm:spPr/>
      <dgm:t>
        <a:bodyPr/>
        <a:lstStyle/>
        <a:p>
          <a:endParaRPr lang="en-US"/>
        </a:p>
      </dgm:t>
    </dgm:pt>
    <dgm:pt modelId="{948C44AA-855E-4F1B-952C-39A9F8069741}" type="sibTrans" cxnId="{1438E3A9-F907-4AC5-8CFB-2FA5FF6154C8}">
      <dgm:prSet/>
      <dgm:spPr/>
      <dgm:t>
        <a:bodyPr/>
        <a:lstStyle/>
        <a:p>
          <a:endParaRPr lang="en-US"/>
        </a:p>
      </dgm:t>
    </dgm:pt>
    <dgm:pt modelId="{A3DFC963-40BF-4448-8A97-C51F8DEB91AE}">
      <dgm:prSet phldrT="[Text]"/>
      <dgm:spPr/>
      <dgm:t>
        <a:bodyPr/>
        <a:lstStyle/>
        <a:p>
          <a:r>
            <a:rPr lang="en-US" dirty="0" smtClean="0">
              <a:cs typeface="Arial" charset="0"/>
            </a:rPr>
            <a:t>Falling</a:t>
          </a:r>
          <a:endParaRPr lang="en-US" dirty="0"/>
        </a:p>
      </dgm:t>
    </dgm:pt>
    <dgm:pt modelId="{0EEB5AA4-EABC-4C48-A7BB-E2F6CD333E9B}" type="parTrans" cxnId="{60FC4415-4B92-4990-A8F4-A3EC5DE96439}">
      <dgm:prSet/>
      <dgm:spPr/>
      <dgm:t>
        <a:bodyPr/>
        <a:lstStyle/>
        <a:p>
          <a:endParaRPr lang="en-US"/>
        </a:p>
      </dgm:t>
    </dgm:pt>
    <dgm:pt modelId="{3B203EAE-DEF2-4959-A29A-F1CFCB961858}" type="sibTrans" cxnId="{60FC4415-4B92-4990-A8F4-A3EC5DE96439}">
      <dgm:prSet/>
      <dgm:spPr/>
      <dgm:t>
        <a:bodyPr/>
        <a:lstStyle/>
        <a:p>
          <a:endParaRPr lang="en-US"/>
        </a:p>
      </dgm:t>
    </dgm:pt>
    <dgm:pt modelId="{5305DD74-8843-474D-86CF-1424AF2ACEF1}">
      <dgm:prSet phldrT="[Text]"/>
      <dgm:spPr/>
      <dgm:t>
        <a:bodyPr/>
        <a:lstStyle/>
        <a:p>
          <a:r>
            <a:rPr lang="en-US" dirty="0" smtClean="0">
              <a:cs typeface="Arial" charset="0"/>
            </a:rPr>
            <a:t>€1 = $2.00 (</a:t>
          </a:r>
          <a:r>
            <a:rPr lang="en-US" dirty="0" smtClean="0"/>
            <a:t>$1 = </a:t>
          </a:r>
          <a:r>
            <a:rPr lang="en-US" dirty="0" smtClean="0">
              <a:cs typeface="Arial" charset="0"/>
            </a:rPr>
            <a:t>€0.50)</a:t>
          </a:r>
          <a:endParaRPr lang="en-US" dirty="0"/>
        </a:p>
      </dgm:t>
    </dgm:pt>
    <dgm:pt modelId="{5F874ED5-5556-47CD-AC20-F25EE2B696BC}" type="parTrans" cxnId="{E958659B-B2D3-4E68-A042-423D1FCE3C51}">
      <dgm:prSet/>
      <dgm:spPr/>
      <dgm:t>
        <a:bodyPr/>
        <a:lstStyle/>
        <a:p>
          <a:endParaRPr lang="en-US"/>
        </a:p>
      </dgm:t>
    </dgm:pt>
    <dgm:pt modelId="{B88DA1E4-7992-4349-9EC1-6CE82E113CE7}" type="sibTrans" cxnId="{E958659B-B2D3-4E68-A042-423D1FCE3C51}">
      <dgm:prSet/>
      <dgm:spPr/>
      <dgm:t>
        <a:bodyPr/>
        <a:lstStyle/>
        <a:p>
          <a:endParaRPr lang="en-US"/>
        </a:p>
      </dgm:t>
    </dgm:pt>
    <dgm:pt modelId="{111BFAEA-2FD5-4476-B05F-33A72643E87A}">
      <dgm:prSet phldrT="[Text]"/>
      <dgm:spPr/>
      <dgm:t>
        <a:bodyPr/>
        <a:lstStyle/>
        <a:p>
          <a:r>
            <a:rPr lang="en-US" dirty="0" smtClean="0">
              <a:cs typeface="Arial" charset="0"/>
            </a:rPr>
            <a:t>€1 = $1.50 (</a:t>
          </a:r>
          <a:r>
            <a:rPr lang="en-US" dirty="0" smtClean="0"/>
            <a:t>$1 = </a:t>
          </a:r>
          <a:r>
            <a:rPr lang="en-US" dirty="0" smtClean="0">
              <a:cs typeface="Arial" charset="0"/>
            </a:rPr>
            <a:t>€0.67)</a:t>
          </a:r>
          <a:endParaRPr lang="en-US" dirty="0"/>
        </a:p>
      </dgm:t>
    </dgm:pt>
    <dgm:pt modelId="{D075E976-9051-4951-A321-089305B458F9}" type="parTrans" cxnId="{0ECBAC4E-EC69-4A76-B9BB-0F08A7159270}">
      <dgm:prSet/>
      <dgm:spPr/>
      <dgm:t>
        <a:bodyPr/>
        <a:lstStyle/>
        <a:p>
          <a:endParaRPr lang="en-US"/>
        </a:p>
      </dgm:t>
    </dgm:pt>
    <dgm:pt modelId="{9B3739B1-83DD-4145-80E9-4A9F7D7B276D}" type="sibTrans" cxnId="{0ECBAC4E-EC69-4A76-B9BB-0F08A7159270}">
      <dgm:prSet/>
      <dgm:spPr/>
      <dgm:t>
        <a:bodyPr/>
        <a:lstStyle/>
        <a:p>
          <a:endParaRPr lang="en-US"/>
        </a:p>
      </dgm:t>
    </dgm:pt>
    <dgm:pt modelId="{CA700269-E7FF-4BAD-BF52-BE7A33CF9E54}">
      <dgm:prSet phldrT="[Text]"/>
      <dgm:spPr/>
      <dgm:t>
        <a:bodyPr/>
        <a:lstStyle/>
        <a:p>
          <a:r>
            <a:rPr lang="en-US" smtClean="0">
              <a:cs typeface="Arial" charset="0"/>
            </a:rPr>
            <a:t>€</a:t>
          </a:r>
          <a:r>
            <a:rPr lang="en-US" dirty="0" smtClean="0">
              <a:cs typeface="Arial" charset="0"/>
            </a:rPr>
            <a:t>1 = $1.00 (</a:t>
          </a:r>
          <a:r>
            <a:rPr lang="en-US" dirty="0" smtClean="0"/>
            <a:t>$1 = </a:t>
          </a:r>
          <a:r>
            <a:rPr lang="en-US" dirty="0" smtClean="0">
              <a:cs typeface="Arial" charset="0"/>
            </a:rPr>
            <a:t>€1.00)</a:t>
          </a:r>
          <a:endParaRPr lang="en-US" dirty="0"/>
        </a:p>
      </dgm:t>
    </dgm:pt>
    <dgm:pt modelId="{8C78FF8A-2E9D-46DD-89F2-8A71EA863A0C}" type="parTrans" cxnId="{E62B86FC-41A9-4212-9F21-D8979A739BFE}">
      <dgm:prSet/>
      <dgm:spPr/>
      <dgm:t>
        <a:bodyPr/>
        <a:lstStyle/>
        <a:p>
          <a:endParaRPr lang="en-US"/>
        </a:p>
      </dgm:t>
    </dgm:pt>
    <dgm:pt modelId="{4E4717BD-F574-490E-9E55-9DC1E3425010}" type="sibTrans" cxnId="{E62B86FC-41A9-4212-9F21-D8979A739BFE}">
      <dgm:prSet/>
      <dgm:spPr/>
      <dgm:t>
        <a:bodyPr/>
        <a:lstStyle/>
        <a:p>
          <a:endParaRPr lang="en-US"/>
        </a:p>
      </dgm:t>
    </dgm:pt>
    <dgm:pt modelId="{3A7E1567-5B8B-4480-894F-3E52DB0A0DB0}" type="pres">
      <dgm:prSet presAssocID="{C35D4742-83A8-433B-AC1E-1F650823F8FD}" presName="linearFlow" presStyleCnt="0">
        <dgm:presLayoutVars>
          <dgm:dir/>
          <dgm:animLvl val="lvl"/>
          <dgm:resizeHandles val="exact"/>
        </dgm:presLayoutVars>
      </dgm:prSet>
      <dgm:spPr/>
      <dgm:t>
        <a:bodyPr/>
        <a:lstStyle/>
        <a:p>
          <a:endParaRPr lang="en-US"/>
        </a:p>
      </dgm:t>
    </dgm:pt>
    <dgm:pt modelId="{C2E8471B-D76F-4F23-8BCF-AE65D2CE3227}" type="pres">
      <dgm:prSet presAssocID="{072B2776-8273-4DEF-9926-4E9BC940A6C8}" presName="composite" presStyleCnt="0"/>
      <dgm:spPr/>
      <dgm:t>
        <a:bodyPr/>
        <a:lstStyle/>
        <a:p>
          <a:endParaRPr lang="en-US"/>
        </a:p>
      </dgm:t>
    </dgm:pt>
    <dgm:pt modelId="{72EAA53D-E6CE-4179-BC2B-8D6A1919F2B6}" type="pres">
      <dgm:prSet presAssocID="{072B2776-8273-4DEF-9926-4E9BC940A6C8}" presName="parentText" presStyleLbl="alignNode1" presStyleIdx="0" presStyleCnt="3">
        <dgm:presLayoutVars>
          <dgm:chMax val="1"/>
          <dgm:bulletEnabled val="1"/>
        </dgm:presLayoutVars>
      </dgm:prSet>
      <dgm:spPr/>
      <dgm:t>
        <a:bodyPr/>
        <a:lstStyle/>
        <a:p>
          <a:endParaRPr lang="en-US"/>
        </a:p>
      </dgm:t>
    </dgm:pt>
    <dgm:pt modelId="{FFC52A90-F508-4882-B810-7707DC966044}" type="pres">
      <dgm:prSet presAssocID="{072B2776-8273-4DEF-9926-4E9BC940A6C8}" presName="descendantText" presStyleLbl="alignAcc1" presStyleIdx="0" presStyleCnt="3">
        <dgm:presLayoutVars>
          <dgm:bulletEnabled val="1"/>
        </dgm:presLayoutVars>
      </dgm:prSet>
      <dgm:spPr/>
      <dgm:t>
        <a:bodyPr/>
        <a:lstStyle/>
        <a:p>
          <a:endParaRPr lang="en-US"/>
        </a:p>
      </dgm:t>
    </dgm:pt>
    <dgm:pt modelId="{090B5266-DB50-46B0-8A69-1812B421CA81}" type="pres">
      <dgm:prSet presAssocID="{D1EF035B-2424-45C3-A090-0E790EE59702}" presName="sp" presStyleCnt="0"/>
      <dgm:spPr/>
      <dgm:t>
        <a:bodyPr/>
        <a:lstStyle/>
        <a:p>
          <a:endParaRPr lang="en-US"/>
        </a:p>
      </dgm:t>
    </dgm:pt>
    <dgm:pt modelId="{28AE93C5-3DE0-4451-A445-C5497287EFB7}" type="pres">
      <dgm:prSet presAssocID="{9204DFA1-C57D-4014-931F-51F4C05EC80A}" presName="composite" presStyleCnt="0"/>
      <dgm:spPr/>
      <dgm:t>
        <a:bodyPr/>
        <a:lstStyle/>
        <a:p>
          <a:endParaRPr lang="en-US"/>
        </a:p>
      </dgm:t>
    </dgm:pt>
    <dgm:pt modelId="{732289A2-B4C0-40E7-AEE7-25F058118E5D}" type="pres">
      <dgm:prSet presAssocID="{9204DFA1-C57D-4014-931F-51F4C05EC80A}" presName="parentText" presStyleLbl="alignNode1" presStyleIdx="1" presStyleCnt="3">
        <dgm:presLayoutVars>
          <dgm:chMax val="1"/>
          <dgm:bulletEnabled val="1"/>
        </dgm:presLayoutVars>
      </dgm:prSet>
      <dgm:spPr/>
      <dgm:t>
        <a:bodyPr/>
        <a:lstStyle/>
        <a:p>
          <a:endParaRPr lang="en-US"/>
        </a:p>
      </dgm:t>
    </dgm:pt>
    <dgm:pt modelId="{B9BCB74D-2BA7-40B7-9BC5-304D4EB806D8}" type="pres">
      <dgm:prSet presAssocID="{9204DFA1-C57D-4014-931F-51F4C05EC80A}" presName="descendantText" presStyleLbl="alignAcc1" presStyleIdx="1" presStyleCnt="3">
        <dgm:presLayoutVars>
          <dgm:bulletEnabled val="1"/>
        </dgm:presLayoutVars>
      </dgm:prSet>
      <dgm:spPr/>
      <dgm:t>
        <a:bodyPr/>
        <a:lstStyle/>
        <a:p>
          <a:endParaRPr lang="en-US"/>
        </a:p>
      </dgm:t>
    </dgm:pt>
    <dgm:pt modelId="{9011D98E-D724-4F30-A919-CB5E47074281}" type="pres">
      <dgm:prSet presAssocID="{948C44AA-855E-4F1B-952C-39A9F8069741}" presName="sp" presStyleCnt="0"/>
      <dgm:spPr/>
      <dgm:t>
        <a:bodyPr/>
        <a:lstStyle/>
        <a:p>
          <a:endParaRPr lang="en-US"/>
        </a:p>
      </dgm:t>
    </dgm:pt>
    <dgm:pt modelId="{9F05B68A-C591-4D46-9285-9F77CCF2B044}" type="pres">
      <dgm:prSet presAssocID="{A3DFC963-40BF-4448-8A97-C51F8DEB91AE}" presName="composite" presStyleCnt="0"/>
      <dgm:spPr/>
      <dgm:t>
        <a:bodyPr/>
        <a:lstStyle/>
        <a:p>
          <a:endParaRPr lang="en-US"/>
        </a:p>
      </dgm:t>
    </dgm:pt>
    <dgm:pt modelId="{50E5228B-0559-40E0-BB9D-E067BE547F48}" type="pres">
      <dgm:prSet presAssocID="{A3DFC963-40BF-4448-8A97-C51F8DEB91AE}" presName="parentText" presStyleLbl="alignNode1" presStyleIdx="2" presStyleCnt="3">
        <dgm:presLayoutVars>
          <dgm:chMax val="1"/>
          <dgm:bulletEnabled val="1"/>
        </dgm:presLayoutVars>
      </dgm:prSet>
      <dgm:spPr/>
      <dgm:t>
        <a:bodyPr/>
        <a:lstStyle/>
        <a:p>
          <a:endParaRPr lang="en-US"/>
        </a:p>
      </dgm:t>
    </dgm:pt>
    <dgm:pt modelId="{22D119FD-7B98-4000-AAA5-3B0CEB64665D}" type="pres">
      <dgm:prSet presAssocID="{A3DFC963-40BF-4448-8A97-C51F8DEB91AE}" presName="descendantText" presStyleLbl="alignAcc1" presStyleIdx="2" presStyleCnt="3">
        <dgm:presLayoutVars>
          <dgm:bulletEnabled val="1"/>
        </dgm:presLayoutVars>
      </dgm:prSet>
      <dgm:spPr/>
      <dgm:t>
        <a:bodyPr/>
        <a:lstStyle/>
        <a:p>
          <a:endParaRPr lang="en-US"/>
        </a:p>
      </dgm:t>
    </dgm:pt>
  </dgm:ptLst>
  <dgm:cxnLst>
    <dgm:cxn modelId="{DA122AA6-CA40-4FBB-AE22-DAC2F9D61659}" type="presOf" srcId="{A3DFC963-40BF-4448-8A97-C51F8DEB91AE}" destId="{50E5228B-0559-40E0-BB9D-E067BE547F48}" srcOrd="0" destOrd="0" presId="urn:microsoft.com/office/officeart/2005/8/layout/chevron2"/>
    <dgm:cxn modelId="{0ECBAC4E-EC69-4A76-B9BB-0F08A7159270}" srcId="{9204DFA1-C57D-4014-931F-51F4C05EC80A}" destId="{111BFAEA-2FD5-4476-B05F-33A72643E87A}" srcOrd="0" destOrd="0" parTransId="{D075E976-9051-4951-A321-089305B458F9}" sibTransId="{9B3739B1-83DD-4145-80E9-4A9F7D7B276D}"/>
    <dgm:cxn modelId="{35CD6876-93A8-435A-9A31-C097A80AD73D}" type="presOf" srcId="{5305DD74-8843-474D-86CF-1424AF2ACEF1}" destId="{FFC52A90-F508-4882-B810-7707DC966044}" srcOrd="0" destOrd="0" presId="urn:microsoft.com/office/officeart/2005/8/layout/chevron2"/>
    <dgm:cxn modelId="{394FF603-8E91-4C14-9C1C-CB666B400501}" type="presOf" srcId="{072B2776-8273-4DEF-9926-4E9BC940A6C8}" destId="{72EAA53D-E6CE-4179-BC2B-8D6A1919F2B6}" srcOrd="0" destOrd="0" presId="urn:microsoft.com/office/officeart/2005/8/layout/chevron2"/>
    <dgm:cxn modelId="{65BB95CC-AFE6-4EB6-888C-AC4F358B0CEA}" srcId="{C35D4742-83A8-433B-AC1E-1F650823F8FD}" destId="{072B2776-8273-4DEF-9926-4E9BC940A6C8}" srcOrd="0" destOrd="0" parTransId="{2953D051-229C-4024-95C1-B5001E0CBA18}" sibTransId="{D1EF035B-2424-45C3-A090-0E790EE59702}"/>
    <dgm:cxn modelId="{490BB847-6C5A-4C22-BA5F-0A9995E01C56}" type="presOf" srcId="{111BFAEA-2FD5-4476-B05F-33A72643E87A}" destId="{B9BCB74D-2BA7-40B7-9BC5-304D4EB806D8}" srcOrd="0" destOrd="0" presId="urn:microsoft.com/office/officeart/2005/8/layout/chevron2"/>
    <dgm:cxn modelId="{5DEC57D7-C6CF-41D4-A213-A71964DE9223}" type="presOf" srcId="{C35D4742-83A8-433B-AC1E-1F650823F8FD}" destId="{3A7E1567-5B8B-4480-894F-3E52DB0A0DB0}" srcOrd="0" destOrd="0" presId="urn:microsoft.com/office/officeart/2005/8/layout/chevron2"/>
    <dgm:cxn modelId="{709E59D2-C30A-4ECE-80A4-B4A41BF98130}" type="presOf" srcId="{CA700269-E7FF-4BAD-BF52-BE7A33CF9E54}" destId="{22D119FD-7B98-4000-AAA5-3B0CEB64665D}" srcOrd="0" destOrd="0" presId="urn:microsoft.com/office/officeart/2005/8/layout/chevron2"/>
    <dgm:cxn modelId="{E2427834-7A7C-43CE-A5B0-9E4819CD44BA}" type="presOf" srcId="{9204DFA1-C57D-4014-931F-51F4C05EC80A}" destId="{732289A2-B4C0-40E7-AEE7-25F058118E5D}" srcOrd="0" destOrd="0" presId="urn:microsoft.com/office/officeart/2005/8/layout/chevron2"/>
    <dgm:cxn modelId="{E958659B-B2D3-4E68-A042-423D1FCE3C51}" srcId="{072B2776-8273-4DEF-9926-4E9BC940A6C8}" destId="{5305DD74-8843-474D-86CF-1424AF2ACEF1}" srcOrd="0" destOrd="0" parTransId="{5F874ED5-5556-47CD-AC20-F25EE2B696BC}" sibTransId="{B88DA1E4-7992-4349-9EC1-6CE82E113CE7}"/>
    <dgm:cxn modelId="{E62B86FC-41A9-4212-9F21-D8979A739BFE}" srcId="{A3DFC963-40BF-4448-8A97-C51F8DEB91AE}" destId="{CA700269-E7FF-4BAD-BF52-BE7A33CF9E54}" srcOrd="0" destOrd="0" parTransId="{8C78FF8A-2E9D-46DD-89F2-8A71EA863A0C}" sibTransId="{4E4717BD-F574-490E-9E55-9DC1E3425010}"/>
    <dgm:cxn modelId="{1438E3A9-F907-4AC5-8CFB-2FA5FF6154C8}" srcId="{C35D4742-83A8-433B-AC1E-1F650823F8FD}" destId="{9204DFA1-C57D-4014-931F-51F4C05EC80A}" srcOrd="1" destOrd="0" parTransId="{C2B084BB-2F2E-4165-B584-95C42ADEA20D}" sibTransId="{948C44AA-855E-4F1B-952C-39A9F8069741}"/>
    <dgm:cxn modelId="{60FC4415-4B92-4990-A8F4-A3EC5DE96439}" srcId="{C35D4742-83A8-433B-AC1E-1F650823F8FD}" destId="{A3DFC963-40BF-4448-8A97-C51F8DEB91AE}" srcOrd="2" destOrd="0" parTransId="{0EEB5AA4-EABC-4C48-A7BB-E2F6CD333E9B}" sibTransId="{3B203EAE-DEF2-4959-A29A-F1CFCB961858}"/>
    <dgm:cxn modelId="{D30E9F63-7301-4C53-B9DB-D09C32EC3123}" type="presParOf" srcId="{3A7E1567-5B8B-4480-894F-3E52DB0A0DB0}" destId="{C2E8471B-D76F-4F23-8BCF-AE65D2CE3227}" srcOrd="0" destOrd="0" presId="urn:microsoft.com/office/officeart/2005/8/layout/chevron2"/>
    <dgm:cxn modelId="{C7335E3A-0F2F-439B-93F1-57FF43F67356}" type="presParOf" srcId="{C2E8471B-D76F-4F23-8BCF-AE65D2CE3227}" destId="{72EAA53D-E6CE-4179-BC2B-8D6A1919F2B6}" srcOrd="0" destOrd="0" presId="urn:microsoft.com/office/officeart/2005/8/layout/chevron2"/>
    <dgm:cxn modelId="{5AC96320-C337-4D93-913A-6DD995AB7351}" type="presParOf" srcId="{C2E8471B-D76F-4F23-8BCF-AE65D2CE3227}" destId="{FFC52A90-F508-4882-B810-7707DC966044}" srcOrd="1" destOrd="0" presId="urn:microsoft.com/office/officeart/2005/8/layout/chevron2"/>
    <dgm:cxn modelId="{D7D09869-002F-4ED8-B832-EA3378CB8663}" type="presParOf" srcId="{3A7E1567-5B8B-4480-894F-3E52DB0A0DB0}" destId="{090B5266-DB50-46B0-8A69-1812B421CA81}" srcOrd="1" destOrd="0" presId="urn:microsoft.com/office/officeart/2005/8/layout/chevron2"/>
    <dgm:cxn modelId="{F392C3F9-CA37-480A-9182-DC305AC3607F}" type="presParOf" srcId="{3A7E1567-5B8B-4480-894F-3E52DB0A0DB0}" destId="{28AE93C5-3DE0-4451-A445-C5497287EFB7}" srcOrd="2" destOrd="0" presId="urn:microsoft.com/office/officeart/2005/8/layout/chevron2"/>
    <dgm:cxn modelId="{4912FDFB-9ECA-44DD-B753-721DBE93B6A8}" type="presParOf" srcId="{28AE93C5-3DE0-4451-A445-C5497287EFB7}" destId="{732289A2-B4C0-40E7-AEE7-25F058118E5D}" srcOrd="0" destOrd="0" presId="urn:microsoft.com/office/officeart/2005/8/layout/chevron2"/>
    <dgm:cxn modelId="{058B4034-A797-495A-8A7C-43F196668E59}" type="presParOf" srcId="{28AE93C5-3DE0-4451-A445-C5497287EFB7}" destId="{B9BCB74D-2BA7-40B7-9BC5-304D4EB806D8}" srcOrd="1" destOrd="0" presId="urn:microsoft.com/office/officeart/2005/8/layout/chevron2"/>
    <dgm:cxn modelId="{30FE7FE7-5F63-4434-818E-D3B42C828BF3}" type="presParOf" srcId="{3A7E1567-5B8B-4480-894F-3E52DB0A0DB0}" destId="{9011D98E-D724-4F30-A919-CB5E47074281}" srcOrd="3" destOrd="0" presId="urn:microsoft.com/office/officeart/2005/8/layout/chevron2"/>
    <dgm:cxn modelId="{1FBECB4E-E5DE-4F49-89DC-4EEAC71CF8BC}" type="presParOf" srcId="{3A7E1567-5B8B-4480-894F-3E52DB0A0DB0}" destId="{9F05B68A-C591-4D46-9285-9F77CCF2B044}" srcOrd="4" destOrd="0" presId="urn:microsoft.com/office/officeart/2005/8/layout/chevron2"/>
    <dgm:cxn modelId="{A1A6B9CB-3EAD-4179-B793-2272DDD905B9}" type="presParOf" srcId="{9F05B68A-C591-4D46-9285-9F77CCF2B044}" destId="{50E5228B-0559-40E0-BB9D-E067BE547F48}" srcOrd="0" destOrd="0" presId="urn:microsoft.com/office/officeart/2005/8/layout/chevron2"/>
    <dgm:cxn modelId="{AEFD896F-3070-46B1-A21E-C1C6FB8F093D}" type="presParOf" srcId="{9F05B68A-C591-4D46-9285-9F77CCF2B044}" destId="{22D119FD-7B98-4000-AAA5-3B0CEB64665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0AB7FE-81B6-43F6-A2FC-96C2BFB71642}" type="doc">
      <dgm:prSet loTypeId="urn:microsoft.com/office/officeart/2005/8/layout/arrow4" loCatId="relationship" qsTypeId="urn:microsoft.com/office/officeart/2005/8/quickstyle/simple4" qsCatId="simple" csTypeId="urn:microsoft.com/office/officeart/2005/8/colors/accent1_2" csCatId="accent1" phldr="1"/>
      <dgm:spPr/>
      <dgm:t>
        <a:bodyPr/>
        <a:lstStyle/>
        <a:p>
          <a:endParaRPr lang="en-US"/>
        </a:p>
      </dgm:t>
    </dgm:pt>
    <dgm:pt modelId="{34DDE23F-2B1A-4478-AFC6-2CFB8668E36A}">
      <dgm:prSet phldrT="[Text]"/>
      <dgm:spPr/>
      <dgm:t>
        <a:bodyPr/>
        <a:lstStyle/>
        <a:p>
          <a:r>
            <a:rPr lang="en-US" dirty="0" smtClean="0"/>
            <a:t>U.S. can buy foreign goods more cheaply and </a:t>
          </a:r>
          <a:r>
            <a:rPr lang="en-US" b="1" i="1" dirty="0" smtClean="0"/>
            <a:t>U.S. imports will increase</a:t>
          </a:r>
          <a:endParaRPr lang="en-US" b="1" i="1" dirty="0"/>
        </a:p>
      </dgm:t>
    </dgm:pt>
    <dgm:pt modelId="{4894D22B-6BC1-41B5-ACCF-9FFA87E61E4D}" type="parTrans" cxnId="{42EE7D85-E2AE-4B56-9063-FFEA5CEB8BBE}">
      <dgm:prSet/>
      <dgm:spPr/>
      <dgm:t>
        <a:bodyPr/>
        <a:lstStyle/>
        <a:p>
          <a:endParaRPr lang="en-US"/>
        </a:p>
      </dgm:t>
    </dgm:pt>
    <dgm:pt modelId="{EACA2A91-9962-4AC3-A9FB-E4A874629E21}" type="sibTrans" cxnId="{42EE7D85-E2AE-4B56-9063-FFEA5CEB8BBE}">
      <dgm:prSet/>
      <dgm:spPr/>
      <dgm:t>
        <a:bodyPr/>
        <a:lstStyle/>
        <a:p>
          <a:endParaRPr lang="en-US"/>
        </a:p>
      </dgm:t>
    </dgm:pt>
    <dgm:pt modelId="{40B7D7A3-9500-481F-AAA5-EF2746ED7186}">
      <dgm:prSet phldrT="[Text]"/>
      <dgm:spPr/>
      <dgm:t>
        <a:bodyPr/>
        <a:lstStyle/>
        <a:p>
          <a:r>
            <a:rPr lang="en-US" dirty="0" smtClean="0"/>
            <a:t>Foreigners find U.S. goods more expensive and </a:t>
          </a:r>
          <a:r>
            <a:rPr lang="en-US" b="1" i="1" dirty="0" smtClean="0"/>
            <a:t>U.S. exports fall</a:t>
          </a:r>
          <a:endParaRPr lang="en-US" b="1" i="1" dirty="0"/>
        </a:p>
      </dgm:t>
    </dgm:pt>
    <dgm:pt modelId="{1F23A2B2-F8F6-4C5B-98A4-87210410A395}" type="parTrans" cxnId="{45A0AD4B-078B-4F80-A77F-BD114E6358C8}">
      <dgm:prSet/>
      <dgm:spPr/>
      <dgm:t>
        <a:bodyPr/>
        <a:lstStyle/>
        <a:p>
          <a:endParaRPr lang="en-US"/>
        </a:p>
      </dgm:t>
    </dgm:pt>
    <dgm:pt modelId="{9D35FBDA-FF8C-4421-BE9E-8B3CB4263B70}" type="sibTrans" cxnId="{45A0AD4B-078B-4F80-A77F-BD114E6358C8}">
      <dgm:prSet/>
      <dgm:spPr/>
      <dgm:t>
        <a:bodyPr/>
        <a:lstStyle/>
        <a:p>
          <a:endParaRPr lang="en-US"/>
        </a:p>
      </dgm:t>
    </dgm:pt>
    <dgm:pt modelId="{41C00432-1E35-491B-928D-B6376D983B49}" type="pres">
      <dgm:prSet presAssocID="{440AB7FE-81B6-43F6-A2FC-96C2BFB71642}" presName="compositeShape" presStyleCnt="0">
        <dgm:presLayoutVars>
          <dgm:chMax val="2"/>
          <dgm:dir/>
          <dgm:resizeHandles val="exact"/>
        </dgm:presLayoutVars>
      </dgm:prSet>
      <dgm:spPr/>
      <dgm:t>
        <a:bodyPr/>
        <a:lstStyle/>
        <a:p>
          <a:endParaRPr lang="en-US"/>
        </a:p>
      </dgm:t>
    </dgm:pt>
    <dgm:pt modelId="{AC4ECAAA-3F63-4D81-840A-EAF7A7A409CC}" type="pres">
      <dgm:prSet presAssocID="{34DDE23F-2B1A-4478-AFC6-2CFB8668E36A}" presName="upArrow" presStyleLbl="node1" presStyleIdx="0" presStyleCnt="2"/>
      <dgm:spPr/>
      <dgm:t>
        <a:bodyPr/>
        <a:lstStyle/>
        <a:p>
          <a:endParaRPr lang="en-US"/>
        </a:p>
      </dgm:t>
    </dgm:pt>
    <dgm:pt modelId="{CB8091BC-3EC2-4D8E-ABA3-2E77F287AF6B}" type="pres">
      <dgm:prSet presAssocID="{34DDE23F-2B1A-4478-AFC6-2CFB8668E36A}" presName="upArrowText" presStyleLbl="revTx" presStyleIdx="0" presStyleCnt="2">
        <dgm:presLayoutVars>
          <dgm:chMax val="0"/>
          <dgm:bulletEnabled val="1"/>
        </dgm:presLayoutVars>
      </dgm:prSet>
      <dgm:spPr/>
      <dgm:t>
        <a:bodyPr/>
        <a:lstStyle/>
        <a:p>
          <a:endParaRPr lang="en-US"/>
        </a:p>
      </dgm:t>
    </dgm:pt>
    <dgm:pt modelId="{B0B523BB-073D-46B7-89F0-AC44D861C88F}" type="pres">
      <dgm:prSet presAssocID="{40B7D7A3-9500-481F-AAA5-EF2746ED7186}" presName="downArrow" presStyleLbl="node1" presStyleIdx="1" presStyleCnt="2"/>
      <dgm:spPr/>
      <dgm:t>
        <a:bodyPr/>
        <a:lstStyle/>
        <a:p>
          <a:endParaRPr lang="en-US"/>
        </a:p>
      </dgm:t>
    </dgm:pt>
    <dgm:pt modelId="{C29E13D0-22B3-4094-B039-920558D5802F}" type="pres">
      <dgm:prSet presAssocID="{40B7D7A3-9500-481F-AAA5-EF2746ED7186}" presName="downArrowText" presStyleLbl="revTx" presStyleIdx="1" presStyleCnt="2">
        <dgm:presLayoutVars>
          <dgm:chMax val="0"/>
          <dgm:bulletEnabled val="1"/>
        </dgm:presLayoutVars>
      </dgm:prSet>
      <dgm:spPr/>
      <dgm:t>
        <a:bodyPr/>
        <a:lstStyle/>
        <a:p>
          <a:endParaRPr lang="en-US"/>
        </a:p>
      </dgm:t>
    </dgm:pt>
  </dgm:ptLst>
  <dgm:cxnLst>
    <dgm:cxn modelId="{688F5D0F-6667-4042-8D39-21823B11066C}" type="presOf" srcId="{34DDE23F-2B1A-4478-AFC6-2CFB8668E36A}" destId="{CB8091BC-3EC2-4D8E-ABA3-2E77F287AF6B}" srcOrd="0" destOrd="0" presId="urn:microsoft.com/office/officeart/2005/8/layout/arrow4"/>
    <dgm:cxn modelId="{45A0AD4B-078B-4F80-A77F-BD114E6358C8}" srcId="{440AB7FE-81B6-43F6-A2FC-96C2BFB71642}" destId="{40B7D7A3-9500-481F-AAA5-EF2746ED7186}" srcOrd="1" destOrd="0" parTransId="{1F23A2B2-F8F6-4C5B-98A4-87210410A395}" sibTransId="{9D35FBDA-FF8C-4421-BE9E-8B3CB4263B70}"/>
    <dgm:cxn modelId="{5B33F199-17A1-42B3-9351-7838DE0442CC}" type="presOf" srcId="{40B7D7A3-9500-481F-AAA5-EF2746ED7186}" destId="{C29E13D0-22B3-4094-B039-920558D5802F}" srcOrd="0" destOrd="0" presId="urn:microsoft.com/office/officeart/2005/8/layout/arrow4"/>
    <dgm:cxn modelId="{8922F6BC-B8EB-4450-8D61-5A0BD1A3F650}" type="presOf" srcId="{440AB7FE-81B6-43F6-A2FC-96C2BFB71642}" destId="{41C00432-1E35-491B-928D-B6376D983B49}" srcOrd="0" destOrd="0" presId="urn:microsoft.com/office/officeart/2005/8/layout/arrow4"/>
    <dgm:cxn modelId="{42EE7D85-E2AE-4B56-9063-FFEA5CEB8BBE}" srcId="{440AB7FE-81B6-43F6-A2FC-96C2BFB71642}" destId="{34DDE23F-2B1A-4478-AFC6-2CFB8668E36A}" srcOrd="0" destOrd="0" parTransId="{4894D22B-6BC1-41B5-ACCF-9FFA87E61E4D}" sibTransId="{EACA2A91-9962-4AC3-A9FB-E4A874629E21}"/>
    <dgm:cxn modelId="{D4A34954-78A3-456F-8678-4F0C4491633E}" type="presParOf" srcId="{41C00432-1E35-491B-928D-B6376D983B49}" destId="{AC4ECAAA-3F63-4D81-840A-EAF7A7A409CC}" srcOrd="0" destOrd="0" presId="urn:microsoft.com/office/officeart/2005/8/layout/arrow4"/>
    <dgm:cxn modelId="{FBB29F43-8BC0-4FF1-A8BF-3174CB1FFE29}" type="presParOf" srcId="{41C00432-1E35-491B-928D-B6376D983B49}" destId="{CB8091BC-3EC2-4D8E-ABA3-2E77F287AF6B}" srcOrd="1" destOrd="0" presId="urn:microsoft.com/office/officeart/2005/8/layout/arrow4"/>
    <dgm:cxn modelId="{83139DD0-C7C5-4936-AFA4-D1439CF98F24}" type="presParOf" srcId="{41C00432-1E35-491B-928D-B6376D983B49}" destId="{B0B523BB-073D-46B7-89F0-AC44D861C88F}" srcOrd="2" destOrd="0" presId="urn:microsoft.com/office/officeart/2005/8/layout/arrow4"/>
    <dgm:cxn modelId="{8676645C-ACBA-4D96-940A-8AB14832F664}" type="presParOf" srcId="{41C00432-1E35-491B-928D-B6376D983B49}" destId="{C29E13D0-22B3-4094-B039-920558D5802F}"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0AB7FE-81B6-43F6-A2FC-96C2BFB71642}" type="doc">
      <dgm:prSet loTypeId="urn:microsoft.com/office/officeart/2005/8/layout/arrow4" loCatId="relationship" qsTypeId="urn:microsoft.com/office/officeart/2005/8/quickstyle/simple4" qsCatId="simple" csTypeId="urn:microsoft.com/office/officeart/2005/8/colors/accent1_2" csCatId="accent1" phldr="1"/>
      <dgm:spPr/>
      <dgm:t>
        <a:bodyPr/>
        <a:lstStyle/>
        <a:p>
          <a:endParaRPr lang="en-US"/>
        </a:p>
      </dgm:t>
    </dgm:pt>
    <dgm:pt modelId="{34DDE23F-2B1A-4478-AFC6-2CFB8668E36A}">
      <dgm:prSet phldrT="[Text]"/>
      <dgm:spPr/>
      <dgm:t>
        <a:bodyPr/>
        <a:lstStyle/>
        <a:p>
          <a:r>
            <a:rPr lang="en-US" dirty="0" smtClean="0"/>
            <a:t>Foreigners can buy American goods more cheaply and </a:t>
          </a:r>
          <a:r>
            <a:rPr lang="en-US" b="1" i="1" dirty="0" smtClean="0"/>
            <a:t>U.S. exports will increase</a:t>
          </a:r>
          <a:endParaRPr lang="en-US" b="1" i="1" dirty="0"/>
        </a:p>
      </dgm:t>
    </dgm:pt>
    <dgm:pt modelId="{4894D22B-6BC1-41B5-ACCF-9FFA87E61E4D}" type="parTrans" cxnId="{42EE7D85-E2AE-4B56-9063-FFEA5CEB8BBE}">
      <dgm:prSet/>
      <dgm:spPr/>
      <dgm:t>
        <a:bodyPr/>
        <a:lstStyle/>
        <a:p>
          <a:endParaRPr lang="en-US"/>
        </a:p>
      </dgm:t>
    </dgm:pt>
    <dgm:pt modelId="{EACA2A91-9962-4AC3-A9FB-E4A874629E21}" type="sibTrans" cxnId="{42EE7D85-E2AE-4B56-9063-FFEA5CEB8BBE}">
      <dgm:prSet/>
      <dgm:spPr/>
      <dgm:t>
        <a:bodyPr/>
        <a:lstStyle/>
        <a:p>
          <a:endParaRPr lang="en-US"/>
        </a:p>
      </dgm:t>
    </dgm:pt>
    <dgm:pt modelId="{40B7D7A3-9500-481F-AAA5-EF2746ED7186}">
      <dgm:prSet phldrT="[Text]"/>
      <dgm:spPr/>
      <dgm:t>
        <a:bodyPr/>
        <a:lstStyle/>
        <a:p>
          <a:r>
            <a:rPr lang="en-US" dirty="0" smtClean="0"/>
            <a:t>Foreigner goods become more expensive for U.S. residents and </a:t>
          </a:r>
          <a:r>
            <a:rPr lang="en-US" b="1" i="1" dirty="0" smtClean="0"/>
            <a:t>U.S. imports fall</a:t>
          </a:r>
          <a:endParaRPr lang="en-US" b="1" i="1" dirty="0"/>
        </a:p>
      </dgm:t>
    </dgm:pt>
    <dgm:pt modelId="{1F23A2B2-F8F6-4C5B-98A4-87210410A395}" type="parTrans" cxnId="{45A0AD4B-078B-4F80-A77F-BD114E6358C8}">
      <dgm:prSet/>
      <dgm:spPr/>
      <dgm:t>
        <a:bodyPr/>
        <a:lstStyle/>
        <a:p>
          <a:endParaRPr lang="en-US"/>
        </a:p>
      </dgm:t>
    </dgm:pt>
    <dgm:pt modelId="{9D35FBDA-FF8C-4421-BE9E-8B3CB4263B70}" type="sibTrans" cxnId="{45A0AD4B-078B-4F80-A77F-BD114E6358C8}">
      <dgm:prSet/>
      <dgm:spPr/>
      <dgm:t>
        <a:bodyPr/>
        <a:lstStyle/>
        <a:p>
          <a:endParaRPr lang="en-US"/>
        </a:p>
      </dgm:t>
    </dgm:pt>
    <dgm:pt modelId="{41C00432-1E35-491B-928D-B6376D983B49}" type="pres">
      <dgm:prSet presAssocID="{440AB7FE-81B6-43F6-A2FC-96C2BFB71642}" presName="compositeShape" presStyleCnt="0">
        <dgm:presLayoutVars>
          <dgm:chMax val="2"/>
          <dgm:dir/>
          <dgm:resizeHandles val="exact"/>
        </dgm:presLayoutVars>
      </dgm:prSet>
      <dgm:spPr/>
      <dgm:t>
        <a:bodyPr/>
        <a:lstStyle/>
        <a:p>
          <a:endParaRPr lang="en-US"/>
        </a:p>
      </dgm:t>
    </dgm:pt>
    <dgm:pt modelId="{AC4ECAAA-3F63-4D81-840A-EAF7A7A409CC}" type="pres">
      <dgm:prSet presAssocID="{34DDE23F-2B1A-4478-AFC6-2CFB8668E36A}" presName="upArrow" presStyleLbl="node1" presStyleIdx="0" presStyleCnt="2"/>
      <dgm:spPr/>
      <dgm:t>
        <a:bodyPr/>
        <a:lstStyle/>
        <a:p>
          <a:endParaRPr lang="en-US"/>
        </a:p>
      </dgm:t>
    </dgm:pt>
    <dgm:pt modelId="{CB8091BC-3EC2-4D8E-ABA3-2E77F287AF6B}" type="pres">
      <dgm:prSet presAssocID="{34DDE23F-2B1A-4478-AFC6-2CFB8668E36A}" presName="upArrowText" presStyleLbl="revTx" presStyleIdx="0" presStyleCnt="2">
        <dgm:presLayoutVars>
          <dgm:chMax val="0"/>
          <dgm:bulletEnabled val="1"/>
        </dgm:presLayoutVars>
      </dgm:prSet>
      <dgm:spPr/>
      <dgm:t>
        <a:bodyPr/>
        <a:lstStyle/>
        <a:p>
          <a:endParaRPr lang="en-US"/>
        </a:p>
      </dgm:t>
    </dgm:pt>
    <dgm:pt modelId="{B0B523BB-073D-46B7-89F0-AC44D861C88F}" type="pres">
      <dgm:prSet presAssocID="{40B7D7A3-9500-481F-AAA5-EF2746ED7186}" presName="downArrow" presStyleLbl="node1" presStyleIdx="1" presStyleCnt="2"/>
      <dgm:spPr/>
      <dgm:t>
        <a:bodyPr/>
        <a:lstStyle/>
        <a:p>
          <a:endParaRPr lang="en-US"/>
        </a:p>
      </dgm:t>
    </dgm:pt>
    <dgm:pt modelId="{C29E13D0-22B3-4094-B039-920558D5802F}" type="pres">
      <dgm:prSet presAssocID="{40B7D7A3-9500-481F-AAA5-EF2746ED7186}" presName="downArrowText" presStyleLbl="revTx" presStyleIdx="1" presStyleCnt="2">
        <dgm:presLayoutVars>
          <dgm:chMax val="0"/>
          <dgm:bulletEnabled val="1"/>
        </dgm:presLayoutVars>
      </dgm:prSet>
      <dgm:spPr/>
      <dgm:t>
        <a:bodyPr/>
        <a:lstStyle/>
        <a:p>
          <a:endParaRPr lang="en-US"/>
        </a:p>
      </dgm:t>
    </dgm:pt>
  </dgm:ptLst>
  <dgm:cxnLst>
    <dgm:cxn modelId="{45A0AD4B-078B-4F80-A77F-BD114E6358C8}" srcId="{440AB7FE-81B6-43F6-A2FC-96C2BFB71642}" destId="{40B7D7A3-9500-481F-AAA5-EF2746ED7186}" srcOrd="1" destOrd="0" parTransId="{1F23A2B2-F8F6-4C5B-98A4-87210410A395}" sibTransId="{9D35FBDA-FF8C-4421-BE9E-8B3CB4263B70}"/>
    <dgm:cxn modelId="{85239879-42FD-4277-A4D5-9142AE491D2F}" type="presOf" srcId="{34DDE23F-2B1A-4478-AFC6-2CFB8668E36A}" destId="{CB8091BC-3EC2-4D8E-ABA3-2E77F287AF6B}" srcOrd="0" destOrd="0" presId="urn:microsoft.com/office/officeart/2005/8/layout/arrow4"/>
    <dgm:cxn modelId="{DCFF988D-698C-4900-BBEB-2EE1C758A13E}" type="presOf" srcId="{40B7D7A3-9500-481F-AAA5-EF2746ED7186}" destId="{C29E13D0-22B3-4094-B039-920558D5802F}" srcOrd="0" destOrd="0" presId="urn:microsoft.com/office/officeart/2005/8/layout/arrow4"/>
    <dgm:cxn modelId="{338FE88A-F349-4BA2-810F-94672C58D3DA}" type="presOf" srcId="{440AB7FE-81B6-43F6-A2FC-96C2BFB71642}" destId="{41C00432-1E35-491B-928D-B6376D983B49}" srcOrd="0" destOrd="0" presId="urn:microsoft.com/office/officeart/2005/8/layout/arrow4"/>
    <dgm:cxn modelId="{42EE7D85-E2AE-4B56-9063-FFEA5CEB8BBE}" srcId="{440AB7FE-81B6-43F6-A2FC-96C2BFB71642}" destId="{34DDE23F-2B1A-4478-AFC6-2CFB8668E36A}" srcOrd="0" destOrd="0" parTransId="{4894D22B-6BC1-41B5-ACCF-9FFA87E61E4D}" sibTransId="{EACA2A91-9962-4AC3-A9FB-E4A874629E21}"/>
    <dgm:cxn modelId="{89FA985A-EB29-4E7B-8B9A-7A31BD61D8D8}" type="presParOf" srcId="{41C00432-1E35-491B-928D-B6376D983B49}" destId="{AC4ECAAA-3F63-4D81-840A-EAF7A7A409CC}" srcOrd="0" destOrd="0" presId="urn:microsoft.com/office/officeart/2005/8/layout/arrow4"/>
    <dgm:cxn modelId="{D7F29FA2-5FC3-4394-AC95-026653C4A328}" type="presParOf" srcId="{41C00432-1E35-491B-928D-B6376D983B49}" destId="{CB8091BC-3EC2-4D8E-ABA3-2E77F287AF6B}" srcOrd="1" destOrd="0" presId="urn:microsoft.com/office/officeart/2005/8/layout/arrow4"/>
    <dgm:cxn modelId="{AD05E59E-BC26-4081-A9F1-606328DDE890}" type="presParOf" srcId="{41C00432-1E35-491B-928D-B6376D983B49}" destId="{B0B523BB-073D-46B7-89F0-AC44D861C88F}" srcOrd="2" destOrd="0" presId="urn:microsoft.com/office/officeart/2005/8/layout/arrow4"/>
    <dgm:cxn modelId="{1E1FBC1B-6E58-40E6-A1F8-DE2438898107}" type="presParOf" srcId="{41C00432-1E35-491B-928D-B6376D983B49}" destId="{C29E13D0-22B3-4094-B039-920558D5802F}"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231ED-64DD-4C3E-A7CF-1812D1960AFB}">
      <dsp:nvSpPr>
        <dsp:cNvPr id="0" name=""/>
        <dsp:cNvSpPr/>
      </dsp:nvSpPr>
      <dsp:spPr>
        <a:xfrm rot="5400000">
          <a:off x="-262889" y="264899"/>
          <a:ext cx="1752600" cy="122682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Value of</a:t>
          </a:r>
          <a:endParaRPr lang="en-US" sz="2200" kern="1200" dirty="0"/>
        </a:p>
      </dsp:txBody>
      <dsp:txXfrm rot="-5400000">
        <a:off x="1" y="615419"/>
        <a:ext cx="1226820" cy="525780"/>
      </dsp:txXfrm>
    </dsp:sp>
    <dsp:sp modelId="{6C697BEF-1D80-40AC-A0B6-B7928125D40F}">
      <dsp:nvSpPr>
        <dsp:cNvPr id="0" name=""/>
        <dsp:cNvSpPr/>
      </dsp:nvSpPr>
      <dsp:spPr>
        <a:xfrm rot="5400000">
          <a:off x="3701415" y="-2472584"/>
          <a:ext cx="1139190" cy="608837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smtClean="0"/>
            <a:t>$1 = </a:t>
          </a:r>
          <a:r>
            <a:rPr lang="en-US" sz="4100" kern="1200" dirty="0" smtClean="0">
              <a:cs typeface="Arial" charset="0"/>
            </a:rPr>
            <a:t>€1.00 (or €1 = $1.00)</a:t>
          </a:r>
          <a:endParaRPr lang="en-US" sz="4100" kern="1200" dirty="0"/>
        </a:p>
      </dsp:txBody>
      <dsp:txXfrm rot="-5400000">
        <a:off x="1226821" y="57621"/>
        <a:ext cx="6032768" cy="1027968"/>
      </dsp:txXfrm>
    </dsp:sp>
    <dsp:sp modelId="{222F8A6F-3322-440A-8380-77AABA9749FA}">
      <dsp:nvSpPr>
        <dsp:cNvPr id="0" name=""/>
        <dsp:cNvSpPr/>
      </dsp:nvSpPr>
      <dsp:spPr>
        <a:xfrm rot="5400000">
          <a:off x="-262889" y="1824989"/>
          <a:ext cx="1752600" cy="122682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U.S. dollar</a:t>
          </a:r>
          <a:endParaRPr lang="en-US" sz="2200" kern="1200" dirty="0"/>
        </a:p>
      </dsp:txBody>
      <dsp:txXfrm rot="-5400000">
        <a:off x="1" y="2175509"/>
        <a:ext cx="1226820" cy="525780"/>
      </dsp:txXfrm>
    </dsp:sp>
    <dsp:sp modelId="{CF31325C-BF88-4D67-91A6-D522A0FB7072}">
      <dsp:nvSpPr>
        <dsp:cNvPr id="0" name=""/>
        <dsp:cNvSpPr/>
      </dsp:nvSpPr>
      <dsp:spPr>
        <a:xfrm rot="5400000">
          <a:off x="3701415" y="-912494"/>
          <a:ext cx="1139190" cy="608837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smtClean="0"/>
            <a:t>$1 = </a:t>
          </a:r>
          <a:r>
            <a:rPr lang="en-US" sz="4100" kern="1200" dirty="0" smtClean="0">
              <a:cs typeface="Arial" charset="0"/>
            </a:rPr>
            <a:t>€0.67 (or €1 = $1.50)</a:t>
          </a:r>
          <a:endParaRPr lang="en-US" sz="4100" kern="1200" dirty="0"/>
        </a:p>
      </dsp:txBody>
      <dsp:txXfrm rot="-5400000">
        <a:off x="1226821" y="1617711"/>
        <a:ext cx="6032768" cy="1027968"/>
      </dsp:txXfrm>
    </dsp:sp>
    <dsp:sp modelId="{A2AFEB00-15CD-4576-8F7D-9EA01627CA75}">
      <dsp:nvSpPr>
        <dsp:cNvPr id="0" name=""/>
        <dsp:cNvSpPr/>
      </dsp:nvSpPr>
      <dsp:spPr>
        <a:xfrm rot="5400000">
          <a:off x="-262889" y="3385080"/>
          <a:ext cx="1752600" cy="122682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Falling</a:t>
          </a:r>
          <a:endParaRPr lang="en-US" sz="2200" kern="1200" dirty="0"/>
        </a:p>
      </dsp:txBody>
      <dsp:txXfrm rot="-5400000">
        <a:off x="1" y="3735600"/>
        <a:ext cx="1226820" cy="525780"/>
      </dsp:txXfrm>
    </dsp:sp>
    <dsp:sp modelId="{21191005-69BB-4A5B-92B4-79F79FDB8D29}">
      <dsp:nvSpPr>
        <dsp:cNvPr id="0" name=""/>
        <dsp:cNvSpPr/>
      </dsp:nvSpPr>
      <dsp:spPr>
        <a:xfrm rot="5400000">
          <a:off x="3701415" y="647595"/>
          <a:ext cx="1139190" cy="608837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smtClean="0"/>
            <a:t>$1 = </a:t>
          </a:r>
          <a:r>
            <a:rPr lang="en-US" sz="4100" kern="1200" dirty="0" smtClean="0">
              <a:cs typeface="Arial" charset="0"/>
            </a:rPr>
            <a:t>€0.50 (or €1 = $2.00)</a:t>
          </a:r>
          <a:endParaRPr lang="en-US" sz="4100" kern="1200" dirty="0"/>
        </a:p>
      </dsp:txBody>
      <dsp:txXfrm rot="-5400000">
        <a:off x="1226821" y="3177801"/>
        <a:ext cx="6032768" cy="1027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AA53D-E6CE-4179-BC2B-8D6A1919F2B6}">
      <dsp:nvSpPr>
        <dsp:cNvPr id="0" name=""/>
        <dsp:cNvSpPr/>
      </dsp:nvSpPr>
      <dsp:spPr>
        <a:xfrm rot="5400000">
          <a:off x="-262889" y="264899"/>
          <a:ext cx="1752600" cy="122682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Value of</a:t>
          </a:r>
          <a:endParaRPr lang="en-US" sz="2800" kern="1200" dirty="0"/>
        </a:p>
      </dsp:txBody>
      <dsp:txXfrm rot="-5400000">
        <a:off x="1" y="615419"/>
        <a:ext cx="1226820" cy="525780"/>
      </dsp:txXfrm>
    </dsp:sp>
    <dsp:sp modelId="{FFC52A90-F508-4882-B810-7707DC966044}">
      <dsp:nvSpPr>
        <dsp:cNvPr id="0" name=""/>
        <dsp:cNvSpPr/>
      </dsp:nvSpPr>
      <dsp:spPr>
        <a:xfrm rot="5400000">
          <a:off x="3701415" y="-2472584"/>
          <a:ext cx="1139190" cy="608837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0040" tIns="28575" rIns="28575" bIns="28575" numCol="1" spcCol="1270" anchor="ctr" anchorCtr="0">
          <a:noAutofit/>
        </a:bodyPr>
        <a:lstStyle/>
        <a:p>
          <a:pPr marL="285750" lvl="1" indent="-285750" algn="l" defTabSz="2000250">
            <a:lnSpc>
              <a:spcPct val="90000"/>
            </a:lnSpc>
            <a:spcBef>
              <a:spcPct val="0"/>
            </a:spcBef>
            <a:spcAft>
              <a:spcPct val="15000"/>
            </a:spcAft>
            <a:buChar char="••"/>
          </a:pPr>
          <a:r>
            <a:rPr lang="en-US" sz="4500" kern="1200" dirty="0" smtClean="0">
              <a:cs typeface="Arial" charset="0"/>
            </a:rPr>
            <a:t>€1 = $2.00 (</a:t>
          </a:r>
          <a:r>
            <a:rPr lang="en-US" sz="4500" kern="1200" dirty="0" smtClean="0"/>
            <a:t>$1 = </a:t>
          </a:r>
          <a:r>
            <a:rPr lang="en-US" sz="4500" kern="1200" dirty="0" smtClean="0">
              <a:cs typeface="Arial" charset="0"/>
            </a:rPr>
            <a:t>€0.50)</a:t>
          </a:r>
          <a:endParaRPr lang="en-US" sz="4500" kern="1200" dirty="0"/>
        </a:p>
      </dsp:txBody>
      <dsp:txXfrm rot="-5400000">
        <a:off x="1226821" y="57621"/>
        <a:ext cx="6032768" cy="1027968"/>
      </dsp:txXfrm>
    </dsp:sp>
    <dsp:sp modelId="{732289A2-B4C0-40E7-AEE7-25F058118E5D}">
      <dsp:nvSpPr>
        <dsp:cNvPr id="0" name=""/>
        <dsp:cNvSpPr/>
      </dsp:nvSpPr>
      <dsp:spPr>
        <a:xfrm rot="5400000">
          <a:off x="-262889" y="1824989"/>
          <a:ext cx="1752600" cy="122682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cs typeface="Arial" charset="0"/>
            </a:rPr>
            <a:t>Euro</a:t>
          </a:r>
          <a:endParaRPr lang="en-US" sz="2800" kern="1200" dirty="0"/>
        </a:p>
      </dsp:txBody>
      <dsp:txXfrm rot="-5400000">
        <a:off x="1" y="2175509"/>
        <a:ext cx="1226820" cy="525780"/>
      </dsp:txXfrm>
    </dsp:sp>
    <dsp:sp modelId="{B9BCB74D-2BA7-40B7-9BC5-304D4EB806D8}">
      <dsp:nvSpPr>
        <dsp:cNvPr id="0" name=""/>
        <dsp:cNvSpPr/>
      </dsp:nvSpPr>
      <dsp:spPr>
        <a:xfrm rot="5400000">
          <a:off x="3701415" y="-912494"/>
          <a:ext cx="1139190" cy="608837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0040" tIns="28575" rIns="28575" bIns="28575" numCol="1" spcCol="1270" anchor="ctr" anchorCtr="0">
          <a:noAutofit/>
        </a:bodyPr>
        <a:lstStyle/>
        <a:p>
          <a:pPr marL="285750" lvl="1" indent="-285750" algn="l" defTabSz="2000250">
            <a:lnSpc>
              <a:spcPct val="90000"/>
            </a:lnSpc>
            <a:spcBef>
              <a:spcPct val="0"/>
            </a:spcBef>
            <a:spcAft>
              <a:spcPct val="15000"/>
            </a:spcAft>
            <a:buChar char="••"/>
          </a:pPr>
          <a:r>
            <a:rPr lang="en-US" sz="4500" kern="1200" dirty="0" smtClean="0">
              <a:cs typeface="Arial" charset="0"/>
            </a:rPr>
            <a:t>€1 = $1.50 (</a:t>
          </a:r>
          <a:r>
            <a:rPr lang="en-US" sz="4500" kern="1200" dirty="0" smtClean="0"/>
            <a:t>$1 = </a:t>
          </a:r>
          <a:r>
            <a:rPr lang="en-US" sz="4500" kern="1200" dirty="0" smtClean="0">
              <a:cs typeface="Arial" charset="0"/>
            </a:rPr>
            <a:t>€0.67)</a:t>
          </a:r>
          <a:endParaRPr lang="en-US" sz="4500" kern="1200" dirty="0"/>
        </a:p>
      </dsp:txBody>
      <dsp:txXfrm rot="-5400000">
        <a:off x="1226821" y="1617711"/>
        <a:ext cx="6032768" cy="1027968"/>
      </dsp:txXfrm>
    </dsp:sp>
    <dsp:sp modelId="{50E5228B-0559-40E0-BB9D-E067BE547F48}">
      <dsp:nvSpPr>
        <dsp:cNvPr id="0" name=""/>
        <dsp:cNvSpPr/>
      </dsp:nvSpPr>
      <dsp:spPr>
        <a:xfrm rot="5400000">
          <a:off x="-262889" y="3385080"/>
          <a:ext cx="1752600" cy="122682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cs typeface="Arial" charset="0"/>
            </a:rPr>
            <a:t>Falling</a:t>
          </a:r>
          <a:endParaRPr lang="en-US" sz="2800" kern="1200" dirty="0"/>
        </a:p>
      </dsp:txBody>
      <dsp:txXfrm rot="-5400000">
        <a:off x="1" y="3735600"/>
        <a:ext cx="1226820" cy="525780"/>
      </dsp:txXfrm>
    </dsp:sp>
    <dsp:sp modelId="{22D119FD-7B98-4000-AAA5-3B0CEB64665D}">
      <dsp:nvSpPr>
        <dsp:cNvPr id="0" name=""/>
        <dsp:cNvSpPr/>
      </dsp:nvSpPr>
      <dsp:spPr>
        <a:xfrm rot="5400000">
          <a:off x="3701415" y="647595"/>
          <a:ext cx="1139190" cy="608837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0040" tIns="28575" rIns="28575" bIns="28575" numCol="1" spcCol="1270" anchor="ctr" anchorCtr="0">
          <a:noAutofit/>
        </a:bodyPr>
        <a:lstStyle/>
        <a:p>
          <a:pPr marL="285750" lvl="1" indent="-285750" algn="l" defTabSz="2000250">
            <a:lnSpc>
              <a:spcPct val="90000"/>
            </a:lnSpc>
            <a:spcBef>
              <a:spcPct val="0"/>
            </a:spcBef>
            <a:spcAft>
              <a:spcPct val="15000"/>
            </a:spcAft>
            <a:buChar char="••"/>
          </a:pPr>
          <a:r>
            <a:rPr lang="en-US" sz="4500" kern="1200" smtClean="0">
              <a:cs typeface="Arial" charset="0"/>
            </a:rPr>
            <a:t>€</a:t>
          </a:r>
          <a:r>
            <a:rPr lang="en-US" sz="4500" kern="1200" dirty="0" smtClean="0">
              <a:cs typeface="Arial" charset="0"/>
            </a:rPr>
            <a:t>1 = $1.00 (</a:t>
          </a:r>
          <a:r>
            <a:rPr lang="en-US" sz="4500" kern="1200" dirty="0" smtClean="0"/>
            <a:t>$1 = </a:t>
          </a:r>
          <a:r>
            <a:rPr lang="en-US" sz="4500" kern="1200" dirty="0" smtClean="0">
              <a:cs typeface="Arial" charset="0"/>
            </a:rPr>
            <a:t>€1.00)</a:t>
          </a:r>
          <a:endParaRPr lang="en-US" sz="4500" kern="1200" dirty="0"/>
        </a:p>
      </dsp:txBody>
      <dsp:txXfrm rot="-5400000">
        <a:off x="1226821" y="3177801"/>
        <a:ext cx="6032768" cy="10279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ECAAA-3F63-4D81-840A-EAF7A7A409CC}">
      <dsp:nvSpPr>
        <dsp:cNvPr id="0" name=""/>
        <dsp:cNvSpPr/>
      </dsp:nvSpPr>
      <dsp:spPr>
        <a:xfrm>
          <a:off x="4023" y="0"/>
          <a:ext cx="2414016" cy="2340864"/>
        </a:xfrm>
        <a:prstGeom prst="up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B8091BC-3EC2-4D8E-ABA3-2E77F287AF6B}">
      <dsp:nvSpPr>
        <dsp:cNvPr id="0" name=""/>
        <dsp:cNvSpPr/>
      </dsp:nvSpPr>
      <dsp:spPr>
        <a:xfrm>
          <a:off x="2490459" y="0"/>
          <a:ext cx="4096512" cy="2340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0" rIns="241808" bIns="241808" numCol="1" spcCol="1270" anchor="ctr" anchorCtr="0">
          <a:noAutofit/>
        </a:bodyPr>
        <a:lstStyle/>
        <a:p>
          <a:pPr lvl="0" algn="l" defTabSz="1511300">
            <a:lnSpc>
              <a:spcPct val="90000"/>
            </a:lnSpc>
            <a:spcBef>
              <a:spcPct val="0"/>
            </a:spcBef>
            <a:spcAft>
              <a:spcPct val="35000"/>
            </a:spcAft>
          </a:pPr>
          <a:r>
            <a:rPr lang="en-US" sz="3400" kern="1200" dirty="0" smtClean="0"/>
            <a:t>U.S. can buy foreign goods more cheaply and </a:t>
          </a:r>
          <a:r>
            <a:rPr lang="en-US" sz="3400" b="1" i="1" kern="1200" dirty="0" smtClean="0"/>
            <a:t>U.S. imports will increase</a:t>
          </a:r>
          <a:endParaRPr lang="en-US" sz="3400" b="1" i="1" kern="1200" dirty="0"/>
        </a:p>
      </dsp:txBody>
      <dsp:txXfrm>
        <a:off x="2490459" y="0"/>
        <a:ext cx="4096512" cy="2340864"/>
      </dsp:txXfrm>
    </dsp:sp>
    <dsp:sp modelId="{B0B523BB-073D-46B7-89F0-AC44D861C88F}">
      <dsp:nvSpPr>
        <dsp:cNvPr id="0" name=""/>
        <dsp:cNvSpPr/>
      </dsp:nvSpPr>
      <dsp:spPr>
        <a:xfrm>
          <a:off x="728228" y="2535936"/>
          <a:ext cx="2414016" cy="2340864"/>
        </a:xfrm>
        <a:prstGeom prst="down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29E13D0-22B3-4094-B039-920558D5802F}">
      <dsp:nvSpPr>
        <dsp:cNvPr id="0" name=""/>
        <dsp:cNvSpPr/>
      </dsp:nvSpPr>
      <dsp:spPr>
        <a:xfrm>
          <a:off x="3214664" y="2535936"/>
          <a:ext cx="4096512" cy="2340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0" rIns="241808" bIns="241808" numCol="1" spcCol="1270" anchor="ctr" anchorCtr="0">
          <a:noAutofit/>
        </a:bodyPr>
        <a:lstStyle/>
        <a:p>
          <a:pPr lvl="0" algn="l" defTabSz="1511300">
            <a:lnSpc>
              <a:spcPct val="90000"/>
            </a:lnSpc>
            <a:spcBef>
              <a:spcPct val="0"/>
            </a:spcBef>
            <a:spcAft>
              <a:spcPct val="35000"/>
            </a:spcAft>
          </a:pPr>
          <a:r>
            <a:rPr lang="en-US" sz="3400" kern="1200" dirty="0" smtClean="0"/>
            <a:t>Foreigners find U.S. goods more expensive and </a:t>
          </a:r>
          <a:r>
            <a:rPr lang="en-US" sz="3400" b="1" i="1" kern="1200" dirty="0" smtClean="0"/>
            <a:t>U.S. exports fall</a:t>
          </a:r>
          <a:endParaRPr lang="en-US" sz="3400" b="1" i="1" kern="1200" dirty="0"/>
        </a:p>
      </dsp:txBody>
      <dsp:txXfrm>
        <a:off x="3214664" y="2535936"/>
        <a:ext cx="4096512" cy="23408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ECAAA-3F63-4D81-840A-EAF7A7A409CC}">
      <dsp:nvSpPr>
        <dsp:cNvPr id="0" name=""/>
        <dsp:cNvSpPr/>
      </dsp:nvSpPr>
      <dsp:spPr>
        <a:xfrm>
          <a:off x="4023" y="0"/>
          <a:ext cx="2414016" cy="2340864"/>
        </a:xfrm>
        <a:prstGeom prst="up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B8091BC-3EC2-4D8E-ABA3-2E77F287AF6B}">
      <dsp:nvSpPr>
        <dsp:cNvPr id="0" name=""/>
        <dsp:cNvSpPr/>
      </dsp:nvSpPr>
      <dsp:spPr>
        <a:xfrm>
          <a:off x="2490459" y="0"/>
          <a:ext cx="4096512" cy="2340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0" rIns="213360" bIns="213360" numCol="1" spcCol="1270" anchor="ctr" anchorCtr="0">
          <a:noAutofit/>
        </a:bodyPr>
        <a:lstStyle/>
        <a:p>
          <a:pPr lvl="0" algn="l" defTabSz="1333500">
            <a:lnSpc>
              <a:spcPct val="90000"/>
            </a:lnSpc>
            <a:spcBef>
              <a:spcPct val="0"/>
            </a:spcBef>
            <a:spcAft>
              <a:spcPct val="35000"/>
            </a:spcAft>
          </a:pPr>
          <a:r>
            <a:rPr lang="en-US" sz="3000" kern="1200" dirty="0" smtClean="0"/>
            <a:t>Foreigners can buy American goods more cheaply and </a:t>
          </a:r>
          <a:r>
            <a:rPr lang="en-US" sz="3000" b="1" i="1" kern="1200" dirty="0" smtClean="0"/>
            <a:t>U.S. exports will increase</a:t>
          </a:r>
          <a:endParaRPr lang="en-US" sz="3000" b="1" i="1" kern="1200" dirty="0"/>
        </a:p>
      </dsp:txBody>
      <dsp:txXfrm>
        <a:off x="2490459" y="0"/>
        <a:ext cx="4096512" cy="2340864"/>
      </dsp:txXfrm>
    </dsp:sp>
    <dsp:sp modelId="{B0B523BB-073D-46B7-89F0-AC44D861C88F}">
      <dsp:nvSpPr>
        <dsp:cNvPr id="0" name=""/>
        <dsp:cNvSpPr/>
      </dsp:nvSpPr>
      <dsp:spPr>
        <a:xfrm>
          <a:off x="728228" y="2535936"/>
          <a:ext cx="2414016" cy="2340864"/>
        </a:xfrm>
        <a:prstGeom prst="down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29E13D0-22B3-4094-B039-920558D5802F}">
      <dsp:nvSpPr>
        <dsp:cNvPr id="0" name=""/>
        <dsp:cNvSpPr/>
      </dsp:nvSpPr>
      <dsp:spPr>
        <a:xfrm>
          <a:off x="3214664" y="2535936"/>
          <a:ext cx="4096512" cy="2340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0" rIns="213360" bIns="213360" numCol="1" spcCol="1270" anchor="ctr" anchorCtr="0">
          <a:noAutofit/>
        </a:bodyPr>
        <a:lstStyle/>
        <a:p>
          <a:pPr lvl="0" algn="l" defTabSz="1333500">
            <a:lnSpc>
              <a:spcPct val="90000"/>
            </a:lnSpc>
            <a:spcBef>
              <a:spcPct val="0"/>
            </a:spcBef>
            <a:spcAft>
              <a:spcPct val="35000"/>
            </a:spcAft>
          </a:pPr>
          <a:r>
            <a:rPr lang="en-US" sz="3000" kern="1200" dirty="0" smtClean="0"/>
            <a:t>Foreigner goods become more expensive for U.S. residents and </a:t>
          </a:r>
          <a:r>
            <a:rPr lang="en-US" sz="3000" b="1" i="1" kern="1200" dirty="0" smtClean="0"/>
            <a:t>U.S. imports fall</a:t>
          </a:r>
          <a:endParaRPr lang="en-US" sz="3000" b="1" i="1" kern="1200" dirty="0"/>
        </a:p>
      </dsp:txBody>
      <dsp:txXfrm>
        <a:off x="3214664" y="2535936"/>
        <a:ext cx="4096512" cy="234086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5" tIns="48323" rIns="96645" bIns="48323"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45" tIns="48323" rIns="96645" bIns="48323" rtlCol="0"/>
          <a:lstStyle>
            <a:lvl1pPr algn="r">
              <a:defRPr sz="1300"/>
            </a:lvl1pPr>
          </a:lstStyle>
          <a:p>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45" tIns="48323" rIns="96645" bIns="48323"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45" tIns="48323" rIns="96645" bIns="48323" rtlCol="0" anchor="b"/>
          <a:lstStyle>
            <a:lvl1pPr algn="r">
              <a:defRPr sz="1300"/>
            </a:lvl1pPr>
          </a:lstStyle>
          <a:p>
            <a:endParaRPr lang="en-US" dirty="0"/>
          </a:p>
        </p:txBody>
      </p:sp>
    </p:spTree>
    <p:extLst>
      <p:ext uri="{BB962C8B-B14F-4D97-AF65-F5344CB8AC3E}">
        <p14:creationId xmlns:p14="http://schemas.microsoft.com/office/powerpoint/2010/main" val="189924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5" tIns="48323" rIns="96645" bIns="4832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45" tIns="48323" rIns="96645" bIns="48323" rtlCol="0"/>
          <a:lstStyle>
            <a:lvl1pPr algn="r">
              <a:defRPr sz="1300"/>
            </a:lvl1pPr>
          </a:lstStyle>
          <a:p>
            <a:fld id="{10834BD4-549B-43BB-BE24-8D5CE0DF05CC}" type="datetimeFigureOut">
              <a:rPr lang="en-US" smtClean="0"/>
              <a:pPr/>
              <a:t>5/2/2014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5" tIns="48323" rIns="96645" bIns="4832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5" tIns="48323" rIns="96645" bIns="483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45" tIns="48323" rIns="96645" bIns="48323"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5" tIns="48323" rIns="96645" bIns="48323" rtlCol="0" anchor="b"/>
          <a:lstStyle>
            <a:lvl1pPr algn="r">
              <a:defRPr sz="1300"/>
            </a:lvl1pPr>
          </a:lstStyle>
          <a:p>
            <a:fld id="{C5CACFDA-B7F6-43EC-9C70-7BD31A50C25A}" type="slidenum">
              <a:rPr lang="en-US" smtClean="0"/>
              <a:pPr/>
              <a:t>‹#›</a:t>
            </a:fld>
            <a:endParaRPr lang="en-US"/>
          </a:p>
        </p:txBody>
      </p:sp>
    </p:spTree>
    <p:extLst>
      <p:ext uri="{BB962C8B-B14F-4D97-AF65-F5344CB8AC3E}">
        <p14:creationId xmlns:p14="http://schemas.microsoft.com/office/powerpoint/2010/main" val="994862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Are our</a:t>
            </a:r>
            <a:r>
              <a:rPr lang="en-US" baseline="0" dirty="0" smtClean="0"/>
              <a:t> islands globalizing? It seems that they are.</a:t>
            </a:r>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Historical picture…before</a:t>
            </a:r>
            <a:r>
              <a:rPr lang="en-US" baseline="0" dirty="0" smtClean="0"/>
              <a:t> 19</a:t>
            </a:r>
            <a:r>
              <a:rPr lang="en-US" baseline="30000" dirty="0" smtClean="0"/>
              <a:t>th</a:t>
            </a:r>
            <a:r>
              <a:rPr lang="en-US" baseline="0" dirty="0" smtClean="0"/>
              <a:t> century, little evidence of globalization</a:t>
            </a:r>
            <a:endParaRPr lang="en-US" dirty="0" smtClean="0"/>
          </a:p>
          <a:p>
            <a:endParaRPr lang="en-US" dirty="0" smtClean="0"/>
          </a:p>
          <a:p>
            <a:r>
              <a:rPr lang="en-US" dirty="0" smtClean="0"/>
              <a:t>Transport costs were flat on Atlantic and Asian trade routes</a:t>
            </a:r>
          </a:p>
          <a:p>
            <a:r>
              <a:rPr lang="en-US" dirty="0" smtClean="0"/>
              <a:t>Evidence from sugar, rice and wine</a:t>
            </a:r>
          </a:p>
          <a:p>
            <a:r>
              <a:rPr lang="en-US" dirty="0" smtClean="0"/>
              <a:t>Tobacco was the only trading industry with falling transport costs</a:t>
            </a:r>
          </a:p>
          <a:p>
            <a:endParaRPr lang="en-US" dirty="0" smtClean="0"/>
          </a:p>
          <a:p>
            <a:r>
              <a:rPr lang="en-US" dirty="0" smtClean="0"/>
              <a:t>Expensive luxuries that could bear the high costs of transportation</a:t>
            </a:r>
          </a:p>
          <a:p>
            <a:r>
              <a:rPr lang="en-US" dirty="0" smtClean="0"/>
              <a:t>Europe imported spices, silk, sugar and gold</a:t>
            </a:r>
          </a:p>
          <a:p>
            <a:r>
              <a:rPr lang="en-US" dirty="0" smtClean="0"/>
              <a:t>Asia imported silver, linens and woolens</a:t>
            </a:r>
          </a:p>
          <a:p>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American military forces led by Commodore Matthew C. Perry forced Japan to open its markets – in 15 years following 1858, Japan’s foreign</a:t>
            </a:r>
            <a:r>
              <a:rPr lang="en-US" baseline="0" dirty="0" smtClean="0"/>
              <a:t> trade grew from zero to 7% of national income.</a:t>
            </a:r>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Measure</a:t>
            </a:r>
            <a:r>
              <a:rPr lang="en-US" baseline="0" dirty="0" smtClean="0"/>
              <a:t>s of price gaps on traded goods decline between 1870-1912, largely based on falling transportation costs. (e.g. bacon and refrigerated shipping)</a:t>
            </a:r>
          </a:p>
          <a:p>
            <a:endParaRPr lang="en-US" baseline="0" dirty="0" smtClean="0"/>
          </a:p>
          <a:p>
            <a:r>
              <a:rPr lang="en-US" baseline="0" dirty="0" smtClean="0"/>
              <a:t>These are the percentage difference in prices between U.S. and U.K.</a:t>
            </a:r>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49">
              <a:defRPr/>
            </a:pPr>
            <a:r>
              <a:rPr lang="en-US" dirty="0" smtClean="0"/>
              <a:t>Allowed multinational corporations to manage production, delivery and sales worldwide. Services once available only from local providers were now delivered from international producers to buyers throughout the world.  </a:t>
            </a:r>
          </a:p>
          <a:p>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49">
              <a:defRPr/>
            </a:pPr>
            <a:r>
              <a:rPr lang="en-US" dirty="0" smtClean="0"/>
              <a:t>Allowed multinational corporations to manage production, delivery and sales worldwide. Services once available only from local providers were now delivered from international producers to buyers throughout the world.  </a:t>
            </a:r>
          </a:p>
          <a:p>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66449">
              <a:defRPr/>
            </a:pPr>
            <a:r>
              <a:rPr lang="en-US" dirty="0" smtClean="0"/>
              <a:t>Look at the first of the three faces of globalization</a:t>
            </a:r>
          </a:p>
          <a:p>
            <a:pPr marL="0" lvl="1" defTabSz="966449">
              <a:defRPr/>
            </a:pPr>
            <a:endParaRPr lang="en-US" dirty="0" smtClean="0"/>
          </a:p>
          <a:p>
            <a:pPr marL="0" lvl="1" defTabSz="966449">
              <a:defRPr/>
            </a:pPr>
            <a:endParaRPr lang="en-US" dirty="0" smtClean="0"/>
          </a:p>
          <a:p>
            <a:pPr marL="0" lvl="1" defTabSz="966449">
              <a:defRPr/>
            </a:pPr>
            <a:r>
              <a:rPr lang="en-US" dirty="0" smtClean="0"/>
              <a:t>Steel used in factories around the world is produced in Europe, North America and Asia. Capital equipment used by businesses is bought and sold in a global market. Cranes and bulldozers move to construction sites far from the place of manufacture. Clothing, textiles and a host of other consumer goods travel internationally to their final destination.</a:t>
            </a:r>
          </a:p>
          <a:p>
            <a:endParaRPr lang="en-US" dirty="0" smtClean="0"/>
          </a:p>
          <a:p>
            <a:r>
              <a:rPr lang="en-US" dirty="0" smtClean="0"/>
              <a:t>Wide range of services, from call center operations to sophisticated financial, engineering, legal, medical and entertainment services. Interestingly, foreign audiences often account for more than half of Hollywood’s box-office revenues from movies, and American programmers design video games that are played all over the</a:t>
            </a:r>
            <a:r>
              <a:rPr lang="en-US" b="1" dirty="0" smtClean="0"/>
              <a:t> </a:t>
            </a:r>
            <a:r>
              <a:rPr lang="en-US" dirty="0" smtClean="0"/>
              <a:t>world. McDonald’s and KFC might appear to be on every corner in the U.S., but they have more restaurants in other countries. American architects design office towers, airports and stadiums in China, Dubai, Canada and other foreign locales. International students enroll at American universities and create jobs for faculty and staff at the schools. American forensic experts investigate accidents and crimes around the globe. Foreign tourists visit the United States and create job opportunities at hotels, airlines and tourist attractions.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parts</a:t>
            </a:r>
          </a:p>
          <a:p>
            <a:endParaRPr lang="en-US" dirty="0" smtClean="0"/>
          </a:p>
          <a:p>
            <a:r>
              <a:rPr lang="en-US" dirty="0" smtClean="0"/>
              <a:t>Look at resources – that become mobile (they</a:t>
            </a:r>
            <a:r>
              <a:rPr lang="en-US" baseline="0" dirty="0" smtClean="0"/>
              <a:t> are traded) – leading to interdependent and integrated national economies.</a:t>
            </a:r>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Boeing 787</a:t>
            </a:r>
            <a:r>
              <a:rPr lang="en-US" baseline="0" dirty="0" smtClean="0"/>
              <a:t> – a</a:t>
            </a:r>
            <a:r>
              <a:rPr lang="en-US" dirty="0" smtClean="0"/>
              <a:t>ssembled outside of Seattle, Washington, but individual sections are built across the globe</a:t>
            </a:r>
          </a:p>
          <a:p>
            <a:endParaRPr lang="en-US" dirty="0" smtClean="0"/>
          </a:p>
          <a:p>
            <a:r>
              <a:rPr lang="en-US" dirty="0" smtClean="0"/>
              <a:t>Segmented production process requires communication, standards, etc. </a:t>
            </a:r>
          </a:p>
          <a:p>
            <a:pPr marL="0" lvl="1" defTabSz="966449">
              <a:defRPr/>
            </a:pPr>
            <a:endParaRPr lang="en-US" dirty="0" smtClean="0"/>
          </a:p>
          <a:p>
            <a:pPr marL="0" lvl="1" defTabSz="966449">
              <a:defRPr/>
            </a:pPr>
            <a:r>
              <a:rPr lang="en-US" dirty="0" smtClean="0"/>
              <a:t>Parts of the plane arrive in Washington from China, South Korea, Australia, Japan, Canada, England, France, Sweden and Italy, as well as multiple states in the U.S.</a:t>
            </a:r>
          </a:p>
          <a:p>
            <a:endParaRPr lang="en-US" dirty="0" smtClean="0"/>
          </a:p>
          <a:p>
            <a:endParaRPr lang="en-US" dirty="0" smtClean="0"/>
          </a:p>
          <a:p>
            <a:r>
              <a:rPr lang="en-US" dirty="0" smtClean="0"/>
              <a:t>Other examples include Mini and iPod.</a:t>
            </a:r>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Emigration</a:t>
            </a:r>
            <a:r>
              <a:rPr lang="en-US" baseline="0" dirty="0" smtClean="0"/>
              <a:t> </a:t>
            </a:r>
            <a:r>
              <a:rPr lang="en-US" dirty="0" smtClean="0"/>
              <a:t>the departure of both skilled and unskilled workers from their country of origin</a:t>
            </a:r>
          </a:p>
          <a:p>
            <a:endParaRPr lang="en-US" dirty="0" smtClean="0"/>
          </a:p>
          <a:p>
            <a:pPr defTabSz="956597">
              <a:defRPr/>
            </a:pPr>
            <a:r>
              <a:rPr lang="en-US" dirty="0" smtClean="0"/>
              <a:t>Immigration, new residents compete for jobs in a variety of fields and change the dynamics of the labor market in the destination country</a:t>
            </a:r>
          </a:p>
          <a:p>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Migrations of the 1920s never recovered to the levels of the 1880s, let alone those of the 1895-1914 period. Most of the collapse in mass migration was due to a sharp decline in emigration from “new source” countries in southern &amp; eastern Europe (Austro-Hungarian empire, Russian empire, Iberia, Italy &amp; the Balkans); emigration from “old source” countries in northwestern Europe (British Isles, Scandinavia,</a:t>
            </a:r>
            <a:r>
              <a:rPr lang="en-US" baseline="0" dirty="0" smtClean="0"/>
              <a:t> Low Countries, Germany, France, Switzerland) hardly declined at all. Note also that the US saw the biggest decline in immigration</a:t>
            </a:r>
            <a:endParaRPr lang="en-US" dirty="0" smtClean="0"/>
          </a:p>
          <a:p>
            <a:endParaRPr lang="en-US" dirty="0" smtClean="0"/>
          </a:p>
          <a:p>
            <a:r>
              <a:rPr lang="en-US" dirty="0" smtClean="0"/>
              <a:t>Four pieces of legislation were enacted in eth US between 1917 and 1927 with the intent of limiting immigration: 1917 Literacy Act; 1921 Quota Act (restricting immigration from Eastern Hemisphere countries); 1924 Johnson-Reid Act (lowered immigrant quotas from 356,000 to 165,000); 1927 National Origins Act (set the overall immigration quota at about 150,000 based on national origins of the US population in 1920). </a:t>
            </a:r>
          </a:p>
          <a:p>
            <a:endParaRPr lang="en-US" dirty="0" smtClean="0"/>
          </a:p>
          <a:p>
            <a:r>
              <a:rPr lang="en-US" dirty="0" smtClean="0"/>
              <a:t>Note economic conditions also played</a:t>
            </a:r>
            <a:r>
              <a:rPr lang="en-US" baseline="0" dirty="0" smtClean="0"/>
              <a:t> an important role in dampening migration – from the early 1930s to the mid 1940s none of the US country quotas was binding</a:t>
            </a:r>
          </a:p>
          <a:p>
            <a:endParaRPr lang="en-US" dirty="0" smtClean="0"/>
          </a:p>
          <a:p>
            <a:r>
              <a:rPr lang="en-US" dirty="0" smtClean="0"/>
              <a:t>Sources:  Based on Figure 9.2, p.182 of Timothy</a:t>
            </a:r>
            <a:r>
              <a:rPr lang="en-US" baseline="0" dirty="0" smtClean="0"/>
              <a:t> J. </a:t>
            </a:r>
            <a:r>
              <a:rPr lang="en-US" dirty="0" smtClean="0"/>
              <a:t>Hatton &amp; Jeffrey G. Williamson, </a:t>
            </a:r>
            <a:r>
              <a:rPr lang="en-US" i="1" dirty="0" smtClean="0"/>
              <a:t>Global Migration and the World Economy:</a:t>
            </a:r>
            <a:r>
              <a:rPr lang="en-US" i="1" baseline="0" dirty="0" smtClean="0"/>
              <a:t> Two Centuries of Policy and Performance</a:t>
            </a:r>
            <a:r>
              <a:rPr lang="en-US" baseline="0" dirty="0" smtClean="0"/>
              <a:t>, Cambridge MA: MIT Press. Original data from Table 2, p. 280 of Dudley K</a:t>
            </a:r>
            <a:r>
              <a:rPr lang="en-US" dirty="0" smtClean="0"/>
              <a:t>irk, 1946, </a:t>
            </a:r>
            <a:r>
              <a:rPr lang="en-US" i="1" dirty="0" smtClean="0"/>
              <a:t>Europe’s Population</a:t>
            </a:r>
            <a:r>
              <a:rPr lang="en-US" i="1" baseline="0" dirty="0" smtClean="0"/>
              <a:t> in the Interwar Years</a:t>
            </a:r>
            <a:r>
              <a:rPr lang="en-US" baseline="0" dirty="0" smtClean="0"/>
              <a:t>, Princeton: Princeton University Press (for the League of Nations) and various tables in Imre Ferenczi and Walter F. Willcox, 1929, </a:t>
            </a:r>
            <a:r>
              <a:rPr lang="en-US" i="1" baseline="0" dirty="0" smtClean="0"/>
              <a:t>International Migrations: Volume 1  - Statistics</a:t>
            </a:r>
            <a:r>
              <a:rPr lang="en-US" baseline="0" dirty="0" smtClean="0"/>
              <a:t>, New York: National Bureau of Economic Research. </a:t>
            </a:r>
            <a:endParaRPr lang="en-US" dirty="0"/>
          </a:p>
        </p:txBody>
      </p:sp>
      <p:sp>
        <p:nvSpPr>
          <p:cNvPr id="4" name="Slide Number Placeholder 3"/>
          <p:cNvSpPr>
            <a:spLocks noGrp="1"/>
          </p:cNvSpPr>
          <p:nvPr>
            <p:ph type="sldNum" sz="quarter" idx="10"/>
          </p:nvPr>
        </p:nvSpPr>
        <p:spPr/>
        <p:txBody>
          <a:bodyPr/>
          <a:lstStyle/>
          <a:p>
            <a:fld id="{CDF63821-9863-4434-92E3-A5868F208D87}"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49">
              <a:defRPr/>
            </a:pPr>
            <a:r>
              <a:rPr lang="en-US" dirty="0" smtClean="0"/>
              <a:t>Some companies import intermediate products from foreign firms, as is the case with the Boeing plane. Other firms decide to locate their own plants or production facilities in other countries. Rather than producing all its soft drinks in one plant and exporting them from there, Coca Cola builds regional bottling plants across the world to serve its growing international customer base. Japanese and European car manufacturers have built enormous new plants in the United States as U.S. automobile companies build facilities in other countries. These firms are seeking both lowest cost resources as inputs to production and freer access to global markets that comes from owning a plant in a given region.</a:t>
            </a:r>
          </a:p>
          <a:p>
            <a:pPr defTabSz="966449">
              <a:defRPr/>
            </a:pPr>
            <a:endParaRPr lang="en-US" dirty="0" smtClean="0"/>
          </a:p>
          <a:p>
            <a:pPr defTabSz="966449">
              <a:defRPr/>
            </a:pPr>
            <a:r>
              <a:rPr lang="en-US" dirty="0" smtClean="0"/>
              <a:t>FDI rose from less than $100 billion annually in 1980 to $1.4 trillion in 2000. </a:t>
            </a:r>
          </a:p>
          <a:p>
            <a:pPr defTabSz="966449">
              <a:defRPr/>
            </a:pPr>
            <a:r>
              <a:rPr lang="en-US" dirty="0" smtClean="0"/>
              <a:t>Multinational corporations own facilities and employ workers throughout the world</a:t>
            </a:r>
          </a:p>
          <a:p>
            <a:endParaRPr lang="en-US" dirty="0" smtClean="0"/>
          </a:p>
          <a:p>
            <a:r>
              <a:rPr lang="en-US" dirty="0" smtClean="0"/>
              <a:t>Investors might be banks, pension funds or private individuals seeking the highest return for their investments in both domestic and international financial markets.</a:t>
            </a:r>
          </a:p>
          <a:p>
            <a:r>
              <a:rPr lang="en-US" dirty="0" smtClean="0"/>
              <a:t>FPI is somewhat different from FDI because the ownership of these financial assets does not imply a controlling interest or a majority stake in a foreign business. </a:t>
            </a:r>
          </a:p>
          <a:p>
            <a:endParaRPr lang="en-US" dirty="0" smtClean="0"/>
          </a:p>
          <a:p>
            <a:r>
              <a:rPr lang="en-US" dirty="0" smtClean="0"/>
              <a:t>Some fear that foreign portfolio investment can be volatile and lead to financial panics. </a:t>
            </a:r>
          </a:p>
          <a:p>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Americans want to buy Japanese products, they must pay the Japanese firm with yen, the Japanese currency. The foreign exchange market allows Americans to buy the necessary yen using U.S. dollars. In other words, Americans are selling U.S. dollars in order to buy yen. </a:t>
            </a:r>
          </a:p>
          <a:p>
            <a:r>
              <a:rPr lang="en-US" dirty="0" smtClean="0"/>
              <a:t>Japanese who wish to buy stock in an American company must first buy U.S. dollars. To do so, they must sell yen. </a:t>
            </a:r>
          </a:p>
          <a:p>
            <a:r>
              <a:rPr lang="en-US" dirty="0" smtClean="0"/>
              <a:t>The number of U.S. dollars required to buy yen (or the number of yen required to buy a U.S. dollar) is called the exchange rate. </a:t>
            </a:r>
          </a:p>
          <a:p>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31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Resources – labor,</a:t>
            </a:r>
            <a:r>
              <a:rPr lang="en-US" baseline="0" dirty="0" smtClean="0"/>
              <a:t> land, capital and entrepreneurial ability</a:t>
            </a:r>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Economists</a:t>
            </a:r>
            <a:r>
              <a:rPr lang="en-US" baseline="0" dirty="0" smtClean="0"/>
              <a:t> looking for evidence of globalization must go beyond “how much” and look for evidence of integration and interdependence</a:t>
            </a:r>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C5CACFDA-B7F6-43EC-9C70-7BD31A50C25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Autarky (before trade) pricing that results from the relative</a:t>
            </a:r>
            <a:r>
              <a:rPr lang="en-US" baseline="0" dirty="0" smtClean="0"/>
              <a:t> scarcity of productive resources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5CACFDA-B7F6-43EC-9C70-7BD31A50C25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Fish will</a:t>
            </a:r>
            <a:r>
              <a:rPr lang="en-US" baseline="0" dirty="0" smtClean="0"/>
              <a:t> be exported from the island with cheap fish and imported by the island with expensive fish</a:t>
            </a:r>
          </a:p>
          <a:p>
            <a:r>
              <a:rPr lang="en-US" baseline="0" dirty="0" smtClean="0"/>
              <a:t>Coconuts will be exported from the island with cheap coconuts and imported by the island with expensive coconuts</a:t>
            </a:r>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 about the island</a:t>
            </a:r>
            <a:r>
              <a:rPr lang="en-US" baseline="0" dirty="0" smtClean="0"/>
              <a:t> that has few trees but many boats – (cheap fish and expensive coconuts in autarky). The other island is the opposite.</a:t>
            </a:r>
          </a:p>
          <a:p>
            <a:endParaRPr lang="en-US" baseline="0" dirty="0" smtClean="0"/>
          </a:p>
          <a:p>
            <a:r>
              <a:rPr lang="en-US" baseline="0" dirty="0" smtClean="0"/>
              <a:t>Expensive coconuts no longer look very attractive. Faced with competition from producers from the other island, coconut production declines. Tree climbers might eventually learn to sail, but not right away. The value of owning local coconut trees is diminished.</a:t>
            </a:r>
          </a:p>
          <a:p>
            <a:endParaRPr lang="en-US" baseline="0" dirty="0" smtClean="0"/>
          </a:p>
          <a:p>
            <a:r>
              <a:rPr lang="en-US" baseline="0" dirty="0" smtClean="0"/>
              <a:t>Cheap fish are exported. This is great for the boat owners, the boats are at sea 7 days a week etc. Good for sailors and fishers, lots of work. New markets cause the price of fish to rise.</a:t>
            </a:r>
          </a:p>
          <a:p>
            <a:endParaRPr lang="en-US" baseline="0" dirty="0" smtClean="0"/>
          </a:p>
        </p:txBody>
      </p:sp>
      <p:sp>
        <p:nvSpPr>
          <p:cNvPr id="4" name="Slide Number Placeholder 3"/>
          <p:cNvSpPr>
            <a:spLocks noGrp="1"/>
          </p:cNvSpPr>
          <p:nvPr>
            <p:ph type="sldNum" sz="quarter" idx="10"/>
          </p:nvPr>
        </p:nvSpPr>
        <p:spPr/>
        <p:txBody>
          <a:bodyPr/>
          <a:lstStyle/>
          <a:p>
            <a:fld id="{C5CACFDA-B7F6-43EC-9C70-7BD31A50C25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price of coconuts falls,</a:t>
            </a:r>
            <a:r>
              <a:rPr lang="en-US" baseline="0" dirty="0" smtClean="0"/>
              <a:t> land owners and labor in that industry are harmed.</a:t>
            </a:r>
          </a:p>
          <a:p>
            <a:endParaRPr lang="en-US" baseline="0" dirty="0" smtClean="0"/>
          </a:p>
          <a:p>
            <a:r>
              <a:rPr lang="en-US" baseline="0" dirty="0" smtClean="0"/>
              <a:t>As the price of fish rises, boat owners and crew benefit.</a:t>
            </a:r>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086600" cy="1470025"/>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4223D9-FD7E-4870-A1A7-A922ABD58D7B}" type="datetimeFigureOut">
              <a:rPr lang="en-US" smtClean="0"/>
              <a:pPr/>
              <a:t>5/2/2014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FCAD975-518F-4F58-A88F-622E8EF85F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4223D9-FD7E-4870-A1A7-A922ABD58D7B}" type="datetimeFigureOut">
              <a:rPr lang="en-US" smtClean="0"/>
              <a:pPr/>
              <a:t>5/2/2014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FCAD975-518F-4F58-A88F-622E8EF85F0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a:prstGeom prst="rect">
            <a:avLst/>
          </a:prstGeom>
        </p:spPr>
        <p:txBody>
          <a:bodyPr/>
          <a:lstStyle>
            <a:lvl1pPr>
              <a:defRPr/>
            </a:lvl1pPr>
          </a:lstStyle>
          <a:p>
            <a:fld id="{EE638CCE-4746-4B58-B3CC-A4E1F38ACDEB}" type="slidenum">
              <a:rPr lang="en-US"/>
              <a:pPr/>
              <a:t>‹#›</a:t>
            </a:fld>
            <a:endParaRPr lang="en-US"/>
          </a:p>
        </p:txBody>
      </p:sp>
      <p:sp>
        <p:nvSpPr>
          <p:cNvPr id="7" name="Date Placeholder 6"/>
          <p:cNvSpPr>
            <a:spLocks noGrp="1"/>
          </p:cNvSpPr>
          <p:nvPr>
            <p:ph type="dt" sz="half" idx="12"/>
          </p:nvPr>
        </p:nvSpPr>
        <p:spPr>
          <a:xfrm>
            <a:off x="457200" y="6245225"/>
            <a:ext cx="2133600" cy="476250"/>
          </a:xfrm>
          <a:prstGeom prst="rect">
            <a:avLst/>
          </a:prstGeo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4223D9-FD7E-4870-A1A7-A922ABD58D7B}" type="datetimeFigureOut">
              <a:rPr lang="en-US" smtClean="0"/>
              <a:pPr/>
              <a:t>5/2/2014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FCAD975-518F-4F58-A88F-622E8EF85F0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4223D9-FD7E-4870-A1A7-A922ABD58D7B}" type="datetimeFigureOut">
              <a:rPr lang="en-US" smtClean="0"/>
              <a:pPr/>
              <a:t>5/2/2014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FCAD975-518F-4F58-A88F-622E8EF85F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14223D9-FD7E-4870-A1A7-A922ABD58D7B}" type="datetimeFigureOut">
              <a:rPr lang="en-US" smtClean="0"/>
              <a:pPr/>
              <a:t>5/2/2014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FCAD975-518F-4F58-A88F-622E8EF85F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4223D9-FD7E-4870-A1A7-A922ABD58D7B}" type="datetimeFigureOut">
              <a:rPr lang="en-US" smtClean="0"/>
              <a:pPr/>
              <a:t>5/2/2014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FCAD975-518F-4F58-A88F-622E8EF85F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4223D9-FD7E-4870-A1A7-A922ABD58D7B}" type="datetimeFigureOut">
              <a:rPr lang="en-US" smtClean="0"/>
              <a:pPr/>
              <a:t>5/2/2014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FCAD975-518F-4F58-A88F-622E8EF85F0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274638"/>
            <a:ext cx="7315200" cy="1154626"/>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1600200"/>
            <a:ext cx="73152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backstrip.jpg"/>
          <p:cNvPicPr>
            <a:picLocks noChangeAspect="1"/>
          </p:cNvPicPr>
          <p:nvPr/>
        </p:nvPicPr>
        <p:blipFill>
          <a:blip r:embed="rId14" cstate="print">
            <a:lum bright="20000"/>
          </a:blip>
          <a:srcRect/>
          <a:stretch>
            <a:fillRect/>
          </a:stretch>
        </p:blipFill>
        <p:spPr>
          <a:xfrm>
            <a:off x="0" y="0"/>
            <a:ext cx="12954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2" Type="http://schemas.openxmlformats.org/officeDocument/2006/relationships/hyperlink" Target="http://www.dallasfed.org/educate/pubs/index.html"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Everyday Economics: </a:t>
            </a:r>
            <a:br>
              <a:rPr lang="en-US" smtClean="0"/>
            </a:br>
            <a:r>
              <a:rPr lang="en-US" smtClean="0"/>
              <a:t>Three Faces of Globalization</a:t>
            </a:r>
            <a:endParaRPr lang="en-US" dirty="0"/>
          </a:p>
        </p:txBody>
      </p:sp>
      <p:sp>
        <p:nvSpPr>
          <p:cNvPr id="3" name="Subtitle 2"/>
          <p:cNvSpPr>
            <a:spLocks noGrp="1"/>
          </p:cNvSpPr>
          <p:nvPr>
            <p:ph type="subTitle" idx="1"/>
          </p:nvPr>
        </p:nvSpPr>
        <p:spPr/>
        <p:txBody>
          <a:bodyPr>
            <a:normAutofit fontScale="62500" lnSpcReduction="20000"/>
          </a:bodyPr>
          <a:lstStyle/>
          <a:p>
            <a:endParaRPr lang="en-US" dirty="0" smtClean="0"/>
          </a:p>
          <a:p>
            <a:endParaRPr lang="en-US" dirty="0" smtClean="0"/>
          </a:p>
          <a:p>
            <a:r>
              <a:rPr lang="en-US" dirty="0" smtClean="0"/>
              <a:t>Disclaimer: The views expressed are those of the presenter and do not necessarily reflect those of the Federal Reserve Bank of Dallas or the Federal Reserve System.</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globalization?</a:t>
            </a:r>
            <a:endParaRPr lang="en-US" dirty="0"/>
          </a:p>
        </p:txBody>
      </p:sp>
      <p:sp>
        <p:nvSpPr>
          <p:cNvPr id="3" name="Content Placeholder 2"/>
          <p:cNvSpPr>
            <a:spLocks noGrp="1"/>
          </p:cNvSpPr>
          <p:nvPr>
            <p:ph idx="1"/>
          </p:nvPr>
        </p:nvSpPr>
        <p:spPr/>
        <p:txBody>
          <a:bodyPr/>
          <a:lstStyle/>
          <a:p>
            <a:r>
              <a:rPr lang="en-US" dirty="0" smtClean="0"/>
              <a:t>Was some barrier to trade removed? Did transport costs decline?</a:t>
            </a:r>
          </a:p>
          <a:p>
            <a:r>
              <a:rPr lang="en-US" dirty="0" smtClean="0"/>
              <a:t>Was there a change in domestic prices?</a:t>
            </a:r>
          </a:p>
          <a:p>
            <a:r>
              <a:rPr lang="en-US" dirty="0" smtClean="0"/>
              <a:t>Did prices in resource markets change?</a:t>
            </a:r>
          </a:p>
        </p:txBody>
      </p:sp>
      <p:grpSp>
        <p:nvGrpSpPr>
          <p:cNvPr id="4" name="Group 8"/>
          <p:cNvGrpSpPr/>
          <p:nvPr/>
        </p:nvGrpSpPr>
        <p:grpSpPr>
          <a:xfrm flipH="1">
            <a:off x="3352799" y="5334000"/>
            <a:ext cx="1676401" cy="1371600"/>
            <a:chOff x="5562600" y="1752600"/>
            <a:chExt cx="3420999" cy="2288263"/>
          </a:xfrm>
        </p:grpSpPr>
        <p:pic>
          <p:nvPicPr>
            <p:cNvPr id="5" name="Picture 4" descr="c:\Program Files\Microsoft Office\Media\CntCD1\ClipArt3\j0233594.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6248400" y="2667000"/>
              <a:ext cx="2735199" cy="1373863"/>
            </a:xfrm>
            <a:prstGeom prst="rect">
              <a:avLst/>
            </a:prstGeom>
            <a:noFill/>
          </p:spPr>
        </p:pic>
        <p:pic>
          <p:nvPicPr>
            <p:cNvPr id="6" name="Picture 4" descr="c:\Program Files\Microsoft Office\Media\CntCD1\ClipArt3\j0233594.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5562600" y="1752600"/>
              <a:ext cx="2735199" cy="1373863"/>
            </a:xfrm>
            <a:prstGeom prst="rect">
              <a:avLst/>
            </a:prstGeom>
            <a:noFill/>
          </p:spPr>
        </p:pic>
      </p:grpSp>
      <p:pic>
        <p:nvPicPr>
          <p:cNvPr id="7" name="Picture 3" descr="c:\Program Files\Microsoft Office\Media\CntCD1\ClipArt4\j0246157.wmf"/>
          <p:cNvPicPr>
            <a:picLocks noChangeAspect="1" noChangeArrowheads="1"/>
          </p:cNvPicPr>
          <p:nvPr/>
        </p:nvPicPr>
        <p:blipFill>
          <a:blip r:embed="rId4" cstate="print"/>
          <a:stretch>
            <a:fillRect/>
          </a:stretch>
        </p:blipFill>
        <p:spPr bwMode="auto">
          <a:xfrm flipH="1">
            <a:off x="5410200" y="5410200"/>
            <a:ext cx="1307449" cy="12954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the 19</a:t>
            </a:r>
            <a:r>
              <a:rPr lang="en-US" baseline="30000" dirty="0" smtClean="0"/>
              <a:t>th</a:t>
            </a:r>
            <a:r>
              <a:rPr lang="en-US" dirty="0" smtClean="0"/>
              <a:t> Century</a:t>
            </a:r>
            <a:endParaRPr lang="en-US" dirty="0"/>
          </a:p>
        </p:txBody>
      </p:sp>
      <p:sp>
        <p:nvSpPr>
          <p:cNvPr id="3" name="Content Placeholder 2"/>
          <p:cNvSpPr>
            <a:spLocks noGrp="1"/>
          </p:cNvSpPr>
          <p:nvPr>
            <p:ph idx="1"/>
          </p:nvPr>
        </p:nvSpPr>
        <p:spPr/>
        <p:txBody>
          <a:bodyPr>
            <a:normAutofit/>
          </a:bodyPr>
          <a:lstStyle/>
          <a:p>
            <a:r>
              <a:rPr lang="en-US" dirty="0" smtClean="0"/>
              <a:t>Transport costs were flat on Atlantic and Asian trade routes</a:t>
            </a:r>
          </a:p>
          <a:p>
            <a:r>
              <a:rPr lang="en-US" dirty="0" smtClean="0"/>
              <a:t>Trade consisted of non-competing goods</a:t>
            </a:r>
          </a:p>
          <a:p>
            <a:pPr lvl="1"/>
            <a:r>
              <a:rPr lang="en-US" dirty="0" smtClean="0"/>
              <a:t>Expensive luxuries that could bear the high costs of transportation</a:t>
            </a:r>
          </a:p>
          <a:p>
            <a:pPr lvl="1"/>
            <a:r>
              <a:rPr lang="en-US" dirty="0" smtClean="0"/>
              <a:t>No impact on domestic production</a:t>
            </a:r>
          </a:p>
          <a:p>
            <a:r>
              <a:rPr lang="en-US" dirty="0" smtClean="0"/>
              <a:t>No price convergence on key commodities – cloves, coffee, pepper and cloth</a:t>
            </a:r>
          </a:p>
          <a:p>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a:t>
            </a:r>
            <a:r>
              <a:rPr lang="en-US" baseline="30000" dirty="0" smtClean="0"/>
              <a:t>th</a:t>
            </a:r>
            <a:r>
              <a:rPr lang="en-US" dirty="0" smtClean="0"/>
              <a:t> Century Political Developments</a:t>
            </a:r>
            <a:endParaRPr lang="en-US" dirty="0"/>
          </a:p>
        </p:txBody>
      </p:sp>
      <p:sp>
        <p:nvSpPr>
          <p:cNvPr id="3" name="Content Placeholder 2"/>
          <p:cNvSpPr>
            <a:spLocks noGrp="1"/>
          </p:cNvSpPr>
          <p:nvPr>
            <p:ph idx="1"/>
          </p:nvPr>
        </p:nvSpPr>
        <p:spPr/>
        <p:txBody>
          <a:bodyPr>
            <a:normAutofit/>
          </a:bodyPr>
          <a:lstStyle/>
          <a:p>
            <a:r>
              <a:rPr lang="en-US" dirty="0" smtClean="0"/>
              <a:t>Britain repealed the Corn Laws</a:t>
            </a:r>
          </a:p>
          <a:p>
            <a:r>
              <a:rPr lang="en-US" dirty="0" smtClean="0"/>
              <a:t>Gunboat diplomacy forced Japan to open its markets</a:t>
            </a:r>
          </a:p>
          <a:p>
            <a:r>
              <a:rPr lang="en-US" dirty="0" smtClean="0"/>
              <a:t>British victory in the Opium Wars caused China to open port cities to trade</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a:t>
            </a:r>
            <a:r>
              <a:rPr lang="en-US" baseline="30000" dirty="0" smtClean="0"/>
              <a:t>th</a:t>
            </a:r>
            <a:r>
              <a:rPr lang="en-US" dirty="0" smtClean="0"/>
              <a:t> Century Innovation</a:t>
            </a:r>
            <a:endParaRPr lang="en-US" dirty="0"/>
          </a:p>
        </p:txBody>
      </p:sp>
      <p:sp>
        <p:nvSpPr>
          <p:cNvPr id="3" name="Content Placeholder 2"/>
          <p:cNvSpPr>
            <a:spLocks noGrp="1"/>
          </p:cNvSpPr>
          <p:nvPr>
            <p:ph idx="1"/>
          </p:nvPr>
        </p:nvSpPr>
        <p:spPr/>
        <p:txBody>
          <a:bodyPr>
            <a:normAutofit/>
          </a:bodyPr>
          <a:lstStyle/>
          <a:p>
            <a:r>
              <a:rPr lang="en-US" dirty="0" smtClean="0"/>
              <a:t>Railroads</a:t>
            </a:r>
          </a:p>
          <a:p>
            <a:r>
              <a:rPr lang="en-US" dirty="0" smtClean="0"/>
              <a:t>Steamships </a:t>
            </a:r>
          </a:p>
          <a:p>
            <a:r>
              <a:rPr lang="en-US" dirty="0" smtClean="0"/>
              <a:t>Suez Canal and Erie Canal</a:t>
            </a:r>
          </a:p>
          <a:p>
            <a:r>
              <a:rPr lang="en-US" dirty="0" smtClean="0"/>
              <a:t>Telegraph lines</a:t>
            </a:r>
          </a:p>
          <a:p>
            <a:r>
              <a:rPr lang="en-US" dirty="0" smtClean="0"/>
              <a:t>Refrigeration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Commodity Price Gaps Decline</a:t>
            </a:r>
            <a:endParaRPr lang="en-US" dirty="0"/>
          </a:p>
        </p:txBody>
      </p:sp>
      <p:graphicFrame>
        <p:nvGraphicFramePr>
          <p:cNvPr id="4" name="Content Placeholder 3"/>
          <p:cNvGraphicFramePr>
            <a:graphicFrameLocks noGrp="1"/>
          </p:cNvGraphicFramePr>
          <p:nvPr>
            <p:ph idx="1"/>
          </p:nvPr>
        </p:nvGraphicFramePr>
        <p:xfrm>
          <a:off x="1447800" y="1371600"/>
          <a:ext cx="7543800"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Two Ratios</a:t>
            </a:r>
            <a:endParaRPr lang="en-US" dirty="0"/>
          </a:p>
        </p:txBody>
      </p:sp>
      <p:grpSp>
        <p:nvGrpSpPr>
          <p:cNvPr id="8" name="Group 7"/>
          <p:cNvGrpSpPr/>
          <p:nvPr/>
        </p:nvGrpSpPr>
        <p:grpSpPr>
          <a:xfrm>
            <a:off x="1676400" y="1524000"/>
            <a:ext cx="2514600" cy="1754326"/>
            <a:chOff x="876300" y="2667000"/>
            <a:chExt cx="2514600" cy="1754326"/>
          </a:xfrm>
        </p:grpSpPr>
        <p:sp>
          <p:nvSpPr>
            <p:cNvPr id="5" name="TextBox 4"/>
            <p:cNvSpPr txBox="1"/>
            <p:nvPr/>
          </p:nvSpPr>
          <p:spPr>
            <a:xfrm>
              <a:off x="876300" y="2667000"/>
              <a:ext cx="2514600" cy="1754326"/>
            </a:xfrm>
            <a:prstGeom prst="rect">
              <a:avLst/>
            </a:prstGeom>
            <a:noFill/>
          </p:spPr>
          <p:txBody>
            <a:bodyPr wrap="square" rtlCol="0">
              <a:spAutoFit/>
            </a:bodyPr>
            <a:lstStyle/>
            <a:p>
              <a:pPr algn="ctr"/>
              <a:r>
                <a:rPr lang="en-US" sz="5400" dirty="0" smtClean="0"/>
                <a:t>Land</a:t>
              </a:r>
            </a:p>
            <a:p>
              <a:pPr algn="ctr"/>
              <a:r>
                <a:rPr lang="en-US" sz="5400" dirty="0" smtClean="0"/>
                <a:t>Labor</a:t>
              </a:r>
              <a:endParaRPr lang="en-US" sz="5400" dirty="0"/>
            </a:p>
          </p:txBody>
        </p:sp>
        <p:cxnSp>
          <p:nvCxnSpPr>
            <p:cNvPr id="7" name="Straight Connector 6"/>
            <p:cNvCxnSpPr/>
            <p:nvPr/>
          </p:nvCxnSpPr>
          <p:spPr>
            <a:xfrm>
              <a:off x="1028700" y="3581400"/>
              <a:ext cx="228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5562600" y="1524000"/>
            <a:ext cx="3200400" cy="1754326"/>
            <a:chOff x="739942" y="2667000"/>
            <a:chExt cx="2514600" cy="2913064"/>
          </a:xfrm>
        </p:grpSpPr>
        <p:sp>
          <p:nvSpPr>
            <p:cNvPr id="10" name="TextBox 9"/>
            <p:cNvSpPr txBox="1"/>
            <p:nvPr/>
          </p:nvSpPr>
          <p:spPr>
            <a:xfrm>
              <a:off x="739942" y="2667000"/>
              <a:ext cx="2514600" cy="2913064"/>
            </a:xfrm>
            <a:prstGeom prst="rect">
              <a:avLst/>
            </a:prstGeom>
            <a:noFill/>
          </p:spPr>
          <p:txBody>
            <a:bodyPr wrap="square" rtlCol="0">
              <a:spAutoFit/>
            </a:bodyPr>
            <a:lstStyle/>
            <a:p>
              <a:pPr algn="ctr"/>
              <a:r>
                <a:rPr lang="en-US" sz="5400" dirty="0" smtClean="0"/>
                <a:t>Wage</a:t>
              </a:r>
            </a:p>
            <a:p>
              <a:pPr algn="ctr"/>
              <a:r>
                <a:rPr lang="en-US" sz="5400" dirty="0" smtClean="0"/>
                <a:t>Land rents</a:t>
              </a:r>
              <a:endParaRPr lang="en-US" sz="5400" dirty="0"/>
            </a:p>
          </p:txBody>
        </p:sp>
        <p:cxnSp>
          <p:nvCxnSpPr>
            <p:cNvPr id="11" name="Straight Connector 10"/>
            <p:cNvCxnSpPr/>
            <p:nvPr/>
          </p:nvCxnSpPr>
          <p:spPr>
            <a:xfrm>
              <a:off x="799814" y="4185364"/>
              <a:ext cx="239485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95400" y="3505200"/>
            <a:ext cx="3429000" cy="1569660"/>
          </a:xfrm>
          <a:prstGeom prst="rect">
            <a:avLst/>
          </a:prstGeom>
          <a:noFill/>
        </p:spPr>
        <p:txBody>
          <a:bodyPr wrap="square" rtlCol="0">
            <a:spAutoFit/>
          </a:bodyPr>
          <a:lstStyle/>
          <a:p>
            <a:pPr algn="ctr"/>
            <a:r>
              <a:rPr lang="en-US" sz="3200" i="1" dirty="0" smtClean="0"/>
              <a:t>Compares the quantity of available resources</a:t>
            </a:r>
            <a:endParaRPr lang="en-US" sz="3200" i="1" dirty="0"/>
          </a:p>
        </p:txBody>
      </p:sp>
      <p:sp>
        <p:nvSpPr>
          <p:cNvPr id="13" name="TextBox 12"/>
          <p:cNvSpPr txBox="1"/>
          <p:nvPr/>
        </p:nvSpPr>
        <p:spPr>
          <a:xfrm>
            <a:off x="5867400" y="3459540"/>
            <a:ext cx="2743200" cy="1569660"/>
          </a:xfrm>
          <a:prstGeom prst="rect">
            <a:avLst/>
          </a:prstGeom>
          <a:noFill/>
        </p:spPr>
        <p:txBody>
          <a:bodyPr wrap="square" rtlCol="0">
            <a:spAutoFit/>
          </a:bodyPr>
          <a:lstStyle/>
          <a:p>
            <a:pPr algn="ctr"/>
            <a:r>
              <a:rPr lang="en-US" sz="3200" i="1" dirty="0" smtClean="0"/>
              <a:t>Compares the price of those resources</a:t>
            </a:r>
            <a:endParaRPr lang="en-US" sz="32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Wage-Rent Ratios in Europe</a:t>
            </a:r>
            <a:endParaRPr lang="en-US" dirty="0"/>
          </a:p>
        </p:txBody>
      </p:sp>
      <p:graphicFrame>
        <p:nvGraphicFramePr>
          <p:cNvPr id="5" name="Chart 4"/>
          <p:cNvGraphicFramePr/>
          <p:nvPr/>
        </p:nvGraphicFramePr>
        <p:xfrm>
          <a:off x="1219200" y="1600200"/>
          <a:ext cx="39624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4876800" y="1600200"/>
          <a:ext cx="4038600" cy="4648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600" dirty="0" smtClean="0"/>
              <a:t>Wage-Rent Ratios in New World </a:t>
            </a:r>
            <a:endParaRPr lang="en-US" sz="3600" dirty="0"/>
          </a:p>
        </p:txBody>
      </p:sp>
      <p:graphicFrame>
        <p:nvGraphicFramePr>
          <p:cNvPr id="5" name="Content Placeholder 4"/>
          <p:cNvGraphicFramePr>
            <a:graphicFrameLocks noGrp="1"/>
          </p:cNvGraphicFramePr>
          <p:nvPr>
            <p:ph idx="1"/>
          </p:nvPr>
        </p:nvGraphicFramePr>
        <p:xfrm>
          <a:off x="1371600" y="1600200"/>
          <a:ext cx="7315200" cy="4876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Wage-Rent Ratios in Developing World</a:t>
            </a:r>
            <a:endParaRPr lang="en-US" sz="3200" dirty="0"/>
          </a:p>
        </p:txBody>
      </p:sp>
      <p:graphicFrame>
        <p:nvGraphicFramePr>
          <p:cNvPr id="5" name="Chart 4"/>
          <p:cNvGraphicFramePr/>
          <p:nvPr/>
        </p:nvGraphicFramePr>
        <p:xfrm>
          <a:off x="3276600" y="1600200"/>
          <a:ext cx="4038600" cy="48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1295400" y="1600200"/>
          <a:ext cx="2743200" cy="4800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nvGraphicFramePr>
        <p:xfrm>
          <a:off x="6096000" y="1600200"/>
          <a:ext cx="3505200" cy="480536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Era of Globalization</a:t>
            </a:r>
            <a:endParaRPr lang="en-US" dirty="0"/>
          </a:p>
        </p:txBody>
      </p:sp>
      <p:sp>
        <p:nvSpPr>
          <p:cNvPr id="3" name="Content Placeholder 2"/>
          <p:cNvSpPr>
            <a:spLocks noGrp="1"/>
          </p:cNvSpPr>
          <p:nvPr>
            <p:ph idx="1"/>
          </p:nvPr>
        </p:nvSpPr>
        <p:spPr/>
        <p:txBody>
          <a:bodyPr>
            <a:normAutofit/>
          </a:bodyPr>
          <a:lstStyle/>
          <a:p>
            <a:r>
              <a:rPr lang="en-US" dirty="0" smtClean="0"/>
              <a:t>Political changes resulted from the idea that economic interdependence would help maintain peace between nations</a:t>
            </a:r>
          </a:p>
          <a:p>
            <a:r>
              <a:rPr lang="en-US" dirty="0" smtClean="0"/>
              <a:t>Multinational negotiations on trade</a:t>
            </a:r>
          </a:p>
          <a:p>
            <a:pPr lvl="1"/>
            <a:r>
              <a:rPr lang="en-US" dirty="0" smtClean="0"/>
              <a:t>1947 – General Agreement on Tariffs and Trade (GATT) and subsequent trade rounds</a:t>
            </a:r>
          </a:p>
          <a:p>
            <a:pPr lvl="1"/>
            <a:r>
              <a:rPr lang="en-US" dirty="0" smtClean="0"/>
              <a:t>1995 – World Trade Organization (WTO)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Globalization</a:t>
            </a:r>
            <a:endParaRPr lang="en-US" dirty="0"/>
          </a:p>
        </p:txBody>
      </p:sp>
      <p:sp>
        <p:nvSpPr>
          <p:cNvPr id="3" name="Content Placeholder 2"/>
          <p:cNvSpPr>
            <a:spLocks noGrp="1"/>
          </p:cNvSpPr>
          <p:nvPr>
            <p:ph idx="1"/>
          </p:nvPr>
        </p:nvSpPr>
        <p:spPr/>
        <p:txBody>
          <a:bodyPr/>
          <a:lstStyle/>
          <a:p>
            <a:pPr>
              <a:buNone/>
            </a:pPr>
            <a:r>
              <a:rPr lang="en-US" dirty="0" smtClean="0"/>
              <a:t>	</a:t>
            </a:r>
            <a:r>
              <a:rPr lang="en-US" sz="4000" b="1" dirty="0" smtClean="0"/>
              <a:t>Globalization</a:t>
            </a:r>
            <a:r>
              <a:rPr lang="en-US" dirty="0" smtClean="0"/>
              <a:t> is a </a:t>
            </a:r>
            <a:r>
              <a:rPr lang="en-US" dirty="0"/>
              <a:t>complex process that allows </a:t>
            </a:r>
            <a:r>
              <a:rPr lang="en-US" b="1" dirty="0"/>
              <a:t>national resources </a:t>
            </a:r>
            <a:r>
              <a:rPr lang="en-US" dirty="0"/>
              <a:t>to become more and more </a:t>
            </a:r>
            <a:r>
              <a:rPr lang="en-US" b="1" dirty="0"/>
              <a:t>internationally mobile</a:t>
            </a:r>
            <a:r>
              <a:rPr lang="en-US" dirty="0"/>
              <a:t> while national economies become increasingly </a:t>
            </a:r>
            <a:r>
              <a:rPr lang="en-US" b="1" dirty="0"/>
              <a:t>interdependent and integrated</a:t>
            </a:r>
            <a:r>
              <a:rPr lang="en-US" dirty="0" smtClean="0"/>
              <a:t>.</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Integration</a:t>
            </a:r>
            <a:endParaRPr lang="en-US" dirty="0"/>
          </a:p>
        </p:txBody>
      </p:sp>
      <p:sp>
        <p:nvSpPr>
          <p:cNvPr id="3" name="Content Placeholder 2"/>
          <p:cNvSpPr>
            <a:spLocks noGrp="1"/>
          </p:cNvSpPr>
          <p:nvPr>
            <p:ph idx="1"/>
          </p:nvPr>
        </p:nvSpPr>
        <p:spPr/>
        <p:txBody>
          <a:bodyPr>
            <a:normAutofit/>
          </a:bodyPr>
          <a:lstStyle/>
          <a:p>
            <a:r>
              <a:rPr lang="en-US" dirty="0" smtClean="0"/>
              <a:t>Trade agreements</a:t>
            </a:r>
          </a:p>
          <a:p>
            <a:pPr lvl="1"/>
            <a:r>
              <a:rPr lang="en-US" dirty="0" smtClean="0"/>
              <a:t>World Trade Organization</a:t>
            </a:r>
          </a:p>
          <a:p>
            <a:pPr lvl="1"/>
            <a:r>
              <a:rPr lang="en-US" dirty="0" smtClean="0"/>
              <a:t>Free trade areas</a:t>
            </a:r>
          </a:p>
          <a:p>
            <a:pPr lvl="2"/>
            <a:r>
              <a:rPr lang="en-US" dirty="0" smtClean="0"/>
              <a:t>North American Free Trade Agreement (NAFTA)</a:t>
            </a:r>
          </a:p>
          <a:p>
            <a:pPr lvl="2"/>
            <a:r>
              <a:rPr lang="en-US" dirty="0" smtClean="0"/>
              <a:t>Association of Southeast Asian Nations (ASEAN)</a:t>
            </a:r>
          </a:p>
          <a:p>
            <a:r>
              <a:rPr lang="en-US" dirty="0" smtClean="0"/>
              <a:t>Broader integration </a:t>
            </a:r>
          </a:p>
          <a:p>
            <a:pPr lvl="1"/>
            <a:r>
              <a:rPr lang="en-US" dirty="0" smtClean="0"/>
              <a:t>EU and Euro-zone</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Era of Globalization</a:t>
            </a:r>
            <a:endParaRPr lang="en-US" dirty="0"/>
          </a:p>
        </p:txBody>
      </p:sp>
      <p:sp>
        <p:nvSpPr>
          <p:cNvPr id="3" name="Content Placeholder 2"/>
          <p:cNvSpPr>
            <a:spLocks noGrp="1"/>
          </p:cNvSpPr>
          <p:nvPr>
            <p:ph idx="1"/>
          </p:nvPr>
        </p:nvSpPr>
        <p:spPr/>
        <p:txBody>
          <a:bodyPr>
            <a:normAutofit/>
          </a:bodyPr>
          <a:lstStyle/>
          <a:p>
            <a:r>
              <a:rPr lang="en-US" dirty="0" smtClean="0"/>
              <a:t>Innovations in transportation</a:t>
            </a:r>
          </a:p>
          <a:p>
            <a:pPr lvl="1"/>
            <a:r>
              <a:rPr lang="en-US" dirty="0" smtClean="0"/>
              <a:t>Modern container ships </a:t>
            </a:r>
          </a:p>
          <a:p>
            <a:pPr lvl="1"/>
            <a:r>
              <a:rPr lang="en-US" dirty="0" smtClean="0"/>
              <a:t>Airplanes </a:t>
            </a:r>
          </a:p>
          <a:p>
            <a:r>
              <a:rPr lang="en-US" dirty="0" smtClean="0"/>
              <a:t>Innovations in communication</a:t>
            </a:r>
          </a:p>
          <a:p>
            <a:pPr lvl="1"/>
            <a:r>
              <a:rPr lang="en-US" dirty="0" smtClean="0"/>
              <a:t>Computers, cell phones, and the Internet </a:t>
            </a:r>
          </a:p>
          <a:p>
            <a:pPr lvl="1"/>
            <a:r>
              <a:rPr lang="en-US" dirty="0" smtClean="0"/>
              <a:t>Fiber optic networks </a:t>
            </a:r>
          </a:p>
          <a:p>
            <a:r>
              <a:rPr lang="en-US" dirty="0" smtClean="0"/>
              <a:t>Allowed new global markets to emerge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Faces of Globalization</a:t>
            </a:r>
            <a:endParaRPr lang="en-US" dirty="0"/>
          </a:p>
        </p:txBody>
      </p:sp>
      <p:sp>
        <p:nvSpPr>
          <p:cNvPr id="3" name="Content Placeholder 2"/>
          <p:cNvSpPr>
            <a:spLocks noGrp="1"/>
          </p:cNvSpPr>
          <p:nvPr>
            <p:ph idx="1"/>
          </p:nvPr>
        </p:nvSpPr>
        <p:spPr/>
        <p:txBody>
          <a:bodyPr/>
          <a:lstStyle/>
          <a:p>
            <a:r>
              <a:rPr lang="en-US" dirty="0" smtClean="0"/>
              <a:t>Trade of goods and services</a:t>
            </a:r>
          </a:p>
          <a:p>
            <a:r>
              <a:rPr lang="en-US" dirty="0" smtClean="0"/>
              <a:t>Flow of financial capital</a:t>
            </a:r>
          </a:p>
          <a:p>
            <a:r>
              <a:rPr lang="en-US" dirty="0" smtClean="0"/>
              <a:t>Movement of people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of Goods and Services</a:t>
            </a:r>
            <a:endParaRPr lang="en-US" dirty="0"/>
          </a:p>
        </p:txBody>
      </p:sp>
      <p:sp>
        <p:nvSpPr>
          <p:cNvPr id="3" name="Content Placeholder 2"/>
          <p:cNvSpPr>
            <a:spLocks noGrp="1"/>
          </p:cNvSpPr>
          <p:nvPr>
            <p:ph idx="1"/>
          </p:nvPr>
        </p:nvSpPr>
        <p:spPr/>
        <p:txBody>
          <a:bodyPr>
            <a:normAutofit/>
          </a:bodyPr>
          <a:lstStyle/>
          <a:p>
            <a:r>
              <a:rPr lang="en-US" dirty="0" smtClean="0"/>
              <a:t>Between 1960 and 2000, the share of the world’s production that was exported increased from 12% to 25%</a:t>
            </a:r>
          </a:p>
          <a:p>
            <a:r>
              <a:rPr lang="en-US" dirty="0" smtClean="0"/>
              <a:t>Two types of trade</a:t>
            </a:r>
          </a:p>
          <a:p>
            <a:pPr lvl="1"/>
            <a:r>
              <a:rPr lang="en-US" dirty="0" smtClean="0"/>
              <a:t>Trade of goods</a:t>
            </a:r>
          </a:p>
          <a:p>
            <a:pPr lvl="1"/>
            <a:r>
              <a:rPr lang="en-US" dirty="0" smtClean="0"/>
              <a:t>Trade of services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trade?</a:t>
            </a:r>
            <a:endParaRPr lang="en-US" dirty="0"/>
          </a:p>
        </p:txBody>
      </p:sp>
      <p:sp>
        <p:nvSpPr>
          <p:cNvPr id="3" name="Content Placeholder 2"/>
          <p:cNvSpPr>
            <a:spLocks noGrp="1"/>
          </p:cNvSpPr>
          <p:nvPr>
            <p:ph idx="1"/>
          </p:nvPr>
        </p:nvSpPr>
        <p:spPr/>
        <p:txBody>
          <a:bodyPr/>
          <a:lstStyle/>
          <a:p>
            <a:r>
              <a:rPr lang="en-US" dirty="0" smtClean="0"/>
              <a:t>Arbitrage</a:t>
            </a:r>
          </a:p>
          <a:p>
            <a:r>
              <a:rPr lang="en-US" dirty="0" smtClean="0"/>
              <a:t>Absolute advantage</a:t>
            </a:r>
          </a:p>
          <a:p>
            <a:r>
              <a:rPr lang="en-US" dirty="0" smtClean="0"/>
              <a:t>Comparative advantage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Sources of Comparative Advantage</a:t>
            </a:r>
            <a:endParaRPr lang="en-US" sz="3600" dirty="0"/>
          </a:p>
        </p:txBody>
      </p:sp>
      <p:sp>
        <p:nvSpPr>
          <p:cNvPr id="3" name="Content Placeholder 2"/>
          <p:cNvSpPr>
            <a:spLocks noGrp="1"/>
          </p:cNvSpPr>
          <p:nvPr>
            <p:ph idx="1"/>
          </p:nvPr>
        </p:nvSpPr>
        <p:spPr/>
        <p:txBody>
          <a:bodyPr/>
          <a:lstStyle/>
          <a:p>
            <a:r>
              <a:rPr lang="en-US" dirty="0" smtClean="0"/>
              <a:t>Investments in technology</a:t>
            </a:r>
          </a:p>
          <a:p>
            <a:r>
              <a:rPr lang="en-US" dirty="0" smtClean="0"/>
              <a:t>Relative supply of key inputs</a:t>
            </a:r>
          </a:p>
          <a:p>
            <a:pPr lvl="1"/>
            <a:r>
              <a:rPr lang="en-US" dirty="0" smtClean="0"/>
              <a:t>Land (natural resources)</a:t>
            </a:r>
          </a:p>
          <a:p>
            <a:pPr lvl="1"/>
            <a:r>
              <a:rPr lang="en-US" dirty="0" smtClean="0"/>
              <a:t>Labor (both skilled and unskilled)</a:t>
            </a:r>
          </a:p>
          <a:p>
            <a:pPr lvl="1"/>
            <a:r>
              <a:rPr lang="en-US" dirty="0" smtClean="0"/>
              <a:t>Capital</a:t>
            </a:r>
          </a:p>
          <a:p>
            <a:r>
              <a:rPr lang="en-US" dirty="0" smtClean="0"/>
              <a:t>Government services and regulations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lane.jpg"/>
          <p:cNvPicPr>
            <a:picLocks noChangeAspect="1"/>
          </p:cNvPicPr>
          <p:nvPr/>
        </p:nvPicPr>
        <p:blipFill>
          <a:blip r:embed="rId3" cstate="print"/>
          <a:srcRect t="2807" b="12043"/>
          <a:stretch>
            <a:fillRect/>
          </a:stretch>
        </p:blipFill>
        <p:spPr>
          <a:xfrm>
            <a:off x="0" y="-38100"/>
            <a:ext cx="9144000" cy="69342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of People</a:t>
            </a:r>
            <a:endParaRPr lang="en-US" dirty="0"/>
          </a:p>
        </p:txBody>
      </p:sp>
      <p:sp>
        <p:nvSpPr>
          <p:cNvPr id="3" name="Content Placeholder 2"/>
          <p:cNvSpPr>
            <a:spLocks noGrp="1"/>
          </p:cNvSpPr>
          <p:nvPr>
            <p:ph idx="1"/>
          </p:nvPr>
        </p:nvSpPr>
        <p:spPr/>
        <p:txBody>
          <a:bodyPr>
            <a:normAutofit/>
          </a:bodyPr>
          <a:lstStyle/>
          <a:p>
            <a:r>
              <a:rPr lang="en-US" dirty="0" smtClean="0"/>
              <a:t>Emigration vs. Immigration</a:t>
            </a:r>
          </a:p>
          <a:p>
            <a:r>
              <a:rPr lang="en-US" dirty="0" smtClean="0"/>
              <a:t>Late 20</a:t>
            </a:r>
            <a:r>
              <a:rPr lang="en-US" baseline="30000" dirty="0" smtClean="0"/>
              <a:t>th</a:t>
            </a:r>
            <a:r>
              <a:rPr lang="en-US" dirty="0" smtClean="0"/>
              <a:t> century was dramatically different from late 19</a:t>
            </a:r>
            <a:r>
              <a:rPr lang="en-US" baseline="30000" dirty="0" smtClean="0"/>
              <a:t>th</a:t>
            </a:r>
            <a:r>
              <a:rPr lang="en-US" dirty="0" smtClean="0"/>
              <a:t> and early 20</a:t>
            </a:r>
            <a:r>
              <a:rPr lang="en-US" baseline="30000" dirty="0" smtClean="0"/>
              <a:t>th</a:t>
            </a:r>
            <a:r>
              <a:rPr lang="en-US" dirty="0" smtClean="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626"/>
            <a:ext cx="7315200" cy="1154626"/>
          </a:xfrm>
        </p:spPr>
        <p:txBody>
          <a:bodyPr>
            <a:normAutofit/>
          </a:bodyPr>
          <a:lstStyle/>
          <a:p>
            <a:r>
              <a:rPr lang="en-US" dirty="0" smtClean="0"/>
              <a:t>Immigration to the Americas</a:t>
            </a:r>
            <a:endParaRPr lang="en-US" dirty="0"/>
          </a:p>
        </p:txBody>
      </p:sp>
      <p:graphicFrame>
        <p:nvGraphicFramePr>
          <p:cNvPr id="4" name="Content Placeholder 3"/>
          <p:cNvGraphicFramePr>
            <a:graphicFrameLocks noGrp="1"/>
          </p:cNvGraphicFramePr>
          <p:nvPr>
            <p:ph idx="1"/>
          </p:nvPr>
        </p:nvGraphicFramePr>
        <p:xfrm>
          <a:off x="1371600" y="1143000"/>
          <a:ext cx="77724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371600" y="1066800"/>
            <a:ext cx="1103187" cy="338554"/>
          </a:xfrm>
          <a:prstGeom prst="rect">
            <a:avLst/>
          </a:prstGeom>
          <a:noFill/>
        </p:spPr>
        <p:txBody>
          <a:bodyPr wrap="none" rtlCol="0">
            <a:spAutoFit/>
          </a:bodyPr>
          <a:lstStyle/>
          <a:p>
            <a:r>
              <a:rPr lang="en-US" sz="1600" b="1" dirty="0" smtClean="0"/>
              <a:t>Thousands</a:t>
            </a:r>
            <a:endParaRPr lang="en-US" sz="16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Flow of Financial Capital </a:t>
            </a:r>
            <a:endParaRPr lang="en-US" dirty="0"/>
          </a:p>
        </p:txBody>
      </p:sp>
      <p:sp>
        <p:nvSpPr>
          <p:cNvPr id="3" name="Content Placeholder 2"/>
          <p:cNvSpPr>
            <a:spLocks noGrp="1"/>
          </p:cNvSpPr>
          <p:nvPr>
            <p:ph idx="1"/>
          </p:nvPr>
        </p:nvSpPr>
        <p:spPr/>
        <p:txBody>
          <a:bodyPr>
            <a:normAutofit/>
          </a:bodyPr>
          <a:lstStyle/>
          <a:p>
            <a:r>
              <a:rPr lang="en-US" b="1" dirty="0" smtClean="0"/>
              <a:t>Foreign Direct Investment </a:t>
            </a:r>
          </a:p>
          <a:p>
            <a:pPr lvl="1">
              <a:buNone/>
            </a:pPr>
            <a:r>
              <a:rPr lang="en-US" b="1" dirty="0" smtClean="0"/>
              <a:t>	</a:t>
            </a:r>
            <a:r>
              <a:rPr lang="en-US" i="1" dirty="0" smtClean="0"/>
              <a:t>the purchase of physical capital such as buildings, tools and machinery in other parts of the world</a:t>
            </a:r>
          </a:p>
          <a:p>
            <a:r>
              <a:rPr lang="en-US" b="1" dirty="0" smtClean="0"/>
              <a:t>Foreign Portfolio Investment</a:t>
            </a:r>
          </a:p>
          <a:p>
            <a:pPr lvl="1">
              <a:buNone/>
            </a:pPr>
            <a:r>
              <a:rPr lang="en-US" dirty="0" smtClean="0"/>
              <a:t>	</a:t>
            </a:r>
            <a:r>
              <a:rPr lang="en-US" i="1" dirty="0" smtClean="0"/>
              <a:t>the purchase of financial assets that originate outside of the buyer’s country of residence and are valued in a foreign currency</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3" cstate="print"/>
          <a:srcRect/>
          <a:stretch>
            <a:fillRect/>
          </a:stretch>
        </p:blipFill>
        <p:spPr bwMode="auto">
          <a:xfrm>
            <a:off x="2209800" y="152400"/>
            <a:ext cx="6274594"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map.jpg"/>
          <p:cNvPicPr>
            <a:picLocks noChangeAspect="1"/>
          </p:cNvPicPr>
          <p:nvPr/>
        </p:nvPicPr>
        <p:blipFill>
          <a:blip r:embed="rId2" cstate="print"/>
          <a:stretch>
            <a:fillRect/>
          </a:stretch>
        </p:blipFill>
        <p:spPr>
          <a:xfrm>
            <a:off x="-15420" y="228600"/>
            <a:ext cx="9174840" cy="6400800"/>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Foreign Exchange Markets</a:t>
            </a:r>
            <a:endParaRPr lang="en-US" dirty="0"/>
          </a:p>
        </p:txBody>
      </p:sp>
      <p:sp>
        <p:nvSpPr>
          <p:cNvPr id="3" name="Content Placeholder 2"/>
          <p:cNvSpPr>
            <a:spLocks noGrp="1"/>
          </p:cNvSpPr>
          <p:nvPr>
            <p:ph idx="1"/>
          </p:nvPr>
        </p:nvSpPr>
        <p:spPr/>
        <p:txBody>
          <a:bodyPr>
            <a:normAutofit/>
          </a:bodyPr>
          <a:lstStyle/>
          <a:p>
            <a:r>
              <a:rPr lang="en-US" dirty="0" smtClean="0"/>
              <a:t>Market where currencies from around the world are bought and sold</a:t>
            </a:r>
          </a:p>
          <a:p>
            <a:r>
              <a:rPr lang="en-US" dirty="0" smtClean="0"/>
              <a:t>Largest financial market in the world</a:t>
            </a:r>
          </a:p>
          <a:p>
            <a:r>
              <a:rPr lang="en-US" dirty="0" smtClean="0"/>
              <a:t>Operates 24 hours a day</a:t>
            </a:r>
          </a:p>
          <a:p>
            <a:r>
              <a:rPr lang="en-US" dirty="0" smtClean="0"/>
              <a:t>Global market</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Exchange Rates</a:t>
            </a:r>
          </a:p>
        </p:txBody>
      </p:sp>
      <p:sp>
        <p:nvSpPr>
          <p:cNvPr id="57347" name="Rectangle 3"/>
          <p:cNvSpPr>
            <a:spLocks noGrp="1" noChangeArrowheads="1"/>
          </p:cNvSpPr>
          <p:nvPr>
            <p:ph type="body" idx="1"/>
          </p:nvPr>
        </p:nvSpPr>
        <p:spPr/>
        <p:txBody>
          <a:bodyPr/>
          <a:lstStyle/>
          <a:p>
            <a:r>
              <a:rPr lang="en-US" dirty="0" smtClean="0"/>
              <a:t>One exchange </a:t>
            </a:r>
            <a:r>
              <a:rPr lang="en-US" dirty="0"/>
              <a:t>rate is the reciprocal of another </a:t>
            </a:r>
            <a:r>
              <a:rPr lang="en-US" dirty="0" smtClean="0"/>
              <a:t>exchange rate</a:t>
            </a:r>
            <a:endParaRPr lang="en-US" dirty="0"/>
          </a:p>
          <a:p>
            <a:pPr lvl="1"/>
            <a:r>
              <a:rPr lang="en-US" dirty="0" smtClean="0"/>
              <a:t>If </a:t>
            </a:r>
            <a:r>
              <a:rPr lang="en-US" dirty="0">
                <a:cs typeface="Arial" charset="0"/>
              </a:rPr>
              <a:t>€1 = $2.00, then </a:t>
            </a:r>
            <a:r>
              <a:rPr lang="en-US" dirty="0"/>
              <a:t>$1 = </a:t>
            </a:r>
            <a:r>
              <a:rPr lang="en-US" dirty="0">
                <a:cs typeface="Arial" charset="0"/>
              </a:rPr>
              <a:t>€0.50</a:t>
            </a:r>
          </a:p>
          <a:p>
            <a:r>
              <a:rPr lang="en-US" dirty="0">
                <a:cs typeface="Arial" charset="0"/>
              </a:rPr>
              <a:t>As </a:t>
            </a:r>
            <a:r>
              <a:rPr lang="en-US" dirty="0" smtClean="0">
                <a:cs typeface="Arial" charset="0"/>
              </a:rPr>
              <a:t>the exchange rate fluctuates, the value (or strength) of each currency is affected</a:t>
            </a:r>
          </a:p>
          <a:p>
            <a:r>
              <a:rPr lang="en-US" dirty="0" smtClean="0">
                <a:cs typeface="Arial" charset="0"/>
              </a:rPr>
              <a:t>When one currency strengthens, the other weakens</a:t>
            </a:r>
            <a:endParaRPr lang="en-US" dirty="0">
              <a:cs typeface="Arial" charset="0"/>
            </a:endParaRP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dirty="0" smtClean="0"/>
              <a:t>Weakening Dollar / Strengthening Euro</a:t>
            </a:r>
            <a:endParaRPr lang="en-US" sz="3200" dirty="0"/>
          </a:p>
        </p:txBody>
      </p:sp>
      <p:graphicFrame>
        <p:nvGraphicFramePr>
          <p:cNvPr id="4" name="Content Placeholder 3"/>
          <p:cNvGraphicFramePr>
            <a:graphicFrameLocks noGrp="1"/>
          </p:cNvGraphicFramePr>
          <p:nvPr>
            <p:ph idx="1"/>
          </p:nvPr>
        </p:nvGraphicFramePr>
        <p:xfrm>
          <a:off x="1371600" y="1600200"/>
          <a:ext cx="7315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dirty="0" smtClean="0"/>
              <a:t>Weakening Euro / Strengthening Dollar</a:t>
            </a:r>
            <a:endParaRPr lang="en-US" sz="3200" dirty="0"/>
          </a:p>
        </p:txBody>
      </p:sp>
      <p:graphicFrame>
        <p:nvGraphicFramePr>
          <p:cNvPr id="4" name="Content Placeholder 3"/>
          <p:cNvGraphicFramePr>
            <a:graphicFrameLocks noGrp="1"/>
          </p:cNvGraphicFramePr>
          <p:nvPr>
            <p:ph idx="1"/>
          </p:nvPr>
        </p:nvGraphicFramePr>
        <p:xfrm>
          <a:off x="1371600" y="1600200"/>
          <a:ext cx="7315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stronger U.S. dollar means … </a:t>
            </a:r>
            <a:endParaRPr lang="en-US" dirty="0"/>
          </a:p>
        </p:txBody>
      </p:sp>
      <p:graphicFrame>
        <p:nvGraphicFramePr>
          <p:cNvPr id="4" name="Content Placeholder 3"/>
          <p:cNvGraphicFramePr>
            <a:graphicFrameLocks noGrp="1"/>
          </p:cNvGraphicFramePr>
          <p:nvPr>
            <p:ph idx="1"/>
          </p:nvPr>
        </p:nvGraphicFramePr>
        <p:xfrm>
          <a:off x="1371600" y="1600200"/>
          <a:ext cx="7315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weaker U.S. dollar means … </a:t>
            </a:r>
            <a:endParaRPr lang="en-US" dirty="0"/>
          </a:p>
        </p:txBody>
      </p:sp>
      <p:graphicFrame>
        <p:nvGraphicFramePr>
          <p:cNvPr id="4" name="Content Placeholder 3"/>
          <p:cNvGraphicFramePr>
            <a:graphicFrameLocks noGrp="1"/>
          </p:cNvGraphicFramePr>
          <p:nvPr>
            <p:ph idx="1"/>
          </p:nvPr>
        </p:nvGraphicFramePr>
        <p:xfrm>
          <a:off x="1371600" y="1600200"/>
          <a:ext cx="7315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5" name="Subtitle 4"/>
          <p:cNvSpPr>
            <a:spLocks noGrp="1"/>
          </p:cNvSpPr>
          <p:nvPr>
            <p:ph type="subTitle" idx="1"/>
          </p:nvPr>
        </p:nvSpPr>
        <p:spPr>
          <a:xfrm>
            <a:off x="1371600" y="3886200"/>
            <a:ext cx="7543800" cy="1752600"/>
          </a:xfrm>
        </p:spPr>
        <p:txBody>
          <a:bodyPr/>
          <a:lstStyle/>
          <a:p>
            <a:r>
              <a:rPr lang="en-US" dirty="0" smtClean="0">
                <a:solidFill>
                  <a:schemeClr val="tx1"/>
                </a:solidFill>
              </a:rPr>
              <a:t>To order </a:t>
            </a:r>
            <a:r>
              <a:rPr lang="en-US" i="1" dirty="0" smtClean="0">
                <a:solidFill>
                  <a:schemeClr val="tx1"/>
                </a:solidFill>
              </a:rPr>
              <a:t>Globalization</a:t>
            </a:r>
            <a:r>
              <a:rPr lang="en-US" smtClean="0">
                <a:solidFill>
                  <a:schemeClr val="tx1"/>
                </a:solidFill>
              </a:rPr>
              <a:t>, visit </a:t>
            </a:r>
            <a:r>
              <a:rPr lang="en-US" sz="2600" dirty="0" smtClean="0">
                <a:hlinkClick r:id="rId2"/>
              </a:rPr>
              <a:t>http://www.dallasfed.org/educate/pubs/index.html</a:t>
            </a:r>
            <a:endParaRPr lang="en-US" sz="2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O’Rourke, Kevin H., and Jeffrey G. Williamson (1999), “The Heckscher-Ohlin Model Between 1400 and 2000: When It Explained Factor Price Convergence, When It Did Not, and Why,” NBER Working Paper Series, no. 7411 (Cambridge, Mass., National Bureau of Economic Research, November).</a:t>
            </a:r>
          </a:p>
          <a:p>
            <a:endParaRPr lang="en-US" dirty="0" smtClean="0"/>
          </a:p>
          <a:p>
            <a:r>
              <a:rPr lang="en-US" dirty="0" smtClean="0"/>
              <a:t>O’Rourke, Kevin H., and Jeffrey G. Williamson (2000), “When Did Globalization Begin?” NBER Working Paper Series, no. 7632 (Cambridge, Mass., National Bureau of Economic Research, April).</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 it globalization?</a:t>
            </a:r>
            <a:endParaRPr lang="en-US" dirty="0"/>
          </a:p>
        </p:txBody>
      </p:sp>
      <p:sp>
        <p:nvSpPr>
          <p:cNvPr id="3" name="Content Placeholder 2"/>
          <p:cNvSpPr>
            <a:spLocks noGrp="1"/>
          </p:cNvSpPr>
          <p:nvPr>
            <p:ph idx="1"/>
          </p:nvPr>
        </p:nvSpPr>
        <p:spPr/>
        <p:txBody>
          <a:bodyPr/>
          <a:lstStyle/>
          <a:p>
            <a:r>
              <a:rPr lang="en-US" dirty="0" smtClean="0"/>
              <a:t>Kevin H. O’Rourke and Jeffrey G. Williamson</a:t>
            </a:r>
          </a:p>
          <a:p>
            <a:r>
              <a:rPr lang="en-US" dirty="0" smtClean="0"/>
              <a:t>Historians look at:</a:t>
            </a:r>
          </a:p>
          <a:p>
            <a:pPr lvl="1"/>
            <a:r>
              <a:rPr lang="en-US" dirty="0" smtClean="0"/>
              <a:t>Shipping technologies</a:t>
            </a:r>
          </a:p>
          <a:p>
            <a:pPr lvl="1"/>
            <a:r>
              <a:rPr lang="en-US" dirty="0" smtClean="0"/>
              <a:t>Port histories</a:t>
            </a:r>
          </a:p>
          <a:p>
            <a:pPr lvl="1"/>
            <a:r>
              <a:rPr lang="en-US" dirty="0" smtClean="0"/>
              <a:t>Evolution of trading monopolies</a:t>
            </a:r>
          </a:p>
          <a:p>
            <a:pPr lvl="1"/>
            <a:r>
              <a:rPr lang="en-US" dirty="0" smtClean="0"/>
              <a:t>Rise and fall of trade routes</a:t>
            </a:r>
          </a:p>
          <a:p>
            <a:pPr lvl="1"/>
            <a:r>
              <a:rPr lang="en-US" dirty="0" smtClean="0"/>
              <a:t>Trade volumes</a:t>
            </a:r>
          </a:p>
          <a:p>
            <a:r>
              <a:rPr lang="en-US" dirty="0" smtClean="0"/>
              <a:t>But rarely prices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t>Imagine two islands…</a:t>
            </a:r>
            <a:endParaRPr lang="en-US" dirty="0"/>
          </a:p>
        </p:txBody>
      </p:sp>
      <p:grpSp>
        <p:nvGrpSpPr>
          <p:cNvPr id="2" name="Group 8"/>
          <p:cNvGrpSpPr/>
          <p:nvPr/>
        </p:nvGrpSpPr>
        <p:grpSpPr>
          <a:xfrm flipH="1">
            <a:off x="3352799" y="5334000"/>
            <a:ext cx="1676401" cy="1371600"/>
            <a:chOff x="5562600" y="1752600"/>
            <a:chExt cx="3420999" cy="2288263"/>
          </a:xfrm>
        </p:grpSpPr>
        <p:pic>
          <p:nvPicPr>
            <p:cNvPr id="1028" name="Picture 4" descr="c:\Program Files\Microsoft Office\Media\CntCD1\ClipArt3\j0233594.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6248400" y="2667000"/>
              <a:ext cx="2735199" cy="1373863"/>
            </a:xfrm>
            <a:prstGeom prst="rect">
              <a:avLst/>
            </a:prstGeom>
            <a:noFill/>
          </p:spPr>
        </p:pic>
        <p:pic>
          <p:nvPicPr>
            <p:cNvPr id="8" name="Picture 4" descr="c:\Program Files\Microsoft Office\Media\CntCD1\ClipArt3\j0233594.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5562600" y="1752600"/>
              <a:ext cx="2735199" cy="1373863"/>
            </a:xfrm>
            <a:prstGeom prst="rect">
              <a:avLst/>
            </a:prstGeom>
            <a:noFill/>
          </p:spPr>
        </p:pic>
      </p:grpSp>
      <p:pic>
        <p:nvPicPr>
          <p:cNvPr id="1027" name="Picture 3" descr="c:\Program Files\Microsoft Office\Media\CntCD1\ClipArt4\j0246157.wmf"/>
          <p:cNvPicPr>
            <a:picLocks noChangeAspect="1" noChangeArrowheads="1"/>
          </p:cNvPicPr>
          <p:nvPr/>
        </p:nvPicPr>
        <p:blipFill>
          <a:blip r:embed="rId4" cstate="print"/>
          <a:stretch>
            <a:fillRect/>
          </a:stretch>
        </p:blipFill>
        <p:spPr bwMode="auto">
          <a:xfrm flipH="1">
            <a:off x="5410200" y="5410200"/>
            <a:ext cx="1307449" cy="1295400"/>
          </a:xfrm>
          <a:prstGeom prst="rect">
            <a:avLst/>
          </a:prstGeom>
          <a:noFill/>
          <a:ln>
            <a:noFill/>
          </a:ln>
        </p:spPr>
      </p:pic>
      <p:sp>
        <p:nvSpPr>
          <p:cNvPr id="10" name="Content Placeholder 9"/>
          <p:cNvSpPr>
            <a:spLocks noGrp="1"/>
          </p:cNvSpPr>
          <p:nvPr>
            <p:ph idx="1"/>
          </p:nvPr>
        </p:nvSpPr>
        <p:spPr/>
        <p:txBody>
          <a:bodyPr/>
          <a:lstStyle/>
          <a:p>
            <a:r>
              <a:rPr lang="en-US" dirty="0" smtClean="0"/>
              <a:t>Both islands produce fish and coconuts</a:t>
            </a:r>
          </a:p>
          <a:p>
            <a:pPr lvl="1"/>
            <a:r>
              <a:rPr lang="en-US" dirty="0" smtClean="0"/>
              <a:t>Fishing requires boats (capital) and labor</a:t>
            </a:r>
          </a:p>
          <a:p>
            <a:pPr lvl="1"/>
            <a:r>
              <a:rPr lang="en-US" dirty="0" smtClean="0"/>
              <a:t>Coconut production requires trees (land) and labor</a:t>
            </a:r>
          </a:p>
          <a:p>
            <a:r>
              <a:rPr lang="en-US" dirty="0" smtClean="0"/>
              <a:t>Different amounts of resources</a:t>
            </a:r>
          </a:p>
          <a:p>
            <a:pPr lvl="1"/>
            <a:r>
              <a:rPr lang="en-US" dirty="0" smtClean="0"/>
              <a:t>One island has many trees and few boats</a:t>
            </a:r>
          </a:p>
          <a:p>
            <a:pPr lvl="1"/>
            <a:r>
              <a:rPr lang="en-US" dirty="0" smtClean="0"/>
              <a:t>Other island has many boats, but few trees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Before trade…</a:t>
            </a:r>
            <a:endParaRPr lang="en-US" dirty="0"/>
          </a:p>
        </p:txBody>
      </p:sp>
      <p:sp>
        <p:nvSpPr>
          <p:cNvPr id="3" name="Content Placeholder 2"/>
          <p:cNvSpPr>
            <a:spLocks noGrp="1"/>
          </p:cNvSpPr>
          <p:nvPr>
            <p:ph idx="1"/>
          </p:nvPr>
        </p:nvSpPr>
        <p:spPr/>
        <p:txBody>
          <a:bodyPr/>
          <a:lstStyle/>
          <a:p>
            <a:r>
              <a:rPr lang="en-US" dirty="0" smtClean="0"/>
              <a:t>Island with few trees and many boats</a:t>
            </a:r>
          </a:p>
          <a:p>
            <a:pPr lvl="1"/>
            <a:r>
              <a:rPr lang="en-US" dirty="0" smtClean="0"/>
              <a:t>Expensive coconuts and cheap fish</a:t>
            </a:r>
          </a:p>
          <a:p>
            <a:r>
              <a:rPr lang="en-US" dirty="0" smtClean="0"/>
              <a:t>Island with many trees and few boats</a:t>
            </a:r>
          </a:p>
          <a:p>
            <a:pPr lvl="1"/>
            <a:r>
              <a:rPr lang="en-US" dirty="0" smtClean="0"/>
              <a:t>Expensive fish and cheap coconuts</a:t>
            </a:r>
          </a:p>
          <a:p>
            <a:endParaRPr lang="en-US" dirty="0" smtClean="0"/>
          </a:p>
        </p:txBody>
      </p:sp>
      <p:grpSp>
        <p:nvGrpSpPr>
          <p:cNvPr id="4" name="Group 8"/>
          <p:cNvGrpSpPr/>
          <p:nvPr/>
        </p:nvGrpSpPr>
        <p:grpSpPr>
          <a:xfrm flipH="1">
            <a:off x="3352799" y="5334000"/>
            <a:ext cx="1676401" cy="1371600"/>
            <a:chOff x="5562600" y="1752600"/>
            <a:chExt cx="3420999" cy="2288263"/>
          </a:xfrm>
        </p:grpSpPr>
        <p:pic>
          <p:nvPicPr>
            <p:cNvPr id="5" name="Picture 4" descr="c:\Program Files\Microsoft Office\Media\CntCD1\ClipArt3\j0233594.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6248400" y="2667000"/>
              <a:ext cx="2735199" cy="1373863"/>
            </a:xfrm>
            <a:prstGeom prst="rect">
              <a:avLst/>
            </a:prstGeom>
            <a:noFill/>
          </p:spPr>
        </p:pic>
        <p:pic>
          <p:nvPicPr>
            <p:cNvPr id="6" name="Picture 4" descr="c:\Program Files\Microsoft Office\Media\CntCD1\ClipArt3\j0233594.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5562600" y="1752600"/>
              <a:ext cx="2735199" cy="1373863"/>
            </a:xfrm>
            <a:prstGeom prst="rect">
              <a:avLst/>
            </a:prstGeom>
            <a:noFill/>
          </p:spPr>
        </p:pic>
      </p:grpSp>
      <p:pic>
        <p:nvPicPr>
          <p:cNvPr id="7" name="Picture 3" descr="c:\Program Files\Microsoft Office\Media\CntCD1\ClipArt4\j0246157.wmf"/>
          <p:cNvPicPr>
            <a:picLocks noChangeAspect="1" noChangeArrowheads="1"/>
          </p:cNvPicPr>
          <p:nvPr/>
        </p:nvPicPr>
        <p:blipFill>
          <a:blip r:embed="rId4" cstate="print"/>
          <a:stretch>
            <a:fillRect/>
          </a:stretch>
        </p:blipFill>
        <p:spPr bwMode="auto">
          <a:xfrm flipH="1">
            <a:off x="5410200" y="5410200"/>
            <a:ext cx="1307449" cy="1295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begins… </a:t>
            </a:r>
            <a:endParaRPr lang="en-US" dirty="0"/>
          </a:p>
        </p:txBody>
      </p:sp>
      <p:sp>
        <p:nvSpPr>
          <p:cNvPr id="3" name="Content Placeholder 2"/>
          <p:cNvSpPr>
            <a:spLocks noGrp="1"/>
          </p:cNvSpPr>
          <p:nvPr>
            <p:ph idx="1"/>
          </p:nvPr>
        </p:nvSpPr>
        <p:spPr/>
        <p:txBody>
          <a:bodyPr/>
          <a:lstStyle/>
          <a:p>
            <a:r>
              <a:rPr lang="en-US" dirty="0" smtClean="0"/>
              <a:t>A new navigational device allows trade between the islands</a:t>
            </a:r>
          </a:p>
          <a:p>
            <a:pPr lvl="1"/>
            <a:r>
              <a:rPr lang="en-US" dirty="0" smtClean="0"/>
              <a:t>Which island will import fish?</a:t>
            </a:r>
          </a:p>
          <a:p>
            <a:pPr lvl="1"/>
            <a:r>
              <a:rPr lang="en-US" dirty="0" smtClean="0"/>
              <a:t>Which island will import coconuts?</a:t>
            </a:r>
            <a:endParaRPr lang="en-US" dirty="0"/>
          </a:p>
        </p:txBody>
      </p:sp>
      <p:grpSp>
        <p:nvGrpSpPr>
          <p:cNvPr id="4" name="Group 8"/>
          <p:cNvGrpSpPr/>
          <p:nvPr/>
        </p:nvGrpSpPr>
        <p:grpSpPr>
          <a:xfrm flipH="1">
            <a:off x="3352799" y="5334000"/>
            <a:ext cx="1676401" cy="1371600"/>
            <a:chOff x="5562600" y="1752600"/>
            <a:chExt cx="3420999" cy="2288263"/>
          </a:xfrm>
        </p:grpSpPr>
        <p:pic>
          <p:nvPicPr>
            <p:cNvPr id="5" name="Picture 4" descr="c:\Program Files\Microsoft Office\Media\CntCD1\ClipArt3\j0233594.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6248400" y="2667000"/>
              <a:ext cx="2735199" cy="1373863"/>
            </a:xfrm>
            <a:prstGeom prst="rect">
              <a:avLst/>
            </a:prstGeom>
            <a:noFill/>
          </p:spPr>
        </p:pic>
        <p:pic>
          <p:nvPicPr>
            <p:cNvPr id="6" name="Picture 4" descr="c:\Program Files\Microsoft Office\Media\CntCD1\ClipArt3\j0233594.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5562600" y="1752600"/>
              <a:ext cx="2735199" cy="1373863"/>
            </a:xfrm>
            <a:prstGeom prst="rect">
              <a:avLst/>
            </a:prstGeom>
            <a:noFill/>
          </p:spPr>
        </p:pic>
      </p:grpSp>
      <p:pic>
        <p:nvPicPr>
          <p:cNvPr id="7" name="Picture 3" descr="c:\Program Files\Microsoft Office\Media\CntCD1\ClipArt4\j0246157.wmf"/>
          <p:cNvPicPr>
            <a:picLocks noChangeAspect="1" noChangeArrowheads="1"/>
          </p:cNvPicPr>
          <p:nvPr/>
        </p:nvPicPr>
        <p:blipFill>
          <a:blip r:embed="rId4" cstate="print"/>
          <a:stretch>
            <a:fillRect/>
          </a:stretch>
        </p:blipFill>
        <p:spPr bwMode="auto">
          <a:xfrm flipH="1">
            <a:off x="5410200" y="5410200"/>
            <a:ext cx="1307449" cy="1295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381000"/>
            <a:ext cx="5943600" cy="6096000"/>
          </a:xfrm>
        </p:spPr>
        <p:txBody>
          <a:bodyPr>
            <a:normAutofit fontScale="92500" lnSpcReduction="10000"/>
          </a:bodyPr>
          <a:lstStyle/>
          <a:p>
            <a:pPr>
              <a:lnSpc>
                <a:spcPct val="110000"/>
              </a:lnSpc>
              <a:spcAft>
                <a:spcPts val="1200"/>
              </a:spcAft>
            </a:pPr>
            <a:r>
              <a:rPr lang="en-US" sz="2800" dirty="0" smtClean="0"/>
              <a:t>Few trees</a:t>
            </a:r>
            <a:r>
              <a:rPr lang="en-US" sz="2800" b="1" dirty="0" smtClean="0"/>
              <a:t> </a:t>
            </a:r>
            <a:r>
              <a:rPr lang="en-US" sz="2800" b="1" dirty="0" smtClean="0">
                <a:latin typeface="Calibri"/>
              </a:rPr>
              <a:t>→ </a:t>
            </a:r>
            <a:r>
              <a:rPr lang="en-US" sz="2800" dirty="0" smtClean="0">
                <a:latin typeface="Calibri"/>
              </a:rPr>
              <a:t>expensive domestic</a:t>
            </a:r>
            <a:r>
              <a:rPr lang="en-US" sz="2800" dirty="0" smtClean="0"/>
              <a:t> coconuts before trade</a:t>
            </a:r>
          </a:p>
          <a:p>
            <a:pPr>
              <a:lnSpc>
                <a:spcPct val="110000"/>
              </a:lnSpc>
              <a:spcAft>
                <a:spcPts val="1200"/>
              </a:spcAft>
            </a:pPr>
            <a:r>
              <a:rPr lang="en-US" sz="2800" dirty="0" smtClean="0"/>
              <a:t>Imported foreign coconuts are cheap</a:t>
            </a:r>
          </a:p>
          <a:p>
            <a:pPr>
              <a:lnSpc>
                <a:spcPct val="110000"/>
              </a:lnSpc>
              <a:spcAft>
                <a:spcPts val="1200"/>
              </a:spcAft>
            </a:pPr>
            <a:r>
              <a:rPr lang="en-US" sz="2800" dirty="0" smtClean="0"/>
              <a:t>Domestic price of coconuts </a:t>
            </a:r>
            <a:r>
              <a:rPr lang="en-US" sz="2800" b="1" dirty="0" smtClean="0">
                <a:latin typeface="Calibri"/>
              </a:rPr>
              <a:t>↓</a:t>
            </a:r>
            <a:r>
              <a:rPr lang="en-US" sz="2800" dirty="0" smtClean="0">
                <a:latin typeface="Calibri"/>
              </a:rPr>
              <a:t> </a:t>
            </a:r>
            <a:r>
              <a:rPr lang="en-US" sz="2800" dirty="0" smtClean="0"/>
              <a:t>with trade</a:t>
            </a:r>
          </a:p>
          <a:p>
            <a:pPr>
              <a:lnSpc>
                <a:spcPct val="110000"/>
              </a:lnSpc>
              <a:spcAft>
                <a:spcPts val="1200"/>
              </a:spcAft>
            </a:pPr>
            <a:endParaRPr lang="en-US" sz="2800" dirty="0" smtClean="0"/>
          </a:p>
          <a:p>
            <a:pPr>
              <a:lnSpc>
                <a:spcPct val="110000"/>
              </a:lnSpc>
              <a:spcAft>
                <a:spcPts val="1200"/>
              </a:spcAft>
            </a:pPr>
            <a:r>
              <a:rPr lang="en-US" sz="2800" dirty="0" smtClean="0"/>
              <a:t>Many boats </a:t>
            </a:r>
            <a:r>
              <a:rPr lang="en-US" sz="2800" b="1" dirty="0" smtClean="0"/>
              <a:t>→</a:t>
            </a:r>
            <a:r>
              <a:rPr lang="en-US" sz="2800" dirty="0" smtClean="0"/>
              <a:t> cheap domestic fish before trade</a:t>
            </a:r>
          </a:p>
          <a:p>
            <a:pPr>
              <a:lnSpc>
                <a:spcPct val="110000"/>
              </a:lnSpc>
              <a:spcAft>
                <a:spcPts val="1200"/>
              </a:spcAft>
            </a:pPr>
            <a:r>
              <a:rPr lang="en-US" sz="2800" dirty="0" smtClean="0"/>
              <a:t>New export markets for fish increases demand</a:t>
            </a:r>
          </a:p>
          <a:p>
            <a:pPr>
              <a:lnSpc>
                <a:spcPct val="110000"/>
              </a:lnSpc>
              <a:spcAft>
                <a:spcPts val="1200"/>
              </a:spcAft>
            </a:pPr>
            <a:r>
              <a:rPr lang="en-US" sz="2800" dirty="0" smtClean="0"/>
              <a:t>Domestic price of fish </a:t>
            </a:r>
            <a:r>
              <a:rPr lang="en-US" sz="2800" b="1" dirty="0" smtClean="0">
                <a:latin typeface="Calibri"/>
              </a:rPr>
              <a:t>↑</a:t>
            </a:r>
            <a:r>
              <a:rPr lang="en-US" sz="2800" dirty="0" smtClean="0"/>
              <a:t> with trade</a:t>
            </a:r>
          </a:p>
        </p:txBody>
      </p:sp>
      <p:grpSp>
        <p:nvGrpSpPr>
          <p:cNvPr id="2" name="Group 8"/>
          <p:cNvGrpSpPr/>
          <p:nvPr/>
        </p:nvGrpSpPr>
        <p:grpSpPr>
          <a:xfrm>
            <a:off x="1524000" y="4191000"/>
            <a:ext cx="1676400" cy="1752600"/>
            <a:chOff x="5562600" y="1752600"/>
            <a:chExt cx="3420999" cy="2288263"/>
          </a:xfrm>
        </p:grpSpPr>
        <p:pic>
          <p:nvPicPr>
            <p:cNvPr id="5" name="Picture 4" descr="c:\Program Files\Microsoft Office\Media\CntCD1\ClipArt3\j0233594.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6248400" y="2667000"/>
              <a:ext cx="2735199" cy="1373863"/>
            </a:xfrm>
            <a:prstGeom prst="rect">
              <a:avLst/>
            </a:prstGeom>
            <a:noFill/>
          </p:spPr>
        </p:pic>
        <p:pic>
          <p:nvPicPr>
            <p:cNvPr id="6" name="Picture 4" descr="c:\Program Files\Microsoft Office\Media\CntCD1\ClipArt3\j0233594.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5562600" y="1752600"/>
              <a:ext cx="2735199" cy="1373863"/>
            </a:xfrm>
            <a:prstGeom prst="rect">
              <a:avLst/>
            </a:prstGeom>
            <a:noFill/>
          </p:spPr>
        </p:pic>
      </p:grpSp>
      <p:pic>
        <p:nvPicPr>
          <p:cNvPr id="7" name="Picture 3" descr="c:\Program Files\Microsoft Office\Media\CntCD1\ClipArt4\j0246157.wmf"/>
          <p:cNvPicPr>
            <a:picLocks noChangeAspect="1" noChangeArrowheads="1"/>
          </p:cNvPicPr>
          <p:nvPr/>
        </p:nvPicPr>
        <p:blipFill>
          <a:blip r:embed="rId4" cstate="print"/>
          <a:stretch>
            <a:fillRect/>
          </a:stretch>
        </p:blipFill>
        <p:spPr bwMode="auto">
          <a:xfrm flipH="1">
            <a:off x="1371600" y="608196"/>
            <a:ext cx="1905000" cy="1887444"/>
          </a:xfrm>
          <a:prstGeom prst="rect">
            <a:avLst/>
          </a:prstGeom>
          <a:noFill/>
          <a:ln>
            <a:noFill/>
          </a:ln>
        </p:spPr>
      </p:pic>
      <p:cxnSp>
        <p:nvCxnSpPr>
          <p:cNvPr id="9" name="Straight Connector 8"/>
          <p:cNvCxnSpPr/>
          <p:nvPr/>
        </p:nvCxnSpPr>
        <p:spPr>
          <a:xfrm>
            <a:off x="1447800" y="3352800"/>
            <a:ext cx="7239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457200"/>
            <a:ext cx="6477000" cy="6096000"/>
          </a:xfrm>
        </p:spPr>
        <p:txBody>
          <a:bodyPr>
            <a:normAutofit/>
          </a:bodyPr>
          <a:lstStyle/>
          <a:p>
            <a:pPr>
              <a:lnSpc>
                <a:spcPct val="110000"/>
              </a:lnSpc>
              <a:spcAft>
                <a:spcPts val="1200"/>
              </a:spcAft>
            </a:pPr>
            <a:r>
              <a:rPr lang="en-US" sz="2800" b="1" dirty="0" smtClean="0"/>
              <a:t>Who cares about the price of coconuts?</a:t>
            </a:r>
          </a:p>
          <a:p>
            <a:pPr lvl="1">
              <a:lnSpc>
                <a:spcPct val="110000"/>
              </a:lnSpc>
              <a:spcAft>
                <a:spcPts val="1200"/>
              </a:spcAft>
            </a:pPr>
            <a:r>
              <a:rPr lang="en-US" sz="2400" dirty="0" smtClean="0"/>
              <a:t>People who own trees (land)</a:t>
            </a:r>
          </a:p>
          <a:p>
            <a:pPr lvl="1">
              <a:lnSpc>
                <a:spcPct val="110000"/>
              </a:lnSpc>
              <a:spcAft>
                <a:spcPts val="1200"/>
              </a:spcAft>
            </a:pPr>
            <a:r>
              <a:rPr lang="en-US" sz="2400" dirty="0" smtClean="0"/>
              <a:t>People who climb trees (labor)</a:t>
            </a:r>
          </a:p>
          <a:p>
            <a:pPr>
              <a:lnSpc>
                <a:spcPct val="110000"/>
              </a:lnSpc>
              <a:spcAft>
                <a:spcPts val="1200"/>
              </a:spcAft>
            </a:pPr>
            <a:endParaRPr lang="en-US" sz="2800" dirty="0" smtClean="0"/>
          </a:p>
          <a:p>
            <a:pPr>
              <a:lnSpc>
                <a:spcPct val="110000"/>
              </a:lnSpc>
              <a:spcAft>
                <a:spcPts val="1200"/>
              </a:spcAft>
            </a:pPr>
            <a:endParaRPr lang="en-US" sz="2800" dirty="0" smtClean="0"/>
          </a:p>
          <a:p>
            <a:pPr>
              <a:lnSpc>
                <a:spcPct val="110000"/>
              </a:lnSpc>
              <a:spcAft>
                <a:spcPts val="1200"/>
              </a:spcAft>
            </a:pPr>
            <a:r>
              <a:rPr lang="en-US" sz="2800" b="1" dirty="0" smtClean="0"/>
              <a:t>Who cares about the price of fish?</a:t>
            </a:r>
          </a:p>
          <a:p>
            <a:pPr lvl="1">
              <a:lnSpc>
                <a:spcPct val="110000"/>
              </a:lnSpc>
              <a:spcAft>
                <a:spcPts val="1200"/>
              </a:spcAft>
            </a:pPr>
            <a:r>
              <a:rPr lang="en-US" sz="2400" dirty="0" smtClean="0"/>
              <a:t>People who own boats (capital)</a:t>
            </a:r>
          </a:p>
          <a:p>
            <a:pPr lvl="1">
              <a:lnSpc>
                <a:spcPct val="110000"/>
              </a:lnSpc>
              <a:spcAft>
                <a:spcPts val="1200"/>
              </a:spcAft>
            </a:pPr>
            <a:r>
              <a:rPr lang="en-US" sz="2400" dirty="0" smtClean="0"/>
              <a:t>People who sail and fish (labor)</a:t>
            </a:r>
          </a:p>
        </p:txBody>
      </p:sp>
      <p:grpSp>
        <p:nvGrpSpPr>
          <p:cNvPr id="2" name="Group 8"/>
          <p:cNvGrpSpPr/>
          <p:nvPr/>
        </p:nvGrpSpPr>
        <p:grpSpPr>
          <a:xfrm flipH="1">
            <a:off x="6629400" y="4419600"/>
            <a:ext cx="1752599" cy="1752600"/>
            <a:chOff x="5562600" y="1752600"/>
            <a:chExt cx="3420999" cy="2288263"/>
          </a:xfrm>
        </p:grpSpPr>
        <p:pic>
          <p:nvPicPr>
            <p:cNvPr id="5" name="Picture 4" descr="c:\Program Files\Microsoft Office\Media\CntCD1\ClipArt3\j0233594.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6248400" y="2667000"/>
              <a:ext cx="2735199" cy="1373863"/>
            </a:xfrm>
            <a:prstGeom prst="rect">
              <a:avLst/>
            </a:prstGeom>
            <a:noFill/>
          </p:spPr>
        </p:pic>
        <p:pic>
          <p:nvPicPr>
            <p:cNvPr id="6" name="Picture 4" descr="c:\Program Files\Microsoft Office\Media\CntCD1\ClipArt3\j0233594.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5562600" y="1752600"/>
              <a:ext cx="2735199" cy="1373863"/>
            </a:xfrm>
            <a:prstGeom prst="rect">
              <a:avLst/>
            </a:prstGeom>
            <a:noFill/>
          </p:spPr>
        </p:pic>
      </p:grpSp>
      <p:pic>
        <p:nvPicPr>
          <p:cNvPr id="7" name="Picture 3" descr="c:\Program Files\Microsoft Office\Media\CntCD1\ClipArt4\j0246157.wmf"/>
          <p:cNvPicPr>
            <a:picLocks noChangeAspect="1" noChangeArrowheads="1"/>
          </p:cNvPicPr>
          <p:nvPr/>
        </p:nvPicPr>
        <p:blipFill>
          <a:blip r:embed="rId4" cstate="print"/>
          <a:stretch>
            <a:fillRect/>
          </a:stretch>
        </p:blipFill>
        <p:spPr bwMode="auto">
          <a:xfrm>
            <a:off x="6629400" y="1295400"/>
            <a:ext cx="1615084" cy="1600200"/>
          </a:xfrm>
          <a:prstGeom prst="rect">
            <a:avLst/>
          </a:prstGeom>
          <a:noFill/>
          <a:ln>
            <a:noFill/>
          </a:ln>
        </p:spPr>
      </p:pic>
      <p:cxnSp>
        <p:nvCxnSpPr>
          <p:cNvPr id="9" name="Straight Connector 8"/>
          <p:cNvCxnSpPr/>
          <p:nvPr/>
        </p:nvCxnSpPr>
        <p:spPr>
          <a:xfrm>
            <a:off x="1447800" y="3352800"/>
            <a:ext cx="7239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3749</TotalTime>
  <Words>2386</Words>
  <Application>Microsoft Office PowerPoint</Application>
  <PresentationFormat>On-screen Show (4:3)</PresentationFormat>
  <Paragraphs>257</Paragraphs>
  <Slides>38</Slides>
  <Notes>25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Everyday Economics:  Three Faces of Globalization</vt:lpstr>
      <vt:lpstr>Globalization</vt:lpstr>
      <vt:lpstr>PowerPoint Presentation</vt:lpstr>
      <vt:lpstr>Is it globalization?</vt:lpstr>
      <vt:lpstr>Imagine two islands…</vt:lpstr>
      <vt:lpstr>Before trade…</vt:lpstr>
      <vt:lpstr>Trade begins… </vt:lpstr>
      <vt:lpstr>PowerPoint Presentation</vt:lpstr>
      <vt:lpstr>PowerPoint Presentation</vt:lpstr>
      <vt:lpstr>Is it globalization?</vt:lpstr>
      <vt:lpstr>Before the 19th Century</vt:lpstr>
      <vt:lpstr>19th Century Political Developments</vt:lpstr>
      <vt:lpstr>19th Century Innovation</vt:lpstr>
      <vt:lpstr>Commodity Price Gaps Decline</vt:lpstr>
      <vt:lpstr>Two Ratios</vt:lpstr>
      <vt:lpstr>Wage-Rent Ratios in Europe</vt:lpstr>
      <vt:lpstr>Wage-Rent Ratios in New World </vt:lpstr>
      <vt:lpstr>Wage-Rent Ratios in Developing World</vt:lpstr>
      <vt:lpstr>Second Era of Globalization</vt:lpstr>
      <vt:lpstr>Global Integration</vt:lpstr>
      <vt:lpstr>Second Era of Globalization</vt:lpstr>
      <vt:lpstr>Three Faces of Globalization</vt:lpstr>
      <vt:lpstr>Trade of Goods and Services</vt:lpstr>
      <vt:lpstr>Why trade?</vt:lpstr>
      <vt:lpstr>Sources of Comparative Advantage</vt:lpstr>
      <vt:lpstr>PowerPoint Presentation</vt:lpstr>
      <vt:lpstr>Movement of People</vt:lpstr>
      <vt:lpstr>Immigration to the Americas</vt:lpstr>
      <vt:lpstr>Flow of Financial Capital </vt:lpstr>
      <vt:lpstr>PowerPoint Presentation</vt:lpstr>
      <vt:lpstr>Foreign Exchange Markets</vt:lpstr>
      <vt:lpstr>Exchange Rates</vt:lpstr>
      <vt:lpstr>Weakening Dollar / Strengthening Euro</vt:lpstr>
      <vt:lpstr>Weakening Euro / Strengthening Dollar</vt:lpstr>
      <vt:lpstr>A stronger U.S. dollar means … </vt:lpstr>
      <vt:lpstr>A weaker U.S. dollar means … </vt:lpstr>
      <vt:lpstr>Questions?</vt:lpstr>
      <vt:lpstr>Sources</vt:lpstr>
    </vt:vector>
  </TitlesOfParts>
  <Company>Federal Reserve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Everyday Economics: Globalization</dc:title>
  <dc:creator>Princeton Williams</dc:creator>
  <cp:lastModifiedBy>Wallace, Sharon</cp:lastModifiedBy>
  <cp:revision>291</cp:revision>
  <dcterms:created xsi:type="dcterms:W3CDTF">2009-06-03T14:07:18Z</dcterms:created>
  <dcterms:modified xsi:type="dcterms:W3CDTF">2014-05-02T19:47:09Z</dcterms:modified>
</cp:coreProperties>
</file>