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61" r:id="rId2"/>
    <p:sldId id="281" r:id="rId3"/>
    <p:sldId id="284" r:id="rId4"/>
    <p:sldId id="285" r:id="rId5"/>
    <p:sldId id="313" r:id="rId6"/>
    <p:sldId id="324" r:id="rId7"/>
    <p:sldId id="289" r:id="rId8"/>
    <p:sldId id="355" r:id="rId9"/>
    <p:sldId id="291" r:id="rId10"/>
    <p:sldId id="292" r:id="rId11"/>
    <p:sldId id="293" r:id="rId12"/>
    <p:sldId id="342" r:id="rId13"/>
    <p:sldId id="294" r:id="rId14"/>
    <p:sldId id="337" r:id="rId15"/>
    <p:sldId id="339" r:id="rId16"/>
    <p:sldId id="338" r:id="rId17"/>
    <p:sldId id="301" r:id="rId18"/>
    <p:sldId id="360" r:id="rId19"/>
    <p:sldId id="356" r:id="rId20"/>
    <p:sldId id="340" r:id="rId21"/>
    <p:sldId id="357" r:id="rId22"/>
    <p:sldId id="299" r:id="rId23"/>
    <p:sldId id="350" r:id="rId24"/>
    <p:sldId id="351" r:id="rId25"/>
    <p:sldId id="352" r:id="rId26"/>
    <p:sldId id="353" r:id="rId27"/>
    <p:sldId id="341" r:id="rId28"/>
    <p:sldId id="302" r:id="rId29"/>
    <p:sldId id="303" r:id="rId30"/>
    <p:sldId id="346" r:id="rId31"/>
    <p:sldId id="347" r:id="rId32"/>
    <p:sldId id="304" r:id="rId33"/>
    <p:sldId id="354" r:id="rId34"/>
    <p:sldId id="312" r:id="rId3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75" autoAdjust="0"/>
    <p:restoredTop sz="70115" autoAdjust="0"/>
  </p:normalViewPr>
  <p:slideViewPr>
    <p:cSldViewPr snapToGrid="0" snapToObjects="1">
      <p:cViewPr varScale="1">
        <p:scale>
          <a:sx n="78" d="100"/>
          <a:sy n="78" d="100"/>
        </p:scale>
        <p:origin x="-1842" y="-90"/>
      </p:cViewPr>
      <p:guideLst>
        <p:guide orient="horz" pos="37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5" d="100"/>
          <a:sy n="65" d="100"/>
        </p:scale>
        <p:origin x="-1458"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5.4762078351318126E-2"/>
          <c:y val="3.1154032854444492E-2"/>
          <c:w val="0.69599409448820204"/>
          <c:h val="0.87770359589771252"/>
        </c:manualLayout>
      </c:layout>
      <c:lineChart>
        <c:grouping val="standard"/>
        <c:varyColors val="0"/>
        <c:ser>
          <c:idx val="0"/>
          <c:order val="0"/>
          <c:tx>
            <c:strRef>
              <c:f>Sheet1!$A$2</c:f>
              <c:strCache>
                <c:ptCount val="1"/>
                <c:pt idx="0">
                  <c:v>Bacon</c:v>
                </c:pt>
              </c:strCache>
            </c:strRef>
          </c:tx>
          <c:marker>
            <c:symbol val="none"/>
          </c:marker>
          <c:cat>
            <c:strRef>
              <c:f>Sheet1!$B$1:$C$1</c:f>
              <c:strCache>
                <c:ptCount val="2"/>
                <c:pt idx="0">
                  <c:v>1870</c:v>
                </c:pt>
                <c:pt idx="1">
                  <c:v>1912-13</c:v>
                </c:pt>
              </c:strCache>
            </c:strRef>
          </c:cat>
          <c:val>
            <c:numRef>
              <c:f>Sheet1!$B$2:$C$2</c:f>
              <c:numCache>
                <c:formatCode>General</c:formatCode>
                <c:ptCount val="2"/>
                <c:pt idx="0">
                  <c:v>92.5</c:v>
                </c:pt>
                <c:pt idx="1">
                  <c:v>17.899999999999999</c:v>
                </c:pt>
              </c:numCache>
            </c:numRef>
          </c:val>
          <c:smooth val="0"/>
        </c:ser>
        <c:dLbls>
          <c:showLegendKey val="0"/>
          <c:showVal val="0"/>
          <c:showCatName val="0"/>
          <c:showSerName val="0"/>
          <c:showPercent val="0"/>
          <c:showBubbleSize val="0"/>
        </c:dLbls>
        <c:marker val="1"/>
        <c:smooth val="0"/>
        <c:axId val="167622528"/>
        <c:axId val="167624064"/>
      </c:lineChart>
      <c:catAx>
        <c:axId val="167622528"/>
        <c:scaling>
          <c:orientation val="minMax"/>
        </c:scaling>
        <c:delete val="0"/>
        <c:axPos val="b"/>
        <c:majorTickMark val="out"/>
        <c:minorTickMark val="none"/>
        <c:tickLblPos val="nextTo"/>
        <c:crossAx val="167624064"/>
        <c:crosses val="autoZero"/>
        <c:auto val="1"/>
        <c:lblAlgn val="ctr"/>
        <c:lblOffset val="100"/>
        <c:noMultiLvlLbl val="0"/>
      </c:catAx>
      <c:valAx>
        <c:axId val="167624064"/>
        <c:scaling>
          <c:orientation val="minMax"/>
        </c:scaling>
        <c:delete val="0"/>
        <c:axPos val="l"/>
        <c:majorGridlines/>
        <c:numFmt formatCode="General" sourceLinked="1"/>
        <c:majorTickMark val="out"/>
        <c:minorTickMark val="none"/>
        <c:tickLblPos val="nextTo"/>
        <c:crossAx val="167622528"/>
        <c:crosses val="autoZero"/>
        <c:crossBetween val="between"/>
      </c:valAx>
    </c:plotArea>
    <c:legend>
      <c:legendPos val="r"/>
      <c:layout>
        <c:manualLayout>
          <c:xMode val="edge"/>
          <c:yMode val="edge"/>
          <c:x val="0.76773148148148873"/>
          <c:y val="2.6341355419830428E-3"/>
          <c:w val="0.22146604938271772"/>
          <c:h val="0.8937143321763847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476207835131814E-2"/>
          <c:y val="3.1154032854444489E-2"/>
          <c:w val="0.69599409448820193"/>
          <c:h val="0.87770359589771252"/>
        </c:manualLayout>
      </c:layout>
      <c:lineChart>
        <c:grouping val="standard"/>
        <c:varyColors val="0"/>
        <c:ser>
          <c:idx val="0"/>
          <c:order val="0"/>
          <c:tx>
            <c:strRef>
              <c:f>Sheet1!$A$2</c:f>
              <c:strCache>
                <c:ptCount val="1"/>
                <c:pt idx="0">
                  <c:v>Bacon</c:v>
                </c:pt>
              </c:strCache>
            </c:strRef>
          </c:tx>
          <c:marker>
            <c:symbol val="none"/>
          </c:marker>
          <c:cat>
            <c:strRef>
              <c:f>Sheet1!$B$1:$C$1</c:f>
              <c:strCache>
                <c:ptCount val="2"/>
                <c:pt idx="0">
                  <c:v>1870</c:v>
                </c:pt>
                <c:pt idx="1">
                  <c:v>1912-13</c:v>
                </c:pt>
              </c:strCache>
            </c:strRef>
          </c:cat>
          <c:val>
            <c:numRef>
              <c:f>Sheet1!$B$2:$C$2</c:f>
              <c:numCache>
                <c:formatCode>General</c:formatCode>
                <c:ptCount val="2"/>
                <c:pt idx="0">
                  <c:v>92.5</c:v>
                </c:pt>
                <c:pt idx="1">
                  <c:v>17.899999999999999</c:v>
                </c:pt>
              </c:numCache>
            </c:numRef>
          </c:val>
          <c:smooth val="0"/>
        </c:ser>
        <c:ser>
          <c:idx val="1"/>
          <c:order val="1"/>
          <c:tx>
            <c:strRef>
              <c:f>Sheet1!$A$3</c:f>
              <c:strCache>
                <c:ptCount val="1"/>
                <c:pt idx="0">
                  <c:v>Iron Bar</c:v>
                </c:pt>
              </c:strCache>
            </c:strRef>
          </c:tx>
          <c:marker>
            <c:symbol val="none"/>
          </c:marker>
          <c:cat>
            <c:strRef>
              <c:f>Sheet1!$B$1:$C$1</c:f>
              <c:strCache>
                <c:ptCount val="2"/>
                <c:pt idx="0">
                  <c:v>1870</c:v>
                </c:pt>
                <c:pt idx="1">
                  <c:v>1912-13</c:v>
                </c:pt>
              </c:strCache>
            </c:strRef>
          </c:cat>
          <c:val>
            <c:numRef>
              <c:f>Sheet1!$B$3:$C$3</c:f>
              <c:numCache>
                <c:formatCode>General</c:formatCode>
                <c:ptCount val="2"/>
                <c:pt idx="0">
                  <c:v>75</c:v>
                </c:pt>
                <c:pt idx="1">
                  <c:v>20.6</c:v>
                </c:pt>
              </c:numCache>
            </c:numRef>
          </c:val>
          <c:smooth val="0"/>
        </c:ser>
        <c:ser>
          <c:idx val="2"/>
          <c:order val="2"/>
          <c:tx>
            <c:strRef>
              <c:f>Sheet1!$A$4</c:f>
              <c:strCache>
                <c:ptCount val="1"/>
                <c:pt idx="0">
                  <c:v>Wool </c:v>
                </c:pt>
              </c:strCache>
            </c:strRef>
          </c:tx>
          <c:marker>
            <c:symbol val="none"/>
          </c:marker>
          <c:cat>
            <c:strRef>
              <c:f>Sheet1!$B$1:$C$1</c:f>
              <c:strCache>
                <c:ptCount val="2"/>
                <c:pt idx="0">
                  <c:v>1870</c:v>
                </c:pt>
                <c:pt idx="1">
                  <c:v>1912-13</c:v>
                </c:pt>
              </c:strCache>
            </c:strRef>
          </c:cat>
          <c:val>
            <c:numRef>
              <c:f>Sheet1!$B$4:$C$4</c:f>
              <c:numCache>
                <c:formatCode>General</c:formatCode>
                <c:ptCount val="2"/>
                <c:pt idx="0">
                  <c:v>59.1</c:v>
                </c:pt>
                <c:pt idx="1">
                  <c:v>27.9</c:v>
                </c:pt>
              </c:numCache>
            </c:numRef>
          </c:val>
          <c:smooth val="0"/>
        </c:ser>
        <c:ser>
          <c:idx val="3"/>
          <c:order val="3"/>
          <c:tx>
            <c:strRef>
              <c:f>Sheet1!$A$5</c:f>
              <c:strCache>
                <c:ptCount val="1"/>
                <c:pt idx="0">
                  <c:v>Wheat </c:v>
                </c:pt>
              </c:strCache>
            </c:strRef>
          </c:tx>
          <c:marker>
            <c:symbol val="none"/>
          </c:marker>
          <c:cat>
            <c:strRef>
              <c:f>Sheet1!$B$1:$C$1</c:f>
              <c:strCache>
                <c:ptCount val="2"/>
                <c:pt idx="0">
                  <c:v>1870</c:v>
                </c:pt>
                <c:pt idx="1">
                  <c:v>1912-13</c:v>
                </c:pt>
              </c:strCache>
            </c:strRef>
          </c:cat>
          <c:val>
            <c:numRef>
              <c:f>Sheet1!$B$5:$C$5</c:f>
              <c:numCache>
                <c:formatCode>General</c:formatCode>
                <c:ptCount val="2"/>
                <c:pt idx="0">
                  <c:v>57.6</c:v>
                </c:pt>
                <c:pt idx="1">
                  <c:v>15.6</c:v>
                </c:pt>
              </c:numCache>
            </c:numRef>
          </c:val>
          <c:smooth val="0"/>
        </c:ser>
        <c:ser>
          <c:idx val="4"/>
          <c:order val="4"/>
          <c:tx>
            <c:strRef>
              <c:f>Sheet1!$A$6</c:f>
              <c:strCache>
                <c:ptCount val="1"/>
                <c:pt idx="0">
                  <c:v>Hides</c:v>
                </c:pt>
              </c:strCache>
            </c:strRef>
          </c:tx>
          <c:marker>
            <c:symbol val="none"/>
          </c:marker>
          <c:cat>
            <c:strRef>
              <c:f>Sheet1!$B$1:$C$1</c:f>
              <c:strCache>
                <c:ptCount val="2"/>
                <c:pt idx="0">
                  <c:v>1870</c:v>
                </c:pt>
                <c:pt idx="1">
                  <c:v>1912-13</c:v>
                </c:pt>
              </c:strCache>
            </c:strRef>
          </c:cat>
          <c:val>
            <c:numRef>
              <c:f>Sheet1!$B$6:$C$6</c:f>
              <c:numCache>
                <c:formatCode>General</c:formatCode>
                <c:ptCount val="2"/>
                <c:pt idx="0">
                  <c:v>27.7</c:v>
                </c:pt>
                <c:pt idx="1">
                  <c:v>8.7000000000000011</c:v>
                </c:pt>
              </c:numCache>
            </c:numRef>
          </c:val>
          <c:smooth val="0"/>
        </c:ser>
        <c:ser>
          <c:idx val="5"/>
          <c:order val="5"/>
          <c:tx>
            <c:strRef>
              <c:f>Sheet1!$A$7</c:f>
              <c:strCache>
                <c:ptCount val="1"/>
                <c:pt idx="0">
                  <c:v>Cotton</c:v>
                </c:pt>
              </c:strCache>
            </c:strRef>
          </c:tx>
          <c:marker>
            <c:symbol val="none"/>
          </c:marker>
          <c:cat>
            <c:strRef>
              <c:f>Sheet1!$B$1:$C$1</c:f>
              <c:strCache>
                <c:ptCount val="2"/>
                <c:pt idx="0">
                  <c:v>1870</c:v>
                </c:pt>
                <c:pt idx="1">
                  <c:v>1912-13</c:v>
                </c:pt>
              </c:strCache>
            </c:strRef>
          </c:cat>
          <c:val>
            <c:numRef>
              <c:f>Sheet1!$B$7:$C$7</c:f>
              <c:numCache>
                <c:formatCode>General</c:formatCode>
                <c:ptCount val="2"/>
                <c:pt idx="0">
                  <c:v>13.7</c:v>
                </c:pt>
                <c:pt idx="1">
                  <c:v>0</c:v>
                </c:pt>
              </c:numCache>
            </c:numRef>
          </c:val>
          <c:smooth val="0"/>
        </c:ser>
        <c:dLbls>
          <c:showLegendKey val="0"/>
          <c:showVal val="0"/>
          <c:showCatName val="0"/>
          <c:showSerName val="0"/>
          <c:showPercent val="0"/>
          <c:showBubbleSize val="0"/>
        </c:dLbls>
        <c:marker val="1"/>
        <c:smooth val="0"/>
        <c:axId val="167335808"/>
        <c:axId val="167337344"/>
      </c:lineChart>
      <c:catAx>
        <c:axId val="167335808"/>
        <c:scaling>
          <c:orientation val="minMax"/>
        </c:scaling>
        <c:delete val="0"/>
        <c:axPos val="b"/>
        <c:majorTickMark val="out"/>
        <c:minorTickMark val="none"/>
        <c:tickLblPos val="nextTo"/>
        <c:crossAx val="167337344"/>
        <c:crosses val="autoZero"/>
        <c:auto val="1"/>
        <c:lblAlgn val="ctr"/>
        <c:lblOffset val="100"/>
        <c:noMultiLvlLbl val="0"/>
      </c:catAx>
      <c:valAx>
        <c:axId val="167337344"/>
        <c:scaling>
          <c:orientation val="minMax"/>
        </c:scaling>
        <c:delete val="0"/>
        <c:axPos val="l"/>
        <c:majorGridlines/>
        <c:numFmt formatCode="General" sourceLinked="1"/>
        <c:majorTickMark val="out"/>
        <c:minorTickMark val="none"/>
        <c:tickLblPos val="nextTo"/>
        <c:crossAx val="167335808"/>
        <c:crosses val="autoZero"/>
        <c:crossBetween val="between"/>
      </c:valAx>
    </c:plotArea>
    <c:legend>
      <c:legendPos val="r"/>
      <c:layout>
        <c:manualLayout>
          <c:xMode val="edge"/>
          <c:yMode val="edge"/>
          <c:x val="0.76773148148148895"/>
          <c:y val="2.6341355419830428E-3"/>
          <c:w val="0.22146604938271744"/>
          <c:h val="0.8937143321763837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Sheet1!$B$1</c:f>
              <c:strCache>
                <c:ptCount val="1"/>
                <c:pt idx="0">
                  <c:v>U.S.</c:v>
                </c:pt>
              </c:strCache>
            </c:strRef>
          </c:tx>
          <c:marker>
            <c:symbol val="none"/>
          </c:marker>
          <c:cat>
            <c:strRef>
              <c:f>Sheet1!$A$2:$A$15</c:f>
              <c:strCache>
                <c:ptCount val="14"/>
                <c:pt idx="0">
                  <c:v>1870-74</c:v>
                </c:pt>
                <c:pt idx="1">
                  <c:v>1875-79</c:v>
                </c:pt>
                <c:pt idx="2">
                  <c:v>1880-84</c:v>
                </c:pt>
                <c:pt idx="3">
                  <c:v>1885-89</c:v>
                </c:pt>
                <c:pt idx="4">
                  <c:v>1890-04</c:v>
                </c:pt>
                <c:pt idx="5">
                  <c:v>1895-99</c:v>
                </c:pt>
                <c:pt idx="6">
                  <c:v>1900-04</c:v>
                </c:pt>
                <c:pt idx="7">
                  <c:v>1905-09</c:v>
                </c:pt>
                <c:pt idx="8">
                  <c:v>1910-14</c:v>
                </c:pt>
                <c:pt idx="9">
                  <c:v>1915-19</c:v>
                </c:pt>
                <c:pt idx="10">
                  <c:v>1920-24</c:v>
                </c:pt>
                <c:pt idx="11">
                  <c:v>1925-29</c:v>
                </c:pt>
                <c:pt idx="12">
                  <c:v>1930-34</c:v>
                </c:pt>
                <c:pt idx="13">
                  <c:v>1935-39</c:v>
                </c:pt>
              </c:strCache>
            </c:strRef>
          </c:cat>
          <c:val>
            <c:numRef>
              <c:f>Sheet1!$B$2:$B$15</c:f>
              <c:numCache>
                <c:formatCode>General</c:formatCode>
                <c:ptCount val="14"/>
                <c:pt idx="0">
                  <c:v>2.3019999999999987</c:v>
                </c:pt>
                <c:pt idx="1">
                  <c:v>1.9219999999999982</c:v>
                </c:pt>
                <c:pt idx="2">
                  <c:v>1.8560000000000001</c:v>
                </c:pt>
                <c:pt idx="3">
                  <c:v>1.794</c:v>
                </c:pt>
                <c:pt idx="4">
                  <c:v>1.7089999999999979</c:v>
                </c:pt>
                <c:pt idx="5">
                  <c:v>1.724</c:v>
                </c:pt>
                <c:pt idx="6">
                  <c:v>1.6990000000000001</c:v>
                </c:pt>
                <c:pt idx="7">
                  <c:v>1.3080000000000001</c:v>
                </c:pt>
                <c:pt idx="8">
                  <c:v>0.996</c:v>
                </c:pt>
                <c:pt idx="9">
                  <c:v>1.2289999999999981</c:v>
                </c:pt>
                <c:pt idx="10">
                  <c:v>1.206</c:v>
                </c:pt>
                <c:pt idx="11">
                  <c:v>1.577</c:v>
                </c:pt>
                <c:pt idx="12">
                  <c:v>1.6279999999999979</c:v>
                </c:pt>
                <c:pt idx="13">
                  <c:v>2.3659999999999997</c:v>
                </c:pt>
              </c:numCache>
            </c:numRef>
          </c:val>
          <c:smooth val="0"/>
        </c:ser>
        <c:ser>
          <c:idx val="1"/>
          <c:order val="1"/>
          <c:tx>
            <c:strRef>
              <c:f>Sheet1!$C$1</c:f>
              <c:strCache>
                <c:ptCount val="1"/>
                <c:pt idx="0">
                  <c:v>Britain</c:v>
                </c:pt>
              </c:strCache>
            </c:strRef>
          </c:tx>
          <c:marker>
            <c:symbol val="none"/>
          </c:marker>
          <c:cat>
            <c:strRef>
              <c:f>Sheet1!$A$2:$A$15</c:f>
              <c:strCache>
                <c:ptCount val="14"/>
                <c:pt idx="0">
                  <c:v>1870-74</c:v>
                </c:pt>
                <c:pt idx="1">
                  <c:v>1875-79</c:v>
                </c:pt>
                <c:pt idx="2">
                  <c:v>1880-84</c:v>
                </c:pt>
                <c:pt idx="3">
                  <c:v>1885-89</c:v>
                </c:pt>
                <c:pt idx="4">
                  <c:v>1890-04</c:v>
                </c:pt>
                <c:pt idx="5">
                  <c:v>1895-99</c:v>
                </c:pt>
                <c:pt idx="6">
                  <c:v>1900-04</c:v>
                </c:pt>
                <c:pt idx="7">
                  <c:v>1905-09</c:v>
                </c:pt>
                <c:pt idx="8">
                  <c:v>1910-14</c:v>
                </c:pt>
                <c:pt idx="9">
                  <c:v>1915-19</c:v>
                </c:pt>
                <c:pt idx="10">
                  <c:v>1920-24</c:v>
                </c:pt>
                <c:pt idx="11">
                  <c:v>1925-29</c:v>
                </c:pt>
                <c:pt idx="12">
                  <c:v>1930-34</c:v>
                </c:pt>
                <c:pt idx="13">
                  <c:v>1935-39</c:v>
                </c:pt>
              </c:strCache>
            </c:strRef>
          </c:cat>
          <c:val>
            <c:numRef>
              <c:f>Sheet1!$C$2:$C$15</c:f>
              <c:numCache>
                <c:formatCode>General</c:formatCode>
                <c:ptCount val="14"/>
                <c:pt idx="0">
                  <c:v>0.52900000000000003</c:v>
                </c:pt>
                <c:pt idx="1">
                  <c:v>0.57399999999999995</c:v>
                </c:pt>
                <c:pt idx="2">
                  <c:v>0.60600000000000065</c:v>
                </c:pt>
                <c:pt idx="3">
                  <c:v>0.68300000000000005</c:v>
                </c:pt>
                <c:pt idx="4">
                  <c:v>0.73800000000000088</c:v>
                </c:pt>
                <c:pt idx="5">
                  <c:v>0.81599999999999995</c:v>
                </c:pt>
                <c:pt idx="6">
                  <c:v>0.85300000000000065</c:v>
                </c:pt>
                <c:pt idx="7">
                  <c:v>0.91600000000000004</c:v>
                </c:pt>
                <c:pt idx="8">
                  <c:v>0.96000000000000063</c:v>
                </c:pt>
                <c:pt idx="9">
                  <c:v>1.43</c:v>
                </c:pt>
                <c:pt idx="10">
                  <c:v>1.8460000000000001</c:v>
                </c:pt>
                <c:pt idx="11">
                  <c:v>1.5649999999999982</c:v>
                </c:pt>
                <c:pt idx="12">
                  <c:v>1.778</c:v>
                </c:pt>
                <c:pt idx="13">
                  <c:v>1.929</c:v>
                </c:pt>
              </c:numCache>
            </c:numRef>
          </c:val>
          <c:smooth val="0"/>
        </c:ser>
        <c:dLbls>
          <c:showLegendKey val="0"/>
          <c:showVal val="0"/>
          <c:showCatName val="0"/>
          <c:showSerName val="0"/>
          <c:showPercent val="0"/>
          <c:showBubbleSize val="0"/>
        </c:dLbls>
        <c:marker val="1"/>
        <c:smooth val="0"/>
        <c:axId val="167380864"/>
        <c:axId val="167382400"/>
      </c:lineChart>
      <c:catAx>
        <c:axId val="167380864"/>
        <c:scaling>
          <c:orientation val="minMax"/>
        </c:scaling>
        <c:delete val="0"/>
        <c:axPos val="b"/>
        <c:majorTickMark val="out"/>
        <c:minorTickMark val="none"/>
        <c:tickLblPos val="nextTo"/>
        <c:crossAx val="167382400"/>
        <c:crosses val="autoZero"/>
        <c:auto val="1"/>
        <c:lblAlgn val="ctr"/>
        <c:lblOffset val="100"/>
        <c:noMultiLvlLbl val="0"/>
      </c:catAx>
      <c:valAx>
        <c:axId val="167382400"/>
        <c:scaling>
          <c:orientation val="minMax"/>
        </c:scaling>
        <c:delete val="0"/>
        <c:axPos val="l"/>
        <c:majorGridlines/>
        <c:numFmt formatCode="General" sourceLinked="1"/>
        <c:majorTickMark val="out"/>
        <c:minorTickMark val="none"/>
        <c:tickLblPos val="nextTo"/>
        <c:crossAx val="16738086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8.6536238891191233E-2"/>
          <c:y val="5.9128084494054566E-2"/>
          <c:w val="0.86948122082084867"/>
          <c:h val="0.81018848187454828"/>
        </c:manualLayout>
      </c:layout>
      <c:lineChart>
        <c:grouping val="standard"/>
        <c:varyColors val="0"/>
        <c:ser>
          <c:idx val="3"/>
          <c:order val="0"/>
          <c:tx>
            <c:strRef>
              <c:f>Sheet1!$E$1</c:f>
              <c:strCache>
                <c:ptCount val="1"/>
                <c:pt idx="0">
                  <c:v>United States</c:v>
                </c:pt>
              </c:strCache>
            </c:strRef>
          </c:tx>
          <c:marker>
            <c:symbol val="none"/>
          </c:marker>
          <c:cat>
            <c:numRef>
              <c:f>Sheet1!$A$2:$A$61</c:f>
              <c:numCache>
                <c:formatCode>General</c:formatCode>
                <c:ptCount val="60"/>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numCache>
            </c:numRef>
          </c:cat>
          <c:val>
            <c:numRef>
              <c:f>Sheet1!$E$2:$E$61</c:f>
              <c:numCache>
                <c:formatCode>General</c:formatCode>
                <c:ptCount val="60"/>
                <c:pt idx="0">
                  <c:v>#N/A</c:v>
                </c:pt>
                <c:pt idx="1">
                  <c:v>544</c:v>
                </c:pt>
                <c:pt idx="2">
                  <c:v>690</c:v>
                </c:pt>
                <c:pt idx="3">
                  <c:v>533</c:v>
                </c:pt>
                <c:pt idx="4">
                  <c:v>458</c:v>
                </c:pt>
                <c:pt idx="5">
                  <c:v>357</c:v>
                </c:pt>
                <c:pt idx="6">
                  <c:v>334</c:v>
                </c:pt>
                <c:pt idx="7">
                  <c:v>490</c:v>
                </c:pt>
                <c:pt idx="8">
                  <c:v>547</c:v>
                </c:pt>
                <c:pt idx="9">
                  <c:v>444</c:v>
                </c:pt>
                <c:pt idx="10">
                  <c:v>455</c:v>
                </c:pt>
                <c:pt idx="11">
                  <c:v>560</c:v>
                </c:pt>
                <c:pt idx="12">
                  <c:v>580</c:v>
                </c:pt>
                <c:pt idx="13">
                  <c:v>440</c:v>
                </c:pt>
                <c:pt idx="14">
                  <c:v>285</c:v>
                </c:pt>
                <c:pt idx="15">
                  <c:v>258</c:v>
                </c:pt>
                <c:pt idx="16">
                  <c:v>343</c:v>
                </c:pt>
                <c:pt idx="17">
                  <c:v>230</c:v>
                </c:pt>
                <c:pt idx="18">
                  <c:v>229</c:v>
                </c:pt>
                <c:pt idx="19">
                  <c:v>310</c:v>
                </c:pt>
                <c:pt idx="20">
                  <c:v>448</c:v>
                </c:pt>
                <c:pt idx="21">
                  <c:v>487</c:v>
                </c:pt>
                <c:pt idx="22">
                  <c:v>647</c:v>
                </c:pt>
                <c:pt idx="23">
                  <c:v>855</c:v>
                </c:pt>
                <c:pt idx="24">
                  <c:v>809</c:v>
                </c:pt>
                <c:pt idx="25">
                  <c:v>1022</c:v>
                </c:pt>
                <c:pt idx="26">
                  <c:v>1094</c:v>
                </c:pt>
                <c:pt idx="27">
                  <c:v>1264</c:v>
                </c:pt>
                <c:pt idx="28">
                  <c:v>738</c:v>
                </c:pt>
                <c:pt idx="29">
                  <c:v>684</c:v>
                </c:pt>
                <c:pt idx="30">
                  <c:v>966</c:v>
                </c:pt>
                <c:pt idx="31">
                  <c:v>802</c:v>
                </c:pt>
                <c:pt idx="32">
                  <c:v>759</c:v>
                </c:pt>
                <c:pt idx="33">
                  <c:v>1112</c:v>
                </c:pt>
                <c:pt idx="34">
                  <c:v>1118</c:v>
                </c:pt>
                <c:pt idx="35">
                  <c:v>232</c:v>
                </c:pt>
                <c:pt idx="36">
                  <c:v>179</c:v>
                </c:pt>
                <c:pt idx="37">
                  <c:v>172</c:v>
                </c:pt>
                <c:pt idx="38">
                  <c:v>60</c:v>
                </c:pt>
                <c:pt idx="39">
                  <c:v>54</c:v>
                </c:pt>
                <c:pt idx="40">
                  <c:v>288</c:v>
                </c:pt>
                <c:pt idx="41">
                  <c:v>702</c:v>
                </c:pt>
                <c:pt idx="42">
                  <c:v>243</c:v>
                </c:pt>
                <c:pt idx="43">
                  <c:v>342</c:v>
                </c:pt>
                <c:pt idx="44">
                  <c:v>417</c:v>
                </c:pt>
                <c:pt idx="45">
                  <c:v>159</c:v>
                </c:pt>
                <c:pt idx="46">
                  <c:v>168</c:v>
                </c:pt>
                <c:pt idx="47">
                  <c:v>183</c:v>
                </c:pt>
                <c:pt idx="48">
                  <c:v>173</c:v>
                </c:pt>
                <c:pt idx="49">
                  <c:v>173</c:v>
                </c:pt>
                <c:pt idx="50">
                  <c:v>164</c:v>
                </c:pt>
                <c:pt idx="51">
                  <c:v>72</c:v>
                </c:pt>
                <c:pt idx="52">
                  <c:v>25</c:v>
                </c:pt>
                <c:pt idx="53">
                  <c:v>15</c:v>
                </c:pt>
                <c:pt idx="54">
                  <c:v>19</c:v>
                </c:pt>
                <c:pt idx="55">
                  <c:v>25</c:v>
                </c:pt>
                <c:pt idx="56">
                  <c:v>26</c:v>
                </c:pt>
                <c:pt idx="57">
                  <c:v>36</c:v>
                </c:pt>
                <c:pt idx="58">
                  <c:v>51</c:v>
                </c:pt>
                <c:pt idx="59">
                  <c:v>70</c:v>
                </c:pt>
              </c:numCache>
            </c:numRef>
          </c:val>
          <c:smooth val="0"/>
        </c:ser>
        <c:dLbls>
          <c:showLegendKey val="0"/>
          <c:showVal val="0"/>
          <c:showCatName val="0"/>
          <c:showSerName val="0"/>
          <c:showPercent val="0"/>
          <c:showBubbleSize val="0"/>
        </c:dLbls>
        <c:marker val="1"/>
        <c:smooth val="0"/>
        <c:axId val="40248064"/>
        <c:axId val="40249600"/>
      </c:lineChart>
      <c:catAx>
        <c:axId val="40248064"/>
        <c:scaling>
          <c:orientation val="minMax"/>
        </c:scaling>
        <c:delete val="0"/>
        <c:axPos val="b"/>
        <c:numFmt formatCode="General" sourceLinked="1"/>
        <c:majorTickMark val="out"/>
        <c:minorTickMark val="none"/>
        <c:tickLblPos val="nextTo"/>
        <c:crossAx val="40249600"/>
        <c:crosses val="autoZero"/>
        <c:auto val="1"/>
        <c:lblAlgn val="ctr"/>
        <c:lblOffset val="100"/>
        <c:tickLblSkip val="5"/>
        <c:tickMarkSkip val="1"/>
        <c:noMultiLvlLbl val="0"/>
      </c:catAx>
      <c:valAx>
        <c:axId val="40249600"/>
        <c:scaling>
          <c:orientation val="minMax"/>
          <c:max val="1300"/>
          <c:min val="0"/>
        </c:scaling>
        <c:delete val="0"/>
        <c:axPos val="l"/>
        <c:numFmt formatCode="#,##0" sourceLinked="0"/>
        <c:majorTickMark val="out"/>
        <c:minorTickMark val="none"/>
        <c:tickLblPos val="nextTo"/>
        <c:crossAx val="4024806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8.6536238891191233E-2"/>
          <c:y val="5.9128084494054566E-2"/>
          <c:w val="0.86948122082084867"/>
          <c:h val="0.81018848187454828"/>
        </c:manualLayout>
      </c:layout>
      <c:lineChart>
        <c:grouping val="standard"/>
        <c:varyColors val="0"/>
        <c:ser>
          <c:idx val="0"/>
          <c:order val="0"/>
          <c:tx>
            <c:strRef>
              <c:f>Sheet1!$B$1</c:f>
              <c:strCache>
                <c:ptCount val="1"/>
                <c:pt idx="0">
                  <c:v>Argentina</c:v>
                </c:pt>
              </c:strCache>
            </c:strRef>
          </c:tx>
          <c:marker>
            <c:symbol val="none"/>
          </c:marker>
          <c:cat>
            <c:numRef>
              <c:f>Sheet1!$A$2:$A$61</c:f>
              <c:numCache>
                <c:formatCode>General</c:formatCode>
                <c:ptCount val="60"/>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numCache>
            </c:numRef>
          </c:cat>
          <c:val>
            <c:numRef>
              <c:f>Sheet1!$B$2:$B$61</c:f>
              <c:numCache>
                <c:formatCode>General</c:formatCode>
                <c:ptCount val="60"/>
                <c:pt idx="0">
                  <c:v>#N/A</c:v>
                </c:pt>
                <c:pt idx="1">
                  <c:v>31</c:v>
                </c:pt>
                <c:pt idx="2">
                  <c:v>41</c:v>
                </c:pt>
                <c:pt idx="3">
                  <c:v>52</c:v>
                </c:pt>
                <c:pt idx="4">
                  <c:v>50</c:v>
                </c:pt>
                <c:pt idx="5">
                  <c:v>81</c:v>
                </c:pt>
                <c:pt idx="6">
                  <c:v>66</c:v>
                </c:pt>
                <c:pt idx="7">
                  <c:v>95</c:v>
                </c:pt>
                <c:pt idx="8">
                  <c:v>129</c:v>
                </c:pt>
                <c:pt idx="9">
                  <c:v>219</c:v>
                </c:pt>
                <c:pt idx="10">
                  <c:v>78</c:v>
                </c:pt>
                <c:pt idx="11">
                  <c:v>28</c:v>
                </c:pt>
                <c:pt idx="12">
                  <c:v>40</c:v>
                </c:pt>
                <c:pt idx="13">
                  <c:v>52</c:v>
                </c:pt>
                <c:pt idx="14">
                  <c:v>55</c:v>
                </c:pt>
                <c:pt idx="15">
                  <c:v>61</c:v>
                </c:pt>
                <c:pt idx="16">
                  <c:v>103</c:v>
                </c:pt>
                <c:pt idx="17">
                  <c:v>73</c:v>
                </c:pt>
                <c:pt idx="18">
                  <c:v>67</c:v>
                </c:pt>
                <c:pt idx="19">
                  <c:v>84</c:v>
                </c:pt>
                <c:pt idx="20">
                  <c:v>85</c:v>
                </c:pt>
                <c:pt idx="21">
                  <c:v>90</c:v>
                </c:pt>
                <c:pt idx="22">
                  <c:v>58</c:v>
                </c:pt>
                <c:pt idx="23">
                  <c:v>75</c:v>
                </c:pt>
                <c:pt idx="24">
                  <c:v>126</c:v>
                </c:pt>
                <c:pt idx="25">
                  <c:v>177</c:v>
                </c:pt>
                <c:pt idx="26">
                  <c:v>253</c:v>
                </c:pt>
                <c:pt idx="27">
                  <c:v>209</c:v>
                </c:pt>
                <c:pt idx="28">
                  <c:v>256</c:v>
                </c:pt>
                <c:pt idx="29">
                  <c:v>231</c:v>
                </c:pt>
                <c:pt idx="30">
                  <c:v>290</c:v>
                </c:pt>
                <c:pt idx="31">
                  <c:v>226</c:v>
                </c:pt>
                <c:pt idx="32">
                  <c:v>323</c:v>
                </c:pt>
                <c:pt idx="33">
                  <c:v>302</c:v>
                </c:pt>
                <c:pt idx="34">
                  <c:v>115</c:v>
                </c:pt>
                <c:pt idx="35">
                  <c:v>45</c:v>
                </c:pt>
                <c:pt idx="36">
                  <c:v>33</c:v>
                </c:pt>
                <c:pt idx="37">
                  <c:v>18</c:v>
                </c:pt>
                <c:pt idx="38">
                  <c:v>14</c:v>
                </c:pt>
                <c:pt idx="39">
                  <c:v>41</c:v>
                </c:pt>
                <c:pt idx="40">
                  <c:v>87</c:v>
                </c:pt>
                <c:pt idx="41">
                  <c:v>98</c:v>
                </c:pt>
                <c:pt idx="42">
                  <c:v>129</c:v>
                </c:pt>
                <c:pt idx="43">
                  <c:v>195</c:v>
                </c:pt>
                <c:pt idx="44">
                  <c:v>160</c:v>
                </c:pt>
                <c:pt idx="45">
                  <c:v>125</c:v>
                </c:pt>
                <c:pt idx="46">
                  <c:v>135</c:v>
                </c:pt>
                <c:pt idx="47">
                  <c:v>162</c:v>
                </c:pt>
                <c:pt idx="48">
                  <c:v>129</c:v>
                </c:pt>
                <c:pt idx="49">
                  <c:v>140</c:v>
                </c:pt>
                <c:pt idx="50">
                  <c:v>124</c:v>
                </c:pt>
                <c:pt idx="51">
                  <c:v>56</c:v>
                </c:pt>
                <c:pt idx="52">
                  <c:v>31</c:v>
                </c:pt>
                <c:pt idx="53">
                  <c:v>24</c:v>
                </c:pt>
                <c:pt idx="54">
                  <c:v>28</c:v>
                </c:pt>
                <c:pt idx="55">
                  <c:v>35</c:v>
                </c:pt>
                <c:pt idx="56">
                  <c:v>36</c:v>
                </c:pt>
                <c:pt idx="57">
                  <c:v>41</c:v>
                </c:pt>
                <c:pt idx="58">
                  <c:v>38</c:v>
                </c:pt>
                <c:pt idx="59">
                  <c:v>15</c:v>
                </c:pt>
              </c:numCache>
            </c:numRef>
          </c:val>
          <c:smooth val="0"/>
        </c:ser>
        <c:ser>
          <c:idx val="1"/>
          <c:order val="1"/>
          <c:tx>
            <c:strRef>
              <c:f>Sheet1!$C$1</c:f>
              <c:strCache>
                <c:ptCount val="1"/>
                <c:pt idx="0">
                  <c:v>Brazil</c:v>
                </c:pt>
              </c:strCache>
            </c:strRef>
          </c:tx>
          <c:marker>
            <c:symbol val="none"/>
          </c:marker>
          <c:cat>
            <c:numRef>
              <c:f>Sheet1!$A$2:$A$61</c:f>
              <c:numCache>
                <c:formatCode>General</c:formatCode>
                <c:ptCount val="60"/>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numCache>
            </c:numRef>
          </c:cat>
          <c:val>
            <c:numRef>
              <c:f>Sheet1!$C$2:$C$61</c:f>
              <c:numCache>
                <c:formatCode>General</c:formatCode>
                <c:ptCount val="60"/>
                <c:pt idx="0">
                  <c:v>#N/A</c:v>
                </c:pt>
                <c:pt idx="1">
                  <c:v>12</c:v>
                </c:pt>
                <c:pt idx="2">
                  <c:v>30</c:v>
                </c:pt>
                <c:pt idx="3">
                  <c:v>34</c:v>
                </c:pt>
                <c:pt idx="4">
                  <c:v>25</c:v>
                </c:pt>
                <c:pt idx="5">
                  <c:v>35</c:v>
                </c:pt>
                <c:pt idx="6">
                  <c:v>33</c:v>
                </c:pt>
                <c:pt idx="7">
                  <c:v>56</c:v>
                </c:pt>
                <c:pt idx="8">
                  <c:v>133</c:v>
                </c:pt>
                <c:pt idx="9">
                  <c:v>65</c:v>
                </c:pt>
                <c:pt idx="10">
                  <c:v>107</c:v>
                </c:pt>
                <c:pt idx="11">
                  <c:v>217</c:v>
                </c:pt>
                <c:pt idx="12">
                  <c:v>86</c:v>
                </c:pt>
                <c:pt idx="13">
                  <c:v>135</c:v>
                </c:pt>
                <c:pt idx="14">
                  <c:v>61</c:v>
                </c:pt>
                <c:pt idx="15">
                  <c:v>168</c:v>
                </c:pt>
                <c:pt idx="16">
                  <c:v>158</c:v>
                </c:pt>
                <c:pt idx="17">
                  <c:v>146</c:v>
                </c:pt>
                <c:pt idx="18">
                  <c:v>78</c:v>
                </c:pt>
                <c:pt idx="19">
                  <c:v>54</c:v>
                </c:pt>
                <c:pt idx="20">
                  <c:v>40</c:v>
                </c:pt>
                <c:pt idx="21">
                  <c:v>85</c:v>
                </c:pt>
                <c:pt idx="22">
                  <c:v>52</c:v>
                </c:pt>
                <c:pt idx="23">
                  <c:v>34</c:v>
                </c:pt>
                <c:pt idx="24">
                  <c:v>46</c:v>
                </c:pt>
                <c:pt idx="25">
                  <c:v>70</c:v>
                </c:pt>
                <c:pt idx="26">
                  <c:v>74</c:v>
                </c:pt>
                <c:pt idx="27">
                  <c:v>68</c:v>
                </c:pt>
                <c:pt idx="28">
                  <c:v>90</c:v>
                </c:pt>
                <c:pt idx="29">
                  <c:v>84</c:v>
                </c:pt>
                <c:pt idx="30">
                  <c:v>86</c:v>
                </c:pt>
                <c:pt idx="31">
                  <c:v>132</c:v>
                </c:pt>
                <c:pt idx="32">
                  <c:v>177</c:v>
                </c:pt>
                <c:pt idx="33">
                  <c:v>190</c:v>
                </c:pt>
                <c:pt idx="34">
                  <c:v>79</c:v>
                </c:pt>
                <c:pt idx="35">
                  <c:v>30</c:v>
                </c:pt>
                <c:pt idx="36">
                  <c:v>31</c:v>
                </c:pt>
                <c:pt idx="37">
                  <c:v>29</c:v>
                </c:pt>
                <c:pt idx="38">
                  <c:v>20</c:v>
                </c:pt>
                <c:pt idx="39">
                  <c:v>36</c:v>
                </c:pt>
                <c:pt idx="40">
                  <c:v>69</c:v>
                </c:pt>
                <c:pt idx="41">
                  <c:v>58</c:v>
                </c:pt>
                <c:pt idx="42">
                  <c:v>64</c:v>
                </c:pt>
                <c:pt idx="43">
                  <c:v>84</c:v>
                </c:pt>
                <c:pt idx="44">
                  <c:v>95</c:v>
                </c:pt>
                <c:pt idx="45">
                  <c:v>82</c:v>
                </c:pt>
                <c:pt idx="46">
                  <c:v>118</c:v>
                </c:pt>
                <c:pt idx="47">
                  <c:v>97</c:v>
                </c:pt>
                <c:pt idx="48">
                  <c:v>76</c:v>
                </c:pt>
                <c:pt idx="49">
                  <c:v>95</c:v>
                </c:pt>
                <c:pt idx="50">
                  <c:v>61</c:v>
                </c:pt>
                <c:pt idx="51">
                  <c:v>26</c:v>
                </c:pt>
                <c:pt idx="52">
                  <c:v>31</c:v>
                </c:pt>
                <c:pt idx="53">
                  <c:v>46</c:v>
                </c:pt>
                <c:pt idx="54">
                  <c:v>45</c:v>
                </c:pt>
                <c:pt idx="55">
                  <c:v>29</c:v>
                </c:pt>
                <c:pt idx="56">
                  <c:v>13</c:v>
                </c:pt>
                <c:pt idx="57">
                  <c:v>34</c:v>
                </c:pt>
                <c:pt idx="58">
                  <c:v>18</c:v>
                </c:pt>
                <c:pt idx="59">
                  <c:v>22</c:v>
                </c:pt>
              </c:numCache>
            </c:numRef>
          </c:val>
          <c:smooth val="0"/>
        </c:ser>
        <c:ser>
          <c:idx val="2"/>
          <c:order val="2"/>
          <c:tx>
            <c:strRef>
              <c:f>Sheet1!$D$1</c:f>
              <c:strCache>
                <c:ptCount val="1"/>
                <c:pt idx="0">
                  <c:v>Canada</c:v>
                </c:pt>
              </c:strCache>
            </c:strRef>
          </c:tx>
          <c:marker>
            <c:symbol val="none"/>
          </c:marker>
          <c:cat>
            <c:numRef>
              <c:f>Sheet1!$A$2:$A$61</c:f>
              <c:numCache>
                <c:formatCode>General</c:formatCode>
                <c:ptCount val="60"/>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numCache>
            </c:numRef>
          </c:cat>
          <c:val>
            <c:numRef>
              <c:f>Sheet1!$D$2:$D$61</c:f>
              <c:numCache>
                <c:formatCode>General</c:formatCode>
                <c:ptCount val="60"/>
                <c:pt idx="0">
                  <c:v>#N/A</c:v>
                </c:pt>
                <c:pt idx="1">
                  <c:v>26</c:v>
                </c:pt>
                <c:pt idx="2">
                  <c:v>54</c:v>
                </c:pt>
                <c:pt idx="3">
                  <c:v>55</c:v>
                </c:pt>
                <c:pt idx="4">
                  <c:v>38</c:v>
                </c:pt>
                <c:pt idx="5">
                  <c:v>22</c:v>
                </c:pt>
                <c:pt idx="6">
                  <c:v>29</c:v>
                </c:pt>
                <c:pt idx="7">
                  <c:v>43</c:v>
                </c:pt>
                <c:pt idx="8">
                  <c:v>44</c:v>
                </c:pt>
                <c:pt idx="9">
                  <c:v>24</c:v>
                </c:pt>
                <c:pt idx="10">
                  <c:v>25</c:v>
                </c:pt>
                <c:pt idx="11">
                  <c:v>30</c:v>
                </c:pt>
                <c:pt idx="12">
                  <c:v>31</c:v>
                </c:pt>
                <c:pt idx="13">
                  <c:v>30</c:v>
                </c:pt>
                <c:pt idx="14">
                  <c:v>21</c:v>
                </c:pt>
                <c:pt idx="15">
                  <c:v>19</c:v>
                </c:pt>
                <c:pt idx="16">
                  <c:v>17</c:v>
                </c:pt>
                <c:pt idx="17">
                  <c:v>19</c:v>
                </c:pt>
                <c:pt idx="18">
                  <c:v>23</c:v>
                </c:pt>
                <c:pt idx="19">
                  <c:v>33</c:v>
                </c:pt>
                <c:pt idx="20">
                  <c:v>30</c:v>
                </c:pt>
                <c:pt idx="21">
                  <c:v>31</c:v>
                </c:pt>
                <c:pt idx="22">
                  <c:v>41</c:v>
                </c:pt>
                <c:pt idx="23">
                  <c:v>79</c:v>
                </c:pt>
                <c:pt idx="24">
                  <c:v>85</c:v>
                </c:pt>
                <c:pt idx="25">
                  <c:v>103</c:v>
                </c:pt>
                <c:pt idx="26">
                  <c:v>121</c:v>
                </c:pt>
                <c:pt idx="27">
                  <c:v>90</c:v>
                </c:pt>
                <c:pt idx="28">
                  <c:v>92</c:v>
                </c:pt>
                <c:pt idx="29">
                  <c:v>93</c:v>
                </c:pt>
                <c:pt idx="30">
                  <c:v>178</c:v>
                </c:pt>
                <c:pt idx="31">
                  <c:v>219</c:v>
                </c:pt>
                <c:pt idx="32">
                  <c:v>256</c:v>
                </c:pt>
                <c:pt idx="33">
                  <c:v>303</c:v>
                </c:pt>
                <c:pt idx="34">
                  <c:v>100</c:v>
                </c:pt>
                <c:pt idx="35">
                  <c:v>12</c:v>
                </c:pt>
                <c:pt idx="36">
                  <c:v>14</c:v>
                </c:pt>
                <c:pt idx="37">
                  <c:v>7</c:v>
                </c:pt>
                <c:pt idx="38">
                  <c:v>10</c:v>
                </c:pt>
                <c:pt idx="39">
                  <c:v>66</c:v>
                </c:pt>
                <c:pt idx="40">
                  <c:v>99</c:v>
                </c:pt>
                <c:pt idx="41">
                  <c:v>68</c:v>
                </c:pt>
                <c:pt idx="42">
                  <c:v>47</c:v>
                </c:pt>
                <c:pt idx="43">
                  <c:v>117</c:v>
                </c:pt>
                <c:pt idx="44">
                  <c:v>108</c:v>
                </c:pt>
                <c:pt idx="45">
                  <c:v>67</c:v>
                </c:pt>
                <c:pt idx="46">
                  <c:v>115</c:v>
                </c:pt>
                <c:pt idx="47">
                  <c:v>135</c:v>
                </c:pt>
                <c:pt idx="48">
                  <c:v>137</c:v>
                </c:pt>
                <c:pt idx="49">
                  <c:v>133</c:v>
                </c:pt>
                <c:pt idx="50">
                  <c:v>79</c:v>
                </c:pt>
                <c:pt idx="51">
                  <c:v>12</c:v>
                </c:pt>
                <c:pt idx="52">
                  <c:v>7</c:v>
                </c:pt>
                <c:pt idx="53">
                  <c:v>6</c:v>
                </c:pt>
                <c:pt idx="54">
                  <c:v>6</c:v>
                </c:pt>
                <c:pt idx="55">
                  <c:v>6</c:v>
                </c:pt>
                <c:pt idx="56">
                  <c:v>7</c:v>
                </c:pt>
                <c:pt idx="57">
                  <c:v>10</c:v>
                </c:pt>
                <c:pt idx="58">
                  <c:v>11</c:v>
                </c:pt>
                <c:pt idx="59">
                  <c:v>11</c:v>
                </c:pt>
              </c:numCache>
            </c:numRef>
          </c:val>
          <c:smooth val="0"/>
        </c:ser>
        <c:ser>
          <c:idx val="3"/>
          <c:order val="3"/>
          <c:tx>
            <c:strRef>
              <c:f>Sheet1!$E$1</c:f>
              <c:strCache>
                <c:ptCount val="1"/>
                <c:pt idx="0">
                  <c:v>United States</c:v>
                </c:pt>
              </c:strCache>
            </c:strRef>
          </c:tx>
          <c:marker>
            <c:symbol val="none"/>
          </c:marker>
          <c:cat>
            <c:numRef>
              <c:f>Sheet1!$A$2:$A$61</c:f>
              <c:numCache>
                <c:formatCode>General</c:formatCode>
                <c:ptCount val="60"/>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numCache>
            </c:numRef>
          </c:cat>
          <c:val>
            <c:numRef>
              <c:f>Sheet1!$E$2:$E$61</c:f>
              <c:numCache>
                <c:formatCode>General</c:formatCode>
                <c:ptCount val="60"/>
                <c:pt idx="0">
                  <c:v>#N/A</c:v>
                </c:pt>
                <c:pt idx="1">
                  <c:v>544</c:v>
                </c:pt>
                <c:pt idx="2">
                  <c:v>690</c:v>
                </c:pt>
                <c:pt idx="3">
                  <c:v>533</c:v>
                </c:pt>
                <c:pt idx="4">
                  <c:v>458</c:v>
                </c:pt>
                <c:pt idx="5">
                  <c:v>357</c:v>
                </c:pt>
                <c:pt idx="6">
                  <c:v>334</c:v>
                </c:pt>
                <c:pt idx="7">
                  <c:v>490</c:v>
                </c:pt>
                <c:pt idx="8">
                  <c:v>547</c:v>
                </c:pt>
                <c:pt idx="9">
                  <c:v>444</c:v>
                </c:pt>
                <c:pt idx="10">
                  <c:v>455</c:v>
                </c:pt>
                <c:pt idx="11">
                  <c:v>560</c:v>
                </c:pt>
                <c:pt idx="12">
                  <c:v>580</c:v>
                </c:pt>
                <c:pt idx="13">
                  <c:v>440</c:v>
                </c:pt>
                <c:pt idx="14">
                  <c:v>285</c:v>
                </c:pt>
                <c:pt idx="15">
                  <c:v>258</c:v>
                </c:pt>
                <c:pt idx="16">
                  <c:v>343</c:v>
                </c:pt>
                <c:pt idx="17">
                  <c:v>230</c:v>
                </c:pt>
                <c:pt idx="18">
                  <c:v>229</c:v>
                </c:pt>
                <c:pt idx="19">
                  <c:v>310</c:v>
                </c:pt>
                <c:pt idx="20">
                  <c:v>448</c:v>
                </c:pt>
                <c:pt idx="21">
                  <c:v>487</c:v>
                </c:pt>
                <c:pt idx="22">
                  <c:v>647</c:v>
                </c:pt>
                <c:pt idx="23">
                  <c:v>855</c:v>
                </c:pt>
                <c:pt idx="24">
                  <c:v>809</c:v>
                </c:pt>
                <c:pt idx="25">
                  <c:v>1022</c:v>
                </c:pt>
                <c:pt idx="26">
                  <c:v>1094</c:v>
                </c:pt>
                <c:pt idx="27">
                  <c:v>1264</c:v>
                </c:pt>
                <c:pt idx="28">
                  <c:v>738</c:v>
                </c:pt>
                <c:pt idx="29">
                  <c:v>684</c:v>
                </c:pt>
                <c:pt idx="30">
                  <c:v>966</c:v>
                </c:pt>
                <c:pt idx="31">
                  <c:v>802</c:v>
                </c:pt>
                <c:pt idx="32">
                  <c:v>759</c:v>
                </c:pt>
                <c:pt idx="33">
                  <c:v>1112</c:v>
                </c:pt>
                <c:pt idx="34">
                  <c:v>1118</c:v>
                </c:pt>
                <c:pt idx="35">
                  <c:v>232</c:v>
                </c:pt>
                <c:pt idx="36">
                  <c:v>179</c:v>
                </c:pt>
                <c:pt idx="37">
                  <c:v>172</c:v>
                </c:pt>
                <c:pt idx="38">
                  <c:v>60</c:v>
                </c:pt>
                <c:pt idx="39">
                  <c:v>54</c:v>
                </c:pt>
                <c:pt idx="40">
                  <c:v>288</c:v>
                </c:pt>
                <c:pt idx="41">
                  <c:v>702</c:v>
                </c:pt>
                <c:pt idx="42">
                  <c:v>243</c:v>
                </c:pt>
                <c:pt idx="43">
                  <c:v>342</c:v>
                </c:pt>
                <c:pt idx="44">
                  <c:v>417</c:v>
                </c:pt>
                <c:pt idx="45">
                  <c:v>159</c:v>
                </c:pt>
                <c:pt idx="46">
                  <c:v>168</c:v>
                </c:pt>
                <c:pt idx="47">
                  <c:v>183</c:v>
                </c:pt>
                <c:pt idx="48">
                  <c:v>173</c:v>
                </c:pt>
                <c:pt idx="49">
                  <c:v>173</c:v>
                </c:pt>
                <c:pt idx="50">
                  <c:v>164</c:v>
                </c:pt>
                <c:pt idx="51">
                  <c:v>72</c:v>
                </c:pt>
                <c:pt idx="52">
                  <c:v>25</c:v>
                </c:pt>
                <c:pt idx="53">
                  <c:v>15</c:v>
                </c:pt>
                <c:pt idx="54">
                  <c:v>19</c:v>
                </c:pt>
                <c:pt idx="55">
                  <c:v>25</c:v>
                </c:pt>
                <c:pt idx="56">
                  <c:v>26</c:v>
                </c:pt>
                <c:pt idx="57">
                  <c:v>36</c:v>
                </c:pt>
                <c:pt idx="58">
                  <c:v>51</c:v>
                </c:pt>
                <c:pt idx="59">
                  <c:v>70</c:v>
                </c:pt>
              </c:numCache>
            </c:numRef>
          </c:val>
          <c:smooth val="0"/>
        </c:ser>
        <c:dLbls>
          <c:showLegendKey val="0"/>
          <c:showVal val="0"/>
          <c:showCatName val="0"/>
          <c:showSerName val="0"/>
          <c:showPercent val="0"/>
          <c:showBubbleSize val="0"/>
        </c:dLbls>
        <c:marker val="1"/>
        <c:smooth val="0"/>
        <c:axId val="171924480"/>
        <c:axId val="171934464"/>
      </c:lineChart>
      <c:catAx>
        <c:axId val="171924480"/>
        <c:scaling>
          <c:orientation val="minMax"/>
        </c:scaling>
        <c:delete val="0"/>
        <c:axPos val="b"/>
        <c:numFmt formatCode="General" sourceLinked="1"/>
        <c:majorTickMark val="out"/>
        <c:minorTickMark val="none"/>
        <c:tickLblPos val="nextTo"/>
        <c:crossAx val="171934464"/>
        <c:crosses val="autoZero"/>
        <c:auto val="1"/>
        <c:lblAlgn val="ctr"/>
        <c:lblOffset val="100"/>
        <c:tickLblSkip val="5"/>
        <c:tickMarkSkip val="1"/>
        <c:noMultiLvlLbl val="0"/>
      </c:catAx>
      <c:valAx>
        <c:axId val="171934464"/>
        <c:scaling>
          <c:orientation val="minMax"/>
          <c:max val="1300"/>
          <c:min val="0"/>
        </c:scaling>
        <c:delete val="0"/>
        <c:axPos val="l"/>
        <c:numFmt formatCode="#,##0" sourceLinked="0"/>
        <c:majorTickMark val="out"/>
        <c:minorTickMark val="none"/>
        <c:tickLblPos val="nextTo"/>
        <c:crossAx val="171924480"/>
        <c:crosses val="autoZero"/>
        <c:crossBetween val="between"/>
      </c:valAx>
    </c:plotArea>
    <c:legend>
      <c:legendPos val="r"/>
      <c:layout>
        <c:manualLayout>
          <c:xMode val="edge"/>
          <c:yMode val="edge"/>
          <c:x val="0.73862033737130295"/>
          <c:y val="0.14334143934200244"/>
          <c:w val="0.20841612261472586"/>
          <c:h val="0.24204568994923525"/>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A0E6F-993F-433F-ADD5-971CC2C37C1B}" type="doc">
      <dgm:prSet loTypeId="urn:microsoft.com/office/officeart/2005/8/layout/vProcess5" loCatId="process" qsTypeId="urn:microsoft.com/office/officeart/2005/8/quickstyle/simple1" qsCatId="simple" csTypeId="urn:microsoft.com/office/officeart/2005/8/colors/accent1_2" csCatId="accent1" phldr="1"/>
      <dgm:spPr/>
    </dgm:pt>
    <dgm:pt modelId="{BDF5D8D7-F848-4169-BC97-BB1C597064BF}">
      <dgm:prSet phldrT="[Text]"/>
      <dgm:spPr/>
      <dgm:t>
        <a:bodyPr/>
        <a:lstStyle/>
        <a:p>
          <a:r>
            <a:rPr lang="en-US" dirty="0" smtClean="0"/>
            <a:t>Domestic Price &gt; World Price</a:t>
          </a:r>
          <a:endParaRPr lang="en-US" dirty="0"/>
        </a:p>
      </dgm:t>
    </dgm:pt>
    <dgm:pt modelId="{4B6CB8C0-D2B5-4245-AA49-7E40EC46752C}" type="parTrans" cxnId="{DF3F010D-3A56-4A2E-BB72-E2995BDE2D30}">
      <dgm:prSet/>
      <dgm:spPr/>
      <dgm:t>
        <a:bodyPr/>
        <a:lstStyle/>
        <a:p>
          <a:endParaRPr lang="en-US"/>
        </a:p>
      </dgm:t>
    </dgm:pt>
    <dgm:pt modelId="{321F2AFD-B2C5-457B-936D-F71913C31573}" type="sibTrans" cxnId="{DF3F010D-3A56-4A2E-BB72-E2995BDE2D30}">
      <dgm:prSet/>
      <dgm:spPr/>
      <dgm:t>
        <a:bodyPr/>
        <a:lstStyle/>
        <a:p>
          <a:endParaRPr lang="en-US"/>
        </a:p>
      </dgm:t>
    </dgm:pt>
    <dgm:pt modelId="{985F5965-C24B-42C3-8AA4-FF9D572F975D}">
      <dgm:prSet phldrT="[Text]"/>
      <dgm:spPr/>
      <dgm:t>
        <a:bodyPr/>
        <a:lstStyle/>
        <a:p>
          <a:r>
            <a:rPr lang="en-US" dirty="0" smtClean="0"/>
            <a:t>Country imports → domestic price falls</a:t>
          </a:r>
          <a:endParaRPr lang="en-US" dirty="0"/>
        </a:p>
      </dgm:t>
    </dgm:pt>
    <dgm:pt modelId="{19E8D334-2DBD-410F-A259-E742450852F9}" type="parTrans" cxnId="{05A545EF-E24E-4A0D-9DD8-3183A7A37F67}">
      <dgm:prSet/>
      <dgm:spPr/>
      <dgm:t>
        <a:bodyPr/>
        <a:lstStyle/>
        <a:p>
          <a:endParaRPr lang="en-US"/>
        </a:p>
      </dgm:t>
    </dgm:pt>
    <dgm:pt modelId="{877E07D7-F222-47F6-BCBC-043F88C8C7F2}" type="sibTrans" cxnId="{05A545EF-E24E-4A0D-9DD8-3183A7A37F67}">
      <dgm:prSet/>
      <dgm:spPr/>
      <dgm:t>
        <a:bodyPr/>
        <a:lstStyle/>
        <a:p>
          <a:endParaRPr lang="en-US"/>
        </a:p>
      </dgm:t>
    </dgm:pt>
    <dgm:pt modelId="{B163AD44-F612-4FC8-99EA-26FE351CADD0}">
      <dgm:prSet phldrT="[Text]"/>
      <dgm:spPr/>
      <dgm:t>
        <a:bodyPr/>
        <a:lstStyle/>
        <a:p>
          <a:r>
            <a:rPr lang="en-US" dirty="0" smtClean="0"/>
            <a:t>Domestic </a:t>
          </a:r>
          <a:r>
            <a:rPr lang="en-US" b="1" dirty="0" smtClean="0">
              <a:solidFill>
                <a:srgbClr val="FFC000"/>
              </a:solidFill>
            </a:rPr>
            <a:t>consumers</a:t>
          </a:r>
          <a:r>
            <a:rPr lang="en-US" dirty="0" smtClean="0"/>
            <a:t> benefit. </a:t>
          </a:r>
        </a:p>
        <a:p>
          <a:r>
            <a:rPr lang="en-US" dirty="0" smtClean="0"/>
            <a:t>Domestic </a:t>
          </a:r>
          <a:r>
            <a:rPr lang="en-US" b="1" dirty="0" smtClean="0">
              <a:solidFill>
                <a:srgbClr val="FFC000"/>
              </a:solidFill>
            </a:rPr>
            <a:t>producers</a:t>
          </a:r>
          <a:r>
            <a:rPr lang="en-US" dirty="0" smtClean="0"/>
            <a:t> are harmed.</a:t>
          </a:r>
          <a:endParaRPr lang="en-US" dirty="0"/>
        </a:p>
      </dgm:t>
    </dgm:pt>
    <dgm:pt modelId="{D5E6E3B9-71D3-4DFE-88EB-787F445D60BA}" type="parTrans" cxnId="{61850EE7-9CE2-43F7-A2C6-5B9BEA224D6A}">
      <dgm:prSet/>
      <dgm:spPr/>
      <dgm:t>
        <a:bodyPr/>
        <a:lstStyle/>
        <a:p>
          <a:endParaRPr lang="en-US"/>
        </a:p>
      </dgm:t>
    </dgm:pt>
    <dgm:pt modelId="{2832B9D2-39C1-4A0C-AD2D-B18B857E9692}" type="sibTrans" cxnId="{61850EE7-9CE2-43F7-A2C6-5B9BEA224D6A}">
      <dgm:prSet/>
      <dgm:spPr/>
      <dgm:t>
        <a:bodyPr/>
        <a:lstStyle/>
        <a:p>
          <a:endParaRPr lang="en-US"/>
        </a:p>
      </dgm:t>
    </dgm:pt>
    <dgm:pt modelId="{4FE6D245-B7F7-4BAA-9322-60F344E63242}" type="pres">
      <dgm:prSet presAssocID="{AC7A0E6F-993F-433F-ADD5-971CC2C37C1B}" presName="outerComposite" presStyleCnt="0">
        <dgm:presLayoutVars>
          <dgm:chMax val="5"/>
          <dgm:dir/>
          <dgm:resizeHandles val="exact"/>
        </dgm:presLayoutVars>
      </dgm:prSet>
      <dgm:spPr/>
    </dgm:pt>
    <dgm:pt modelId="{0B9E4176-D401-4679-B6A4-A2A5756278E3}" type="pres">
      <dgm:prSet presAssocID="{AC7A0E6F-993F-433F-ADD5-971CC2C37C1B}" presName="dummyMaxCanvas" presStyleCnt="0">
        <dgm:presLayoutVars/>
      </dgm:prSet>
      <dgm:spPr/>
    </dgm:pt>
    <dgm:pt modelId="{61D2C96A-2B20-4CB0-83B3-CF0389DB5784}" type="pres">
      <dgm:prSet presAssocID="{AC7A0E6F-993F-433F-ADD5-971CC2C37C1B}" presName="ThreeNodes_1" presStyleLbl="node1" presStyleIdx="0" presStyleCnt="3">
        <dgm:presLayoutVars>
          <dgm:bulletEnabled val="1"/>
        </dgm:presLayoutVars>
      </dgm:prSet>
      <dgm:spPr/>
      <dgm:t>
        <a:bodyPr/>
        <a:lstStyle/>
        <a:p>
          <a:endParaRPr lang="en-US"/>
        </a:p>
      </dgm:t>
    </dgm:pt>
    <dgm:pt modelId="{158E74E3-1E84-4524-AB9C-D39F6ABE896E}" type="pres">
      <dgm:prSet presAssocID="{AC7A0E6F-993F-433F-ADD5-971CC2C37C1B}" presName="ThreeNodes_2" presStyleLbl="node1" presStyleIdx="1" presStyleCnt="3">
        <dgm:presLayoutVars>
          <dgm:bulletEnabled val="1"/>
        </dgm:presLayoutVars>
      </dgm:prSet>
      <dgm:spPr/>
      <dgm:t>
        <a:bodyPr/>
        <a:lstStyle/>
        <a:p>
          <a:endParaRPr lang="en-US"/>
        </a:p>
      </dgm:t>
    </dgm:pt>
    <dgm:pt modelId="{A586C4AD-19F8-4762-A426-E0A5087C64D2}" type="pres">
      <dgm:prSet presAssocID="{AC7A0E6F-993F-433F-ADD5-971CC2C37C1B}" presName="ThreeNodes_3" presStyleLbl="node1" presStyleIdx="2" presStyleCnt="3">
        <dgm:presLayoutVars>
          <dgm:bulletEnabled val="1"/>
        </dgm:presLayoutVars>
      </dgm:prSet>
      <dgm:spPr/>
      <dgm:t>
        <a:bodyPr/>
        <a:lstStyle/>
        <a:p>
          <a:endParaRPr lang="en-US"/>
        </a:p>
      </dgm:t>
    </dgm:pt>
    <dgm:pt modelId="{9A822E9A-881F-4154-BF47-9DA7F3AB67E1}" type="pres">
      <dgm:prSet presAssocID="{AC7A0E6F-993F-433F-ADD5-971CC2C37C1B}" presName="ThreeConn_1-2" presStyleLbl="fgAccFollowNode1" presStyleIdx="0" presStyleCnt="2">
        <dgm:presLayoutVars>
          <dgm:bulletEnabled val="1"/>
        </dgm:presLayoutVars>
      </dgm:prSet>
      <dgm:spPr/>
      <dgm:t>
        <a:bodyPr/>
        <a:lstStyle/>
        <a:p>
          <a:endParaRPr lang="en-US"/>
        </a:p>
      </dgm:t>
    </dgm:pt>
    <dgm:pt modelId="{F933BD89-601E-4459-B7A6-E69C4BA59D17}" type="pres">
      <dgm:prSet presAssocID="{AC7A0E6F-993F-433F-ADD5-971CC2C37C1B}" presName="ThreeConn_2-3" presStyleLbl="fgAccFollowNode1" presStyleIdx="1" presStyleCnt="2">
        <dgm:presLayoutVars>
          <dgm:bulletEnabled val="1"/>
        </dgm:presLayoutVars>
      </dgm:prSet>
      <dgm:spPr/>
      <dgm:t>
        <a:bodyPr/>
        <a:lstStyle/>
        <a:p>
          <a:endParaRPr lang="en-US"/>
        </a:p>
      </dgm:t>
    </dgm:pt>
    <dgm:pt modelId="{84780B16-C37F-46A8-BCD1-5E8BF38D164F}" type="pres">
      <dgm:prSet presAssocID="{AC7A0E6F-993F-433F-ADD5-971CC2C37C1B}" presName="ThreeNodes_1_text" presStyleLbl="node1" presStyleIdx="2" presStyleCnt="3">
        <dgm:presLayoutVars>
          <dgm:bulletEnabled val="1"/>
        </dgm:presLayoutVars>
      </dgm:prSet>
      <dgm:spPr/>
      <dgm:t>
        <a:bodyPr/>
        <a:lstStyle/>
        <a:p>
          <a:endParaRPr lang="en-US"/>
        </a:p>
      </dgm:t>
    </dgm:pt>
    <dgm:pt modelId="{AA88D78F-0CFB-4B77-A378-C13D3DB7010C}" type="pres">
      <dgm:prSet presAssocID="{AC7A0E6F-993F-433F-ADD5-971CC2C37C1B}" presName="ThreeNodes_2_text" presStyleLbl="node1" presStyleIdx="2" presStyleCnt="3">
        <dgm:presLayoutVars>
          <dgm:bulletEnabled val="1"/>
        </dgm:presLayoutVars>
      </dgm:prSet>
      <dgm:spPr/>
      <dgm:t>
        <a:bodyPr/>
        <a:lstStyle/>
        <a:p>
          <a:endParaRPr lang="en-US"/>
        </a:p>
      </dgm:t>
    </dgm:pt>
    <dgm:pt modelId="{158C3828-1436-405B-BA79-56B70FD6C0EC}" type="pres">
      <dgm:prSet presAssocID="{AC7A0E6F-993F-433F-ADD5-971CC2C37C1B}" presName="ThreeNodes_3_text" presStyleLbl="node1" presStyleIdx="2" presStyleCnt="3">
        <dgm:presLayoutVars>
          <dgm:bulletEnabled val="1"/>
        </dgm:presLayoutVars>
      </dgm:prSet>
      <dgm:spPr/>
      <dgm:t>
        <a:bodyPr/>
        <a:lstStyle/>
        <a:p>
          <a:endParaRPr lang="en-US"/>
        </a:p>
      </dgm:t>
    </dgm:pt>
  </dgm:ptLst>
  <dgm:cxnLst>
    <dgm:cxn modelId="{61850EE7-9CE2-43F7-A2C6-5B9BEA224D6A}" srcId="{AC7A0E6F-993F-433F-ADD5-971CC2C37C1B}" destId="{B163AD44-F612-4FC8-99EA-26FE351CADD0}" srcOrd="2" destOrd="0" parTransId="{D5E6E3B9-71D3-4DFE-88EB-787F445D60BA}" sibTransId="{2832B9D2-39C1-4A0C-AD2D-B18B857E9692}"/>
    <dgm:cxn modelId="{E3BFC06B-95A9-4CE6-9800-5B38266B57FD}" type="presOf" srcId="{877E07D7-F222-47F6-BCBC-043F88C8C7F2}" destId="{F933BD89-601E-4459-B7A6-E69C4BA59D17}" srcOrd="0" destOrd="0" presId="urn:microsoft.com/office/officeart/2005/8/layout/vProcess5"/>
    <dgm:cxn modelId="{A2A1F49D-B1C9-482A-8290-F7A11EEBF891}" type="presOf" srcId="{B163AD44-F612-4FC8-99EA-26FE351CADD0}" destId="{158C3828-1436-405B-BA79-56B70FD6C0EC}" srcOrd="1" destOrd="0" presId="urn:microsoft.com/office/officeart/2005/8/layout/vProcess5"/>
    <dgm:cxn modelId="{C60BB20C-0B2D-42AB-828A-F9A885C1B578}" type="presOf" srcId="{B163AD44-F612-4FC8-99EA-26FE351CADD0}" destId="{A586C4AD-19F8-4762-A426-E0A5087C64D2}" srcOrd="0" destOrd="0" presId="urn:microsoft.com/office/officeart/2005/8/layout/vProcess5"/>
    <dgm:cxn modelId="{646DF735-BF1E-4E27-BDFD-A53226E9E475}" type="presOf" srcId="{985F5965-C24B-42C3-8AA4-FF9D572F975D}" destId="{158E74E3-1E84-4524-AB9C-D39F6ABE896E}" srcOrd="0" destOrd="0" presId="urn:microsoft.com/office/officeart/2005/8/layout/vProcess5"/>
    <dgm:cxn modelId="{9F5C525D-C026-4E91-9754-B6CB74EE04F6}" type="presOf" srcId="{AC7A0E6F-993F-433F-ADD5-971CC2C37C1B}" destId="{4FE6D245-B7F7-4BAA-9322-60F344E63242}" srcOrd="0" destOrd="0" presId="urn:microsoft.com/office/officeart/2005/8/layout/vProcess5"/>
    <dgm:cxn modelId="{DAD128EB-A7A9-42DB-9655-929DB15C9B3B}" type="presOf" srcId="{985F5965-C24B-42C3-8AA4-FF9D572F975D}" destId="{AA88D78F-0CFB-4B77-A378-C13D3DB7010C}" srcOrd="1" destOrd="0" presId="urn:microsoft.com/office/officeart/2005/8/layout/vProcess5"/>
    <dgm:cxn modelId="{72051EF7-EBA0-4502-9198-135C710EF54C}" type="presOf" srcId="{BDF5D8D7-F848-4169-BC97-BB1C597064BF}" destId="{61D2C96A-2B20-4CB0-83B3-CF0389DB5784}" srcOrd="0" destOrd="0" presId="urn:microsoft.com/office/officeart/2005/8/layout/vProcess5"/>
    <dgm:cxn modelId="{DF3F010D-3A56-4A2E-BB72-E2995BDE2D30}" srcId="{AC7A0E6F-993F-433F-ADD5-971CC2C37C1B}" destId="{BDF5D8D7-F848-4169-BC97-BB1C597064BF}" srcOrd="0" destOrd="0" parTransId="{4B6CB8C0-D2B5-4245-AA49-7E40EC46752C}" sibTransId="{321F2AFD-B2C5-457B-936D-F71913C31573}"/>
    <dgm:cxn modelId="{05A545EF-E24E-4A0D-9DD8-3183A7A37F67}" srcId="{AC7A0E6F-993F-433F-ADD5-971CC2C37C1B}" destId="{985F5965-C24B-42C3-8AA4-FF9D572F975D}" srcOrd="1" destOrd="0" parTransId="{19E8D334-2DBD-410F-A259-E742450852F9}" sibTransId="{877E07D7-F222-47F6-BCBC-043F88C8C7F2}"/>
    <dgm:cxn modelId="{C175F63C-A7BF-4087-9227-2F76E94AB004}" type="presOf" srcId="{BDF5D8D7-F848-4169-BC97-BB1C597064BF}" destId="{84780B16-C37F-46A8-BCD1-5E8BF38D164F}" srcOrd="1" destOrd="0" presId="urn:microsoft.com/office/officeart/2005/8/layout/vProcess5"/>
    <dgm:cxn modelId="{84A9CA8A-A50F-4F25-A74B-ADEF9962E9F4}" type="presOf" srcId="{321F2AFD-B2C5-457B-936D-F71913C31573}" destId="{9A822E9A-881F-4154-BF47-9DA7F3AB67E1}" srcOrd="0" destOrd="0" presId="urn:microsoft.com/office/officeart/2005/8/layout/vProcess5"/>
    <dgm:cxn modelId="{3F04F413-0FAB-47E6-917B-C4E1AD4915E3}" type="presParOf" srcId="{4FE6D245-B7F7-4BAA-9322-60F344E63242}" destId="{0B9E4176-D401-4679-B6A4-A2A5756278E3}" srcOrd="0" destOrd="0" presId="urn:microsoft.com/office/officeart/2005/8/layout/vProcess5"/>
    <dgm:cxn modelId="{14DD04EA-53A6-468C-A7B0-CFF366023ED7}" type="presParOf" srcId="{4FE6D245-B7F7-4BAA-9322-60F344E63242}" destId="{61D2C96A-2B20-4CB0-83B3-CF0389DB5784}" srcOrd="1" destOrd="0" presId="urn:microsoft.com/office/officeart/2005/8/layout/vProcess5"/>
    <dgm:cxn modelId="{7ECB009E-0175-43A6-A188-CCB79A34DA95}" type="presParOf" srcId="{4FE6D245-B7F7-4BAA-9322-60F344E63242}" destId="{158E74E3-1E84-4524-AB9C-D39F6ABE896E}" srcOrd="2" destOrd="0" presId="urn:microsoft.com/office/officeart/2005/8/layout/vProcess5"/>
    <dgm:cxn modelId="{AFE80BB1-81F8-4A67-95D7-2E69D5E405C4}" type="presParOf" srcId="{4FE6D245-B7F7-4BAA-9322-60F344E63242}" destId="{A586C4AD-19F8-4762-A426-E0A5087C64D2}" srcOrd="3" destOrd="0" presId="urn:microsoft.com/office/officeart/2005/8/layout/vProcess5"/>
    <dgm:cxn modelId="{DD3C3728-1A96-4AE2-9249-10EA4DD1C2B6}" type="presParOf" srcId="{4FE6D245-B7F7-4BAA-9322-60F344E63242}" destId="{9A822E9A-881F-4154-BF47-9DA7F3AB67E1}" srcOrd="4" destOrd="0" presId="urn:microsoft.com/office/officeart/2005/8/layout/vProcess5"/>
    <dgm:cxn modelId="{C2F321A5-0CEC-4379-A098-26D8ECCA04B3}" type="presParOf" srcId="{4FE6D245-B7F7-4BAA-9322-60F344E63242}" destId="{F933BD89-601E-4459-B7A6-E69C4BA59D17}" srcOrd="5" destOrd="0" presId="urn:microsoft.com/office/officeart/2005/8/layout/vProcess5"/>
    <dgm:cxn modelId="{E5BA6FC5-61FF-4D70-8332-A97293EF5027}" type="presParOf" srcId="{4FE6D245-B7F7-4BAA-9322-60F344E63242}" destId="{84780B16-C37F-46A8-BCD1-5E8BF38D164F}" srcOrd="6" destOrd="0" presId="urn:microsoft.com/office/officeart/2005/8/layout/vProcess5"/>
    <dgm:cxn modelId="{66359AD6-6C62-4F0A-9B5C-7AF4D1B18825}" type="presParOf" srcId="{4FE6D245-B7F7-4BAA-9322-60F344E63242}" destId="{AA88D78F-0CFB-4B77-A378-C13D3DB7010C}" srcOrd="7" destOrd="0" presId="urn:microsoft.com/office/officeart/2005/8/layout/vProcess5"/>
    <dgm:cxn modelId="{6D758C95-15E6-48D2-83BC-9A019B5D7F72}" type="presParOf" srcId="{4FE6D245-B7F7-4BAA-9322-60F344E63242}" destId="{158C3828-1436-405B-BA79-56B70FD6C0E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7A0E6F-993F-433F-ADD5-971CC2C37C1B}" type="doc">
      <dgm:prSet loTypeId="urn:microsoft.com/office/officeart/2005/8/layout/vProcess5" loCatId="process" qsTypeId="urn:microsoft.com/office/officeart/2005/8/quickstyle/simple1" qsCatId="simple" csTypeId="urn:microsoft.com/office/officeart/2005/8/colors/accent1_2" csCatId="accent1" phldr="1"/>
      <dgm:spPr/>
    </dgm:pt>
    <dgm:pt modelId="{BDF5D8D7-F848-4169-BC97-BB1C597064BF}">
      <dgm:prSet phldrT="[Text]"/>
      <dgm:spPr/>
      <dgm:t>
        <a:bodyPr/>
        <a:lstStyle/>
        <a:p>
          <a:r>
            <a:rPr lang="en-US" dirty="0" smtClean="0"/>
            <a:t>Domestic Price &lt; World Price</a:t>
          </a:r>
          <a:endParaRPr lang="en-US" dirty="0"/>
        </a:p>
      </dgm:t>
    </dgm:pt>
    <dgm:pt modelId="{4B6CB8C0-D2B5-4245-AA49-7E40EC46752C}" type="parTrans" cxnId="{DF3F010D-3A56-4A2E-BB72-E2995BDE2D30}">
      <dgm:prSet/>
      <dgm:spPr/>
      <dgm:t>
        <a:bodyPr/>
        <a:lstStyle/>
        <a:p>
          <a:endParaRPr lang="en-US"/>
        </a:p>
      </dgm:t>
    </dgm:pt>
    <dgm:pt modelId="{321F2AFD-B2C5-457B-936D-F71913C31573}" type="sibTrans" cxnId="{DF3F010D-3A56-4A2E-BB72-E2995BDE2D30}">
      <dgm:prSet/>
      <dgm:spPr/>
      <dgm:t>
        <a:bodyPr/>
        <a:lstStyle/>
        <a:p>
          <a:endParaRPr lang="en-US"/>
        </a:p>
      </dgm:t>
    </dgm:pt>
    <dgm:pt modelId="{985F5965-C24B-42C3-8AA4-FF9D572F975D}">
      <dgm:prSet phldrT="[Text]"/>
      <dgm:spPr/>
      <dgm:t>
        <a:bodyPr/>
        <a:lstStyle/>
        <a:p>
          <a:r>
            <a:rPr lang="en-US" dirty="0" smtClean="0"/>
            <a:t>Country exports →  domestic price rises</a:t>
          </a:r>
          <a:endParaRPr lang="en-US" dirty="0"/>
        </a:p>
      </dgm:t>
    </dgm:pt>
    <dgm:pt modelId="{19E8D334-2DBD-410F-A259-E742450852F9}" type="parTrans" cxnId="{05A545EF-E24E-4A0D-9DD8-3183A7A37F67}">
      <dgm:prSet/>
      <dgm:spPr/>
      <dgm:t>
        <a:bodyPr/>
        <a:lstStyle/>
        <a:p>
          <a:endParaRPr lang="en-US"/>
        </a:p>
      </dgm:t>
    </dgm:pt>
    <dgm:pt modelId="{877E07D7-F222-47F6-BCBC-043F88C8C7F2}" type="sibTrans" cxnId="{05A545EF-E24E-4A0D-9DD8-3183A7A37F67}">
      <dgm:prSet/>
      <dgm:spPr/>
      <dgm:t>
        <a:bodyPr/>
        <a:lstStyle/>
        <a:p>
          <a:endParaRPr lang="en-US"/>
        </a:p>
      </dgm:t>
    </dgm:pt>
    <dgm:pt modelId="{B163AD44-F612-4FC8-99EA-26FE351CADD0}">
      <dgm:prSet phldrT="[Text]"/>
      <dgm:spPr/>
      <dgm:t>
        <a:bodyPr/>
        <a:lstStyle/>
        <a:p>
          <a:r>
            <a:rPr lang="en-US" dirty="0" smtClean="0"/>
            <a:t>Domestic </a:t>
          </a:r>
          <a:r>
            <a:rPr lang="en-US" b="1" dirty="0" smtClean="0">
              <a:solidFill>
                <a:srgbClr val="FFC000"/>
              </a:solidFill>
            </a:rPr>
            <a:t>producers</a:t>
          </a:r>
          <a:r>
            <a:rPr lang="en-US" dirty="0" smtClean="0"/>
            <a:t> benefit. </a:t>
          </a:r>
        </a:p>
        <a:p>
          <a:r>
            <a:rPr lang="en-US" dirty="0" smtClean="0"/>
            <a:t>Domestic </a:t>
          </a:r>
          <a:r>
            <a:rPr lang="en-US" b="1" dirty="0" smtClean="0">
              <a:solidFill>
                <a:srgbClr val="FFC000"/>
              </a:solidFill>
            </a:rPr>
            <a:t>consumers</a:t>
          </a:r>
          <a:r>
            <a:rPr lang="en-US" dirty="0" smtClean="0"/>
            <a:t> are harmed.</a:t>
          </a:r>
          <a:endParaRPr lang="en-US" dirty="0"/>
        </a:p>
      </dgm:t>
    </dgm:pt>
    <dgm:pt modelId="{D5E6E3B9-71D3-4DFE-88EB-787F445D60BA}" type="parTrans" cxnId="{61850EE7-9CE2-43F7-A2C6-5B9BEA224D6A}">
      <dgm:prSet/>
      <dgm:spPr/>
      <dgm:t>
        <a:bodyPr/>
        <a:lstStyle/>
        <a:p>
          <a:endParaRPr lang="en-US"/>
        </a:p>
      </dgm:t>
    </dgm:pt>
    <dgm:pt modelId="{2832B9D2-39C1-4A0C-AD2D-B18B857E9692}" type="sibTrans" cxnId="{61850EE7-9CE2-43F7-A2C6-5B9BEA224D6A}">
      <dgm:prSet/>
      <dgm:spPr/>
      <dgm:t>
        <a:bodyPr/>
        <a:lstStyle/>
        <a:p>
          <a:endParaRPr lang="en-US"/>
        </a:p>
      </dgm:t>
    </dgm:pt>
    <dgm:pt modelId="{7163326C-DD43-43FE-97C3-0FA83A833DA2}" type="pres">
      <dgm:prSet presAssocID="{AC7A0E6F-993F-433F-ADD5-971CC2C37C1B}" presName="outerComposite" presStyleCnt="0">
        <dgm:presLayoutVars>
          <dgm:chMax val="5"/>
          <dgm:dir/>
          <dgm:resizeHandles val="exact"/>
        </dgm:presLayoutVars>
      </dgm:prSet>
      <dgm:spPr/>
    </dgm:pt>
    <dgm:pt modelId="{37A310C4-C077-4CB3-B63F-49A232E2D079}" type="pres">
      <dgm:prSet presAssocID="{AC7A0E6F-993F-433F-ADD5-971CC2C37C1B}" presName="dummyMaxCanvas" presStyleCnt="0">
        <dgm:presLayoutVars/>
      </dgm:prSet>
      <dgm:spPr/>
    </dgm:pt>
    <dgm:pt modelId="{8F658914-C5FB-4792-86E9-568601430B6D}" type="pres">
      <dgm:prSet presAssocID="{AC7A0E6F-993F-433F-ADD5-971CC2C37C1B}" presName="ThreeNodes_1" presStyleLbl="node1" presStyleIdx="0" presStyleCnt="3">
        <dgm:presLayoutVars>
          <dgm:bulletEnabled val="1"/>
        </dgm:presLayoutVars>
      </dgm:prSet>
      <dgm:spPr/>
      <dgm:t>
        <a:bodyPr/>
        <a:lstStyle/>
        <a:p>
          <a:endParaRPr lang="en-US"/>
        </a:p>
      </dgm:t>
    </dgm:pt>
    <dgm:pt modelId="{EE231461-2BB4-494D-9072-FF90CC47D749}" type="pres">
      <dgm:prSet presAssocID="{AC7A0E6F-993F-433F-ADD5-971CC2C37C1B}" presName="ThreeNodes_2" presStyleLbl="node1" presStyleIdx="1" presStyleCnt="3">
        <dgm:presLayoutVars>
          <dgm:bulletEnabled val="1"/>
        </dgm:presLayoutVars>
      </dgm:prSet>
      <dgm:spPr/>
      <dgm:t>
        <a:bodyPr/>
        <a:lstStyle/>
        <a:p>
          <a:endParaRPr lang="en-US"/>
        </a:p>
      </dgm:t>
    </dgm:pt>
    <dgm:pt modelId="{2E6A7883-5A35-440E-B5A8-B65B202E00B5}" type="pres">
      <dgm:prSet presAssocID="{AC7A0E6F-993F-433F-ADD5-971CC2C37C1B}" presName="ThreeNodes_3" presStyleLbl="node1" presStyleIdx="2" presStyleCnt="3">
        <dgm:presLayoutVars>
          <dgm:bulletEnabled val="1"/>
        </dgm:presLayoutVars>
      </dgm:prSet>
      <dgm:spPr/>
      <dgm:t>
        <a:bodyPr/>
        <a:lstStyle/>
        <a:p>
          <a:endParaRPr lang="en-US"/>
        </a:p>
      </dgm:t>
    </dgm:pt>
    <dgm:pt modelId="{7BE7464E-CD45-48A8-9B6D-0BCF11EDC109}" type="pres">
      <dgm:prSet presAssocID="{AC7A0E6F-993F-433F-ADD5-971CC2C37C1B}" presName="ThreeConn_1-2" presStyleLbl="fgAccFollowNode1" presStyleIdx="0" presStyleCnt="2">
        <dgm:presLayoutVars>
          <dgm:bulletEnabled val="1"/>
        </dgm:presLayoutVars>
      </dgm:prSet>
      <dgm:spPr/>
      <dgm:t>
        <a:bodyPr/>
        <a:lstStyle/>
        <a:p>
          <a:endParaRPr lang="en-US"/>
        </a:p>
      </dgm:t>
    </dgm:pt>
    <dgm:pt modelId="{E81B59E7-4BC8-4A4D-A78C-547BFA2D73C8}" type="pres">
      <dgm:prSet presAssocID="{AC7A0E6F-993F-433F-ADD5-971CC2C37C1B}" presName="ThreeConn_2-3" presStyleLbl="fgAccFollowNode1" presStyleIdx="1" presStyleCnt="2">
        <dgm:presLayoutVars>
          <dgm:bulletEnabled val="1"/>
        </dgm:presLayoutVars>
      </dgm:prSet>
      <dgm:spPr/>
      <dgm:t>
        <a:bodyPr/>
        <a:lstStyle/>
        <a:p>
          <a:endParaRPr lang="en-US"/>
        </a:p>
      </dgm:t>
    </dgm:pt>
    <dgm:pt modelId="{B0C265EE-915B-400D-9FF4-A1C654EE37D2}" type="pres">
      <dgm:prSet presAssocID="{AC7A0E6F-993F-433F-ADD5-971CC2C37C1B}" presName="ThreeNodes_1_text" presStyleLbl="node1" presStyleIdx="2" presStyleCnt="3">
        <dgm:presLayoutVars>
          <dgm:bulletEnabled val="1"/>
        </dgm:presLayoutVars>
      </dgm:prSet>
      <dgm:spPr/>
      <dgm:t>
        <a:bodyPr/>
        <a:lstStyle/>
        <a:p>
          <a:endParaRPr lang="en-US"/>
        </a:p>
      </dgm:t>
    </dgm:pt>
    <dgm:pt modelId="{3B1AFD03-31A1-4C9F-A3B5-3DFB091C0348}" type="pres">
      <dgm:prSet presAssocID="{AC7A0E6F-993F-433F-ADD5-971CC2C37C1B}" presName="ThreeNodes_2_text" presStyleLbl="node1" presStyleIdx="2" presStyleCnt="3">
        <dgm:presLayoutVars>
          <dgm:bulletEnabled val="1"/>
        </dgm:presLayoutVars>
      </dgm:prSet>
      <dgm:spPr/>
      <dgm:t>
        <a:bodyPr/>
        <a:lstStyle/>
        <a:p>
          <a:endParaRPr lang="en-US"/>
        </a:p>
      </dgm:t>
    </dgm:pt>
    <dgm:pt modelId="{60075D93-688E-4939-96B7-19295E942ABB}" type="pres">
      <dgm:prSet presAssocID="{AC7A0E6F-993F-433F-ADD5-971CC2C37C1B}" presName="ThreeNodes_3_text" presStyleLbl="node1" presStyleIdx="2" presStyleCnt="3">
        <dgm:presLayoutVars>
          <dgm:bulletEnabled val="1"/>
        </dgm:presLayoutVars>
      </dgm:prSet>
      <dgm:spPr/>
      <dgm:t>
        <a:bodyPr/>
        <a:lstStyle/>
        <a:p>
          <a:endParaRPr lang="en-US"/>
        </a:p>
      </dgm:t>
    </dgm:pt>
  </dgm:ptLst>
  <dgm:cxnLst>
    <dgm:cxn modelId="{61850EE7-9CE2-43F7-A2C6-5B9BEA224D6A}" srcId="{AC7A0E6F-993F-433F-ADD5-971CC2C37C1B}" destId="{B163AD44-F612-4FC8-99EA-26FE351CADD0}" srcOrd="2" destOrd="0" parTransId="{D5E6E3B9-71D3-4DFE-88EB-787F445D60BA}" sibTransId="{2832B9D2-39C1-4A0C-AD2D-B18B857E9692}"/>
    <dgm:cxn modelId="{09D8FB11-5F46-470F-A4A9-51073E66C803}" type="presOf" srcId="{AC7A0E6F-993F-433F-ADD5-971CC2C37C1B}" destId="{7163326C-DD43-43FE-97C3-0FA83A833DA2}" srcOrd="0" destOrd="0" presId="urn:microsoft.com/office/officeart/2005/8/layout/vProcess5"/>
    <dgm:cxn modelId="{9487D152-22F5-493C-ACFB-88DE8508F15E}" type="presOf" srcId="{985F5965-C24B-42C3-8AA4-FF9D572F975D}" destId="{3B1AFD03-31A1-4C9F-A3B5-3DFB091C0348}" srcOrd="1" destOrd="0" presId="urn:microsoft.com/office/officeart/2005/8/layout/vProcess5"/>
    <dgm:cxn modelId="{BA7F6AA9-36C7-43BA-86F9-70714DAF4247}" type="presOf" srcId="{BDF5D8D7-F848-4169-BC97-BB1C597064BF}" destId="{8F658914-C5FB-4792-86E9-568601430B6D}" srcOrd="0" destOrd="0" presId="urn:microsoft.com/office/officeart/2005/8/layout/vProcess5"/>
    <dgm:cxn modelId="{83B67257-7E99-49C9-9FAD-FD369A3E104C}" type="presOf" srcId="{B163AD44-F612-4FC8-99EA-26FE351CADD0}" destId="{60075D93-688E-4939-96B7-19295E942ABB}" srcOrd="1" destOrd="0" presId="urn:microsoft.com/office/officeart/2005/8/layout/vProcess5"/>
    <dgm:cxn modelId="{600C7E83-862F-4613-90D0-A0C08BA72125}" type="presOf" srcId="{321F2AFD-B2C5-457B-936D-F71913C31573}" destId="{7BE7464E-CD45-48A8-9B6D-0BCF11EDC109}" srcOrd="0" destOrd="0" presId="urn:microsoft.com/office/officeart/2005/8/layout/vProcess5"/>
    <dgm:cxn modelId="{4F4CB00C-4C74-473F-9A59-65D1DFE04A82}" type="presOf" srcId="{B163AD44-F612-4FC8-99EA-26FE351CADD0}" destId="{2E6A7883-5A35-440E-B5A8-B65B202E00B5}" srcOrd="0" destOrd="0" presId="urn:microsoft.com/office/officeart/2005/8/layout/vProcess5"/>
    <dgm:cxn modelId="{A6BDD9A7-6D65-43E5-A393-1470B1E9927C}" type="presOf" srcId="{985F5965-C24B-42C3-8AA4-FF9D572F975D}" destId="{EE231461-2BB4-494D-9072-FF90CC47D749}" srcOrd="0" destOrd="0" presId="urn:microsoft.com/office/officeart/2005/8/layout/vProcess5"/>
    <dgm:cxn modelId="{DF3F010D-3A56-4A2E-BB72-E2995BDE2D30}" srcId="{AC7A0E6F-993F-433F-ADD5-971CC2C37C1B}" destId="{BDF5D8D7-F848-4169-BC97-BB1C597064BF}" srcOrd="0" destOrd="0" parTransId="{4B6CB8C0-D2B5-4245-AA49-7E40EC46752C}" sibTransId="{321F2AFD-B2C5-457B-936D-F71913C31573}"/>
    <dgm:cxn modelId="{05A545EF-E24E-4A0D-9DD8-3183A7A37F67}" srcId="{AC7A0E6F-993F-433F-ADD5-971CC2C37C1B}" destId="{985F5965-C24B-42C3-8AA4-FF9D572F975D}" srcOrd="1" destOrd="0" parTransId="{19E8D334-2DBD-410F-A259-E742450852F9}" sibTransId="{877E07D7-F222-47F6-BCBC-043F88C8C7F2}"/>
    <dgm:cxn modelId="{8E71DF87-A82E-4356-84D9-C4280EE0E6EE}" type="presOf" srcId="{BDF5D8D7-F848-4169-BC97-BB1C597064BF}" destId="{B0C265EE-915B-400D-9FF4-A1C654EE37D2}" srcOrd="1" destOrd="0" presId="urn:microsoft.com/office/officeart/2005/8/layout/vProcess5"/>
    <dgm:cxn modelId="{6FB9A833-730B-4CCE-BD4A-9DF6EE88925F}" type="presOf" srcId="{877E07D7-F222-47F6-BCBC-043F88C8C7F2}" destId="{E81B59E7-4BC8-4A4D-A78C-547BFA2D73C8}" srcOrd="0" destOrd="0" presId="urn:microsoft.com/office/officeart/2005/8/layout/vProcess5"/>
    <dgm:cxn modelId="{494D1A2C-902D-4C06-AFE4-2BC14F6F659C}" type="presParOf" srcId="{7163326C-DD43-43FE-97C3-0FA83A833DA2}" destId="{37A310C4-C077-4CB3-B63F-49A232E2D079}" srcOrd="0" destOrd="0" presId="urn:microsoft.com/office/officeart/2005/8/layout/vProcess5"/>
    <dgm:cxn modelId="{A826E326-29C9-4383-8BF3-0263B32E83C6}" type="presParOf" srcId="{7163326C-DD43-43FE-97C3-0FA83A833DA2}" destId="{8F658914-C5FB-4792-86E9-568601430B6D}" srcOrd="1" destOrd="0" presId="urn:microsoft.com/office/officeart/2005/8/layout/vProcess5"/>
    <dgm:cxn modelId="{EA1C674F-A3C0-4580-9E9B-817027C46C36}" type="presParOf" srcId="{7163326C-DD43-43FE-97C3-0FA83A833DA2}" destId="{EE231461-2BB4-494D-9072-FF90CC47D749}" srcOrd="2" destOrd="0" presId="urn:microsoft.com/office/officeart/2005/8/layout/vProcess5"/>
    <dgm:cxn modelId="{68CE1F8A-4BF6-4AA9-A227-BC506E689F20}" type="presParOf" srcId="{7163326C-DD43-43FE-97C3-0FA83A833DA2}" destId="{2E6A7883-5A35-440E-B5A8-B65B202E00B5}" srcOrd="3" destOrd="0" presId="urn:microsoft.com/office/officeart/2005/8/layout/vProcess5"/>
    <dgm:cxn modelId="{7AE124B9-BC4B-43B7-AAF6-AB1A5BE02C89}" type="presParOf" srcId="{7163326C-DD43-43FE-97C3-0FA83A833DA2}" destId="{7BE7464E-CD45-48A8-9B6D-0BCF11EDC109}" srcOrd="4" destOrd="0" presId="urn:microsoft.com/office/officeart/2005/8/layout/vProcess5"/>
    <dgm:cxn modelId="{E5FFEF1E-00A2-437C-82A5-9427EB1B918A}" type="presParOf" srcId="{7163326C-DD43-43FE-97C3-0FA83A833DA2}" destId="{E81B59E7-4BC8-4A4D-A78C-547BFA2D73C8}" srcOrd="5" destOrd="0" presId="urn:microsoft.com/office/officeart/2005/8/layout/vProcess5"/>
    <dgm:cxn modelId="{E2757920-3F8C-4FA3-BFB4-C56F9D5793A3}" type="presParOf" srcId="{7163326C-DD43-43FE-97C3-0FA83A833DA2}" destId="{B0C265EE-915B-400D-9FF4-A1C654EE37D2}" srcOrd="6" destOrd="0" presId="urn:microsoft.com/office/officeart/2005/8/layout/vProcess5"/>
    <dgm:cxn modelId="{C0D197EE-884D-4D5A-A162-8AAF4F664C0C}" type="presParOf" srcId="{7163326C-DD43-43FE-97C3-0FA83A833DA2}" destId="{3B1AFD03-31A1-4C9F-A3B5-3DFB091C0348}" srcOrd="7" destOrd="0" presId="urn:microsoft.com/office/officeart/2005/8/layout/vProcess5"/>
    <dgm:cxn modelId="{6DDCE16F-B58D-414D-8731-5BF3CD27B5CE}" type="presParOf" srcId="{7163326C-DD43-43FE-97C3-0FA83A833DA2}" destId="{60075D93-688E-4939-96B7-19295E942AB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F200D7-87F7-4B4A-84E0-F1DE03752124}" type="doc">
      <dgm:prSet loTypeId="urn:microsoft.com/office/officeart/2005/8/layout/venn1" loCatId="relationship" qsTypeId="urn:microsoft.com/office/officeart/2005/8/quickstyle/simple1" qsCatId="simple" csTypeId="urn:microsoft.com/office/officeart/2005/8/colors/accent0_3" csCatId="mainScheme" phldr="1"/>
      <dgm:spPr/>
    </dgm:pt>
    <dgm:pt modelId="{54023629-6953-4C6E-828D-F59BBA4A8909}">
      <dgm:prSet phldrT="[Text]"/>
      <dgm:spPr/>
      <dgm:t>
        <a:bodyPr/>
        <a:lstStyle/>
        <a:p>
          <a:r>
            <a:rPr lang="en-US" dirty="0" smtClean="0"/>
            <a:t>Imperialism</a:t>
          </a:r>
          <a:endParaRPr lang="en-US" dirty="0"/>
        </a:p>
      </dgm:t>
    </dgm:pt>
    <dgm:pt modelId="{197F179A-A3E5-4BB2-9896-1A0D03009B64}" type="parTrans" cxnId="{B56C4798-1253-44EE-AFF5-EA8838838492}">
      <dgm:prSet/>
      <dgm:spPr/>
    </dgm:pt>
    <dgm:pt modelId="{942EBCBD-E701-431C-819D-77760A143FAB}" type="sibTrans" cxnId="{B56C4798-1253-44EE-AFF5-EA8838838492}">
      <dgm:prSet/>
      <dgm:spPr/>
    </dgm:pt>
    <dgm:pt modelId="{25E52972-68D0-4B5E-8627-7FE5A7AD1401}">
      <dgm:prSet phldrT="[Text]"/>
      <dgm:spPr/>
      <dgm:t>
        <a:bodyPr/>
        <a:lstStyle/>
        <a:p>
          <a:r>
            <a:rPr lang="en-US" dirty="0" smtClean="0"/>
            <a:t>Globalization</a:t>
          </a:r>
          <a:endParaRPr lang="en-US" dirty="0"/>
        </a:p>
      </dgm:t>
    </dgm:pt>
    <dgm:pt modelId="{940BD028-F754-4426-B604-3365E943C6A3}" type="parTrans" cxnId="{3AD78BF5-4F51-449B-BEC9-DEB00BE4654A}">
      <dgm:prSet/>
      <dgm:spPr/>
    </dgm:pt>
    <dgm:pt modelId="{354E2614-E33B-43F3-804A-919597CE0B97}" type="sibTrans" cxnId="{3AD78BF5-4F51-449B-BEC9-DEB00BE4654A}">
      <dgm:prSet/>
      <dgm:spPr/>
    </dgm:pt>
    <dgm:pt modelId="{6CC83D90-6A02-454D-9AC3-CC5002A3D9F1}" type="pres">
      <dgm:prSet presAssocID="{FFF200D7-87F7-4B4A-84E0-F1DE03752124}" presName="compositeShape" presStyleCnt="0">
        <dgm:presLayoutVars>
          <dgm:chMax val="7"/>
          <dgm:dir/>
          <dgm:resizeHandles val="exact"/>
        </dgm:presLayoutVars>
      </dgm:prSet>
      <dgm:spPr/>
    </dgm:pt>
    <dgm:pt modelId="{BF92041B-CB39-4241-BE6E-32AA6EA6562F}" type="pres">
      <dgm:prSet presAssocID="{54023629-6953-4C6E-828D-F59BBA4A8909}" presName="circ1" presStyleLbl="vennNode1" presStyleIdx="0" presStyleCnt="2"/>
      <dgm:spPr/>
      <dgm:t>
        <a:bodyPr/>
        <a:lstStyle/>
        <a:p>
          <a:endParaRPr lang="en-US"/>
        </a:p>
      </dgm:t>
    </dgm:pt>
    <dgm:pt modelId="{0A74711F-47A0-4798-AE17-48D59BC4C009}" type="pres">
      <dgm:prSet presAssocID="{54023629-6953-4C6E-828D-F59BBA4A8909}" presName="circ1Tx" presStyleLbl="revTx" presStyleIdx="0" presStyleCnt="0">
        <dgm:presLayoutVars>
          <dgm:chMax val="0"/>
          <dgm:chPref val="0"/>
          <dgm:bulletEnabled val="1"/>
        </dgm:presLayoutVars>
      </dgm:prSet>
      <dgm:spPr/>
      <dgm:t>
        <a:bodyPr/>
        <a:lstStyle/>
        <a:p>
          <a:endParaRPr lang="en-US"/>
        </a:p>
      </dgm:t>
    </dgm:pt>
    <dgm:pt modelId="{C4D4131A-7B3E-4B58-B8F7-C1A3F75CF374}" type="pres">
      <dgm:prSet presAssocID="{25E52972-68D0-4B5E-8627-7FE5A7AD1401}" presName="circ2" presStyleLbl="vennNode1" presStyleIdx="1" presStyleCnt="2"/>
      <dgm:spPr/>
      <dgm:t>
        <a:bodyPr/>
        <a:lstStyle/>
        <a:p>
          <a:endParaRPr lang="en-US"/>
        </a:p>
      </dgm:t>
    </dgm:pt>
    <dgm:pt modelId="{43D53F7C-DFBE-406A-BB40-C4E3B9530FBA}" type="pres">
      <dgm:prSet presAssocID="{25E52972-68D0-4B5E-8627-7FE5A7AD1401}" presName="circ2Tx" presStyleLbl="revTx" presStyleIdx="0" presStyleCnt="0">
        <dgm:presLayoutVars>
          <dgm:chMax val="0"/>
          <dgm:chPref val="0"/>
          <dgm:bulletEnabled val="1"/>
        </dgm:presLayoutVars>
      </dgm:prSet>
      <dgm:spPr/>
      <dgm:t>
        <a:bodyPr/>
        <a:lstStyle/>
        <a:p>
          <a:endParaRPr lang="en-US"/>
        </a:p>
      </dgm:t>
    </dgm:pt>
  </dgm:ptLst>
  <dgm:cxnLst>
    <dgm:cxn modelId="{B56C4798-1253-44EE-AFF5-EA8838838492}" srcId="{FFF200D7-87F7-4B4A-84E0-F1DE03752124}" destId="{54023629-6953-4C6E-828D-F59BBA4A8909}" srcOrd="0" destOrd="0" parTransId="{197F179A-A3E5-4BB2-9896-1A0D03009B64}" sibTransId="{942EBCBD-E701-431C-819D-77760A143FAB}"/>
    <dgm:cxn modelId="{E6224259-C99A-412B-BF6D-20616D7F5B99}" type="presOf" srcId="{25E52972-68D0-4B5E-8627-7FE5A7AD1401}" destId="{43D53F7C-DFBE-406A-BB40-C4E3B9530FBA}" srcOrd="1" destOrd="0" presId="urn:microsoft.com/office/officeart/2005/8/layout/venn1"/>
    <dgm:cxn modelId="{3AD78BF5-4F51-449B-BEC9-DEB00BE4654A}" srcId="{FFF200D7-87F7-4B4A-84E0-F1DE03752124}" destId="{25E52972-68D0-4B5E-8627-7FE5A7AD1401}" srcOrd="1" destOrd="0" parTransId="{940BD028-F754-4426-B604-3365E943C6A3}" sibTransId="{354E2614-E33B-43F3-804A-919597CE0B97}"/>
    <dgm:cxn modelId="{09290786-B4A6-4944-8AD5-E5E27CB0248E}" type="presOf" srcId="{25E52972-68D0-4B5E-8627-7FE5A7AD1401}" destId="{C4D4131A-7B3E-4B58-B8F7-C1A3F75CF374}" srcOrd="0" destOrd="0" presId="urn:microsoft.com/office/officeart/2005/8/layout/venn1"/>
    <dgm:cxn modelId="{DA1EADE8-C59B-40C8-A5F3-CE29C70849C3}" type="presOf" srcId="{FFF200D7-87F7-4B4A-84E0-F1DE03752124}" destId="{6CC83D90-6A02-454D-9AC3-CC5002A3D9F1}" srcOrd="0" destOrd="0" presId="urn:microsoft.com/office/officeart/2005/8/layout/venn1"/>
    <dgm:cxn modelId="{6F76C433-8343-4EC3-9BCA-935A83D3DBB7}" type="presOf" srcId="{54023629-6953-4C6E-828D-F59BBA4A8909}" destId="{0A74711F-47A0-4798-AE17-48D59BC4C009}" srcOrd="1" destOrd="0" presId="urn:microsoft.com/office/officeart/2005/8/layout/venn1"/>
    <dgm:cxn modelId="{5AB525B7-8F51-4522-8FB9-5AD3BEF71DE4}" type="presOf" srcId="{54023629-6953-4C6E-828D-F59BBA4A8909}" destId="{BF92041B-CB39-4241-BE6E-32AA6EA6562F}" srcOrd="0" destOrd="0" presId="urn:microsoft.com/office/officeart/2005/8/layout/venn1"/>
    <dgm:cxn modelId="{7D77986A-691C-4E8B-BD2E-FEAA197AE92A}" type="presParOf" srcId="{6CC83D90-6A02-454D-9AC3-CC5002A3D9F1}" destId="{BF92041B-CB39-4241-BE6E-32AA6EA6562F}" srcOrd="0" destOrd="0" presId="urn:microsoft.com/office/officeart/2005/8/layout/venn1"/>
    <dgm:cxn modelId="{1F6D8E48-6EAC-42F9-8866-D958A1E35BD3}" type="presParOf" srcId="{6CC83D90-6A02-454D-9AC3-CC5002A3D9F1}" destId="{0A74711F-47A0-4798-AE17-48D59BC4C009}" srcOrd="1" destOrd="0" presId="urn:microsoft.com/office/officeart/2005/8/layout/venn1"/>
    <dgm:cxn modelId="{1C773E8C-4EF0-4D38-9A62-A1F4894D214C}" type="presParOf" srcId="{6CC83D90-6A02-454D-9AC3-CC5002A3D9F1}" destId="{C4D4131A-7B3E-4B58-B8F7-C1A3F75CF374}" srcOrd="2" destOrd="0" presId="urn:microsoft.com/office/officeart/2005/8/layout/venn1"/>
    <dgm:cxn modelId="{81288C88-0A75-4E6C-BB0A-66A3C897AA9C}" type="presParOf" srcId="{6CC83D90-6A02-454D-9AC3-CC5002A3D9F1}" destId="{43D53F7C-DFBE-406A-BB40-C4E3B9530FBA}"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7008AC-4063-4AD2-B5AF-FAEEAA8E04D2}" type="doc">
      <dgm:prSet loTypeId="urn:microsoft.com/office/officeart/2005/8/layout/balance1" loCatId="relationship" qsTypeId="urn:microsoft.com/office/officeart/2005/8/quickstyle/simple1" qsCatId="simple" csTypeId="urn:microsoft.com/office/officeart/2005/8/colors/accent0_3" csCatId="mainScheme" phldr="1"/>
      <dgm:spPr/>
      <dgm:t>
        <a:bodyPr/>
        <a:lstStyle/>
        <a:p>
          <a:endParaRPr lang="en-US"/>
        </a:p>
      </dgm:t>
    </dgm:pt>
    <dgm:pt modelId="{D06BCD41-D6C0-4D4E-9C27-12867DB33346}">
      <dgm:prSet phldrT="[Text]"/>
      <dgm:spPr/>
      <dgm:t>
        <a:bodyPr/>
        <a:lstStyle/>
        <a:p>
          <a:r>
            <a:rPr lang="en-US" dirty="0" smtClean="0"/>
            <a:t>Historical</a:t>
          </a:r>
          <a:endParaRPr lang="en-US" dirty="0"/>
        </a:p>
      </dgm:t>
    </dgm:pt>
    <dgm:pt modelId="{84A54614-BA57-4946-BDF5-69DA2137D1DD}" type="parTrans" cxnId="{EE469BAB-67F8-4EA8-A533-468605DACE9D}">
      <dgm:prSet/>
      <dgm:spPr/>
      <dgm:t>
        <a:bodyPr/>
        <a:lstStyle/>
        <a:p>
          <a:endParaRPr lang="en-US"/>
        </a:p>
      </dgm:t>
    </dgm:pt>
    <dgm:pt modelId="{48E50B1E-C50D-48EE-9347-9BACD5065B5D}" type="sibTrans" cxnId="{EE469BAB-67F8-4EA8-A533-468605DACE9D}">
      <dgm:prSet/>
      <dgm:spPr/>
      <dgm:t>
        <a:bodyPr/>
        <a:lstStyle/>
        <a:p>
          <a:endParaRPr lang="en-US"/>
        </a:p>
      </dgm:t>
    </dgm:pt>
    <dgm:pt modelId="{C38E80D9-DADB-4363-940A-D0A974B2FDC7}">
      <dgm:prSet phldrT="[Text]" custT="1"/>
      <dgm:spPr/>
      <dgm:t>
        <a:bodyPr/>
        <a:lstStyle/>
        <a:p>
          <a:r>
            <a:rPr lang="en-US" sz="1600" dirty="0" smtClean="0"/>
            <a:t>Technologies</a:t>
          </a:r>
          <a:endParaRPr lang="en-US" sz="1600" dirty="0"/>
        </a:p>
      </dgm:t>
    </dgm:pt>
    <dgm:pt modelId="{1D0F5B41-38A0-44F6-8103-0234AF5F324F}" type="parTrans" cxnId="{918EC925-9F8F-477C-A56B-8F84E1CDDD84}">
      <dgm:prSet/>
      <dgm:spPr/>
      <dgm:t>
        <a:bodyPr/>
        <a:lstStyle/>
        <a:p>
          <a:endParaRPr lang="en-US"/>
        </a:p>
      </dgm:t>
    </dgm:pt>
    <dgm:pt modelId="{04CDD787-A524-46E0-991B-12207091DD10}" type="sibTrans" cxnId="{918EC925-9F8F-477C-A56B-8F84E1CDDD84}">
      <dgm:prSet/>
      <dgm:spPr/>
      <dgm:t>
        <a:bodyPr/>
        <a:lstStyle/>
        <a:p>
          <a:endParaRPr lang="en-US"/>
        </a:p>
      </dgm:t>
    </dgm:pt>
    <dgm:pt modelId="{6F7827C0-204F-453B-97DE-5C823E64D87C}">
      <dgm:prSet phldrT="[Text]" custT="1"/>
      <dgm:spPr/>
      <dgm:t>
        <a:bodyPr/>
        <a:lstStyle/>
        <a:p>
          <a:r>
            <a:rPr lang="en-US" sz="1600" dirty="0" smtClean="0"/>
            <a:t>Port Histories</a:t>
          </a:r>
          <a:endParaRPr lang="en-US" sz="1600" dirty="0"/>
        </a:p>
      </dgm:t>
    </dgm:pt>
    <dgm:pt modelId="{75C4C684-2AE6-4EA1-B994-F663D96DDE7D}" type="parTrans" cxnId="{DA9FEC6A-4C3E-4BBE-A4AA-514401BE71FA}">
      <dgm:prSet/>
      <dgm:spPr/>
      <dgm:t>
        <a:bodyPr/>
        <a:lstStyle/>
        <a:p>
          <a:endParaRPr lang="en-US"/>
        </a:p>
      </dgm:t>
    </dgm:pt>
    <dgm:pt modelId="{E6D13492-4EF2-4F2E-BDD5-6730FD032C73}" type="sibTrans" cxnId="{DA9FEC6A-4C3E-4BBE-A4AA-514401BE71FA}">
      <dgm:prSet/>
      <dgm:spPr/>
      <dgm:t>
        <a:bodyPr/>
        <a:lstStyle/>
        <a:p>
          <a:endParaRPr lang="en-US"/>
        </a:p>
      </dgm:t>
    </dgm:pt>
    <dgm:pt modelId="{ABD6EC04-E8CC-4A1C-9EBF-BB334D603FC2}">
      <dgm:prSet phldrT="[Text]"/>
      <dgm:spPr/>
      <dgm:t>
        <a:bodyPr/>
        <a:lstStyle/>
        <a:p>
          <a:r>
            <a:rPr lang="en-US" dirty="0" smtClean="0"/>
            <a:t>Economic</a:t>
          </a:r>
          <a:endParaRPr lang="en-US" dirty="0"/>
        </a:p>
      </dgm:t>
    </dgm:pt>
    <dgm:pt modelId="{68C7664E-E828-4910-963B-CCD518A341BF}" type="parTrans" cxnId="{73E966F6-9F0A-4E85-AF88-D1AC5662624D}">
      <dgm:prSet/>
      <dgm:spPr/>
      <dgm:t>
        <a:bodyPr/>
        <a:lstStyle/>
        <a:p>
          <a:endParaRPr lang="en-US"/>
        </a:p>
      </dgm:t>
    </dgm:pt>
    <dgm:pt modelId="{0B9004EF-A423-4CEA-9F43-178BF050C412}" type="sibTrans" cxnId="{73E966F6-9F0A-4E85-AF88-D1AC5662624D}">
      <dgm:prSet/>
      <dgm:spPr/>
      <dgm:t>
        <a:bodyPr/>
        <a:lstStyle/>
        <a:p>
          <a:endParaRPr lang="en-US"/>
        </a:p>
      </dgm:t>
    </dgm:pt>
    <dgm:pt modelId="{4142725C-2A6B-4CD3-851A-9032F9B48A89}">
      <dgm:prSet phldrT="[Text]"/>
      <dgm:spPr/>
      <dgm:t>
        <a:bodyPr/>
        <a:lstStyle/>
        <a:p>
          <a:r>
            <a:rPr lang="en-US" dirty="0" smtClean="0"/>
            <a:t>Prices</a:t>
          </a:r>
          <a:endParaRPr lang="en-US" dirty="0"/>
        </a:p>
      </dgm:t>
    </dgm:pt>
    <dgm:pt modelId="{805BD7B1-2D64-42F4-856C-379433F70D8A}" type="parTrans" cxnId="{FF418A91-621C-4076-BAED-561A8945E3ED}">
      <dgm:prSet/>
      <dgm:spPr/>
      <dgm:t>
        <a:bodyPr/>
        <a:lstStyle/>
        <a:p>
          <a:endParaRPr lang="en-US"/>
        </a:p>
      </dgm:t>
    </dgm:pt>
    <dgm:pt modelId="{6529DA7A-06F7-4F0A-A4F0-65D76452A115}" type="sibTrans" cxnId="{FF418A91-621C-4076-BAED-561A8945E3ED}">
      <dgm:prSet/>
      <dgm:spPr/>
      <dgm:t>
        <a:bodyPr/>
        <a:lstStyle/>
        <a:p>
          <a:endParaRPr lang="en-US"/>
        </a:p>
      </dgm:t>
    </dgm:pt>
    <dgm:pt modelId="{DBF2982E-EF9D-4364-8200-ABCB3F8F06FB}">
      <dgm:prSet phldrT="[Text]" custT="1"/>
      <dgm:spPr/>
      <dgm:t>
        <a:bodyPr/>
        <a:lstStyle/>
        <a:p>
          <a:r>
            <a:rPr lang="en-US" sz="1600" dirty="0" smtClean="0"/>
            <a:t>Trading Monopolies</a:t>
          </a:r>
          <a:endParaRPr lang="en-US" sz="1600" dirty="0"/>
        </a:p>
      </dgm:t>
    </dgm:pt>
    <dgm:pt modelId="{9AB5065C-9FFD-4623-B8F1-7072FE4DE65F}" type="parTrans" cxnId="{81590895-ADDE-4FB0-A71C-881BDBCF792A}">
      <dgm:prSet/>
      <dgm:spPr/>
      <dgm:t>
        <a:bodyPr/>
        <a:lstStyle/>
        <a:p>
          <a:endParaRPr lang="en-US"/>
        </a:p>
      </dgm:t>
    </dgm:pt>
    <dgm:pt modelId="{E52A5B32-897F-49EF-B918-4004CE765A16}" type="sibTrans" cxnId="{81590895-ADDE-4FB0-A71C-881BDBCF792A}">
      <dgm:prSet/>
      <dgm:spPr/>
      <dgm:t>
        <a:bodyPr/>
        <a:lstStyle/>
        <a:p>
          <a:endParaRPr lang="en-US"/>
        </a:p>
      </dgm:t>
    </dgm:pt>
    <dgm:pt modelId="{37110A0D-693A-40F0-8088-0ABC3E8DEB22}">
      <dgm:prSet phldrT="[Text]" custT="1"/>
      <dgm:spPr/>
      <dgm:t>
        <a:bodyPr/>
        <a:lstStyle/>
        <a:p>
          <a:r>
            <a:rPr lang="en-US" sz="2400" b="1" dirty="0" smtClean="0"/>
            <a:t>Volumes</a:t>
          </a:r>
          <a:endParaRPr lang="en-US" sz="1300" b="1" dirty="0"/>
        </a:p>
      </dgm:t>
    </dgm:pt>
    <dgm:pt modelId="{A93EC51E-8487-4A3D-B9FC-1A247288FD9F}" type="parTrans" cxnId="{06FEC21C-BD5A-484E-907D-3104E7233647}">
      <dgm:prSet/>
      <dgm:spPr/>
      <dgm:t>
        <a:bodyPr/>
        <a:lstStyle/>
        <a:p>
          <a:endParaRPr lang="en-US"/>
        </a:p>
      </dgm:t>
    </dgm:pt>
    <dgm:pt modelId="{15C83279-767E-40BE-A015-5D4C7FFDDBE7}" type="sibTrans" cxnId="{06FEC21C-BD5A-484E-907D-3104E7233647}">
      <dgm:prSet/>
      <dgm:spPr/>
      <dgm:t>
        <a:bodyPr/>
        <a:lstStyle/>
        <a:p>
          <a:endParaRPr lang="en-US"/>
        </a:p>
      </dgm:t>
    </dgm:pt>
    <dgm:pt modelId="{82178CF1-A93A-455D-BBFC-CADB84729EA7}">
      <dgm:prSet phldrT="[Text]"/>
      <dgm:spPr/>
      <dgm:t>
        <a:bodyPr/>
        <a:lstStyle/>
        <a:p>
          <a:r>
            <a:rPr lang="en-US" dirty="0" smtClean="0"/>
            <a:t>Prices</a:t>
          </a:r>
          <a:endParaRPr lang="en-US" dirty="0"/>
        </a:p>
      </dgm:t>
    </dgm:pt>
    <dgm:pt modelId="{F570CA60-7396-40E2-AD19-B3DACAED9BE1}" type="parTrans" cxnId="{20AD338C-E4AD-4CD1-A036-56878B24965F}">
      <dgm:prSet/>
      <dgm:spPr/>
    </dgm:pt>
    <dgm:pt modelId="{81059971-B8E5-41FF-93B1-A896B3C97614}" type="sibTrans" cxnId="{20AD338C-E4AD-4CD1-A036-56878B24965F}">
      <dgm:prSet/>
      <dgm:spPr/>
    </dgm:pt>
    <dgm:pt modelId="{340585D8-03EF-4CF6-8A76-6652B4883F1C}">
      <dgm:prSet phldrT="[Text]"/>
      <dgm:spPr/>
      <dgm:t>
        <a:bodyPr/>
        <a:lstStyle/>
        <a:p>
          <a:r>
            <a:rPr lang="en-US" dirty="0" smtClean="0"/>
            <a:t>Prices</a:t>
          </a:r>
          <a:endParaRPr lang="en-US" dirty="0"/>
        </a:p>
      </dgm:t>
    </dgm:pt>
    <dgm:pt modelId="{FCE88DB3-B206-440F-895A-24CDC1DDB8A5}" type="parTrans" cxnId="{A05A3033-22D2-4B9A-A0CD-D7A4B924B378}">
      <dgm:prSet/>
      <dgm:spPr/>
    </dgm:pt>
    <dgm:pt modelId="{3A2015C3-A8FA-4924-88BF-1E36FF4FB852}" type="sibTrans" cxnId="{A05A3033-22D2-4B9A-A0CD-D7A4B924B378}">
      <dgm:prSet/>
      <dgm:spPr/>
    </dgm:pt>
    <dgm:pt modelId="{4E58D52A-8F3B-43C8-BB42-07E847A37717}">
      <dgm:prSet phldrT="[Text]" custT="1"/>
      <dgm:spPr/>
      <dgm:t>
        <a:bodyPr/>
        <a:lstStyle/>
        <a:p>
          <a:r>
            <a:rPr lang="en-US" sz="2400" b="1" dirty="0" smtClean="0"/>
            <a:t>Prices</a:t>
          </a:r>
          <a:endParaRPr lang="en-US" sz="2400" b="1" dirty="0"/>
        </a:p>
      </dgm:t>
    </dgm:pt>
    <dgm:pt modelId="{6E965935-941E-46FA-9220-C59CE6D208C5}" type="parTrans" cxnId="{263BB4D1-CBE5-4490-BF90-A0A893F50D16}">
      <dgm:prSet/>
      <dgm:spPr/>
    </dgm:pt>
    <dgm:pt modelId="{3F0A1CFB-7D1C-4962-BC79-3111AAF1EA5D}" type="sibTrans" cxnId="{263BB4D1-CBE5-4490-BF90-A0A893F50D16}">
      <dgm:prSet/>
      <dgm:spPr/>
    </dgm:pt>
    <dgm:pt modelId="{96C0B7A9-7687-4AE1-BA5F-7014709E930A}" type="pres">
      <dgm:prSet presAssocID="{657008AC-4063-4AD2-B5AF-FAEEAA8E04D2}" presName="outerComposite" presStyleCnt="0">
        <dgm:presLayoutVars>
          <dgm:chMax val="2"/>
          <dgm:animLvl val="lvl"/>
          <dgm:resizeHandles val="exact"/>
        </dgm:presLayoutVars>
      </dgm:prSet>
      <dgm:spPr/>
      <dgm:t>
        <a:bodyPr/>
        <a:lstStyle/>
        <a:p>
          <a:endParaRPr lang="en-US"/>
        </a:p>
      </dgm:t>
    </dgm:pt>
    <dgm:pt modelId="{81856A5B-ABDF-460B-B271-E819BE9436A8}" type="pres">
      <dgm:prSet presAssocID="{657008AC-4063-4AD2-B5AF-FAEEAA8E04D2}" presName="dummyMaxCanvas" presStyleCnt="0"/>
      <dgm:spPr/>
    </dgm:pt>
    <dgm:pt modelId="{342FB0C8-B4D0-468D-A1AC-7971DB65CC1C}" type="pres">
      <dgm:prSet presAssocID="{657008AC-4063-4AD2-B5AF-FAEEAA8E04D2}" presName="parentComposite" presStyleCnt="0"/>
      <dgm:spPr/>
    </dgm:pt>
    <dgm:pt modelId="{61F65984-3167-4A61-93C9-AB627F8B7746}" type="pres">
      <dgm:prSet presAssocID="{657008AC-4063-4AD2-B5AF-FAEEAA8E04D2}" presName="parent1" presStyleLbl="alignAccFollowNode1" presStyleIdx="0" presStyleCnt="4">
        <dgm:presLayoutVars>
          <dgm:chMax val="4"/>
        </dgm:presLayoutVars>
      </dgm:prSet>
      <dgm:spPr/>
      <dgm:t>
        <a:bodyPr/>
        <a:lstStyle/>
        <a:p>
          <a:endParaRPr lang="en-US"/>
        </a:p>
      </dgm:t>
    </dgm:pt>
    <dgm:pt modelId="{BC81EAAE-5533-4C68-9411-F66AB599B8A4}" type="pres">
      <dgm:prSet presAssocID="{657008AC-4063-4AD2-B5AF-FAEEAA8E04D2}" presName="parent2" presStyleLbl="alignAccFollowNode1" presStyleIdx="1" presStyleCnt="4">
        <dgm:presLayoutVars>
          <dgm:chMax val="4"/>
        </dgm:presLayoutVars>
      </dgm:prSet>
      <dgm:spPr/>
      <dgm:t>
        <a:bodyPr/>
        <a:lstStyle/>
        <a:p>
          <a:endParaRPr lang="en-US"/>
        </a:p>
      </dgm:t>
    </dgm:pt>
    <dgm:pt modelId="{50DC53C2-A5A6-4AE0-9B56-F24A079ACFC5}" type="pres">
      <dgm:prSet presAssocID="{657008AC-4063-4AD2-B5AF-FAEEAA8E04D2}" presName="childrenComposite" presStyleCnt="0"/>
      <dgm:spPr/>
    </dgm:pt>
    <dgm:pt modelId="{127C5AB4-1C20-4CF8-8765-3D53835073D7}" type="pres">
      <dgm:prSet presAssocID="{657008AC-4063-4AD2-B5AF-FAEEAA8E04D2}" presName="dummyMaxCanvas_ChildArea" presStyleCnt="0"/>
      <dgm:spPr/>
    </dgm:pt>
    <dgm:pt modelId="{891F32D0-DB90-4C50-ADCD-33FAEEA7F08A}" type="pres">
      <dgm:prSet presAssocID="{657008AC-4063-4AD2-B5AF-FAEEAA8E04D2}" presName="fulcrum" presStyleLbl="alignAccFollowNode1" presStyleIdx="2" presStyleCnt="4"/>
      <dgm:spPr/>
    </dgm:pt>
    <dgm:pt modelId="{BB469D3D-8716-4BCF-89EC-2E56702C34E9}" type="pres">
      <dgm:prSet presAssocID="{657008AC-4063-4AD2-B5AF-FAEEAA8E04D2}" presName="balance_44" presStyleLbl="alignAccFollowNode1" presStyleIdx="3" presStyleCnt="4">
        <dgm:presLayoutVars>
          <dgm:bulletEnabled val="1"/>
        </dgm:presLayoutVars>
      </dgm:prSet>
      <dgm:spPr/>
    </dgm:pt>
    <dgm:pt modelId="{B2840DA8-AF53-4E86-AC26-6967404D35E8}" type="pres">
      <dgm:prSet presAssocID="{657008AC-4063-4AD2-B5AF-FAEEAA8E04D2}" presName="right_44_1" presStyleLbl="node1" presStyleIdx="0" presStyleCnt="8">
        <dgm:presLayoutVars>
          <dgm:bulletEnabled val="1"/>
        </dgm:presLayoutVars>
      </dgm:prSet>
      <dgm:spPr/>
      <dgm:t>
        <a:bodyPr/>
        <a:lstStyle/>
        <a:p>
          <a:endParaRPr lang="en-US"/>
        </a:p>
      </dgm:t>
    </dgm:pt>
    <dgm:pt modelId="{01F34E21-1066-444B-8F0E-E815DD68999D}" type="pres">
      <dgm:prSet presAssocID="{657008AC-4063-4AD2-B5AF-FAEEAA8E04D2}" presName="right_44_2" presStyleLbl="node1" presStyleIdx="1" presStyleCnt="8">
        <dgm:presLayoutVars>
          <dgm:bulletEnabled val="1"/>
        </dgm:presLayoutVars>
      </dgm:prSet>
      <dgm:spPr/>
      <dgm:t>
        <a:bodyPr/>
        <a:lstStyle/>
        <a:p>
          <a:endParaRPr lang="en-US"/>
        </a:p>
      </dgm:t>
    </dgm:pt>
    <dgm:pt modelId="{C663E53C-6F23-4628-9BA7-659D71CDBF02}" type="pres">
      <dgm:prSet presAssocID="{657008AC-4063-4AD2-B5AF-FAEEAA8E04D2}" presName="right_44_3" presStyleLbl="node1" presStyleIdx="2" presStyleCnt="8">
        <dgm:presLayoutVars>
          <dgm:bulletEnabled val="1"/>
        </dgm:presLayoutVars>
      </dgm:prSet>
      <dgm:spPr/>
      <dgm:t>
        <a:bodyPr/>
        <a:lstStyle/>
        <a:p>
          <a:endParaRPr lang="en-US"/>
        </a:p>
      </dgm:t>
    </dgm:pt>
    <dgm:pt modelId="{30352B75-0E88-451C-9149-E058A9D077BD}" type="pres">
      <dgm:prSet presAssocID="{657008AC-4063-4AD2-B5AF-FAEEAA8E04D2}" presName="right_44_4" presStyleLbl="node1" presStyleIdx="3" presStyleCnt="8">
        <dgm:presLayoutVars>
          <dgm:bulletEnabled val="1"/>
        </dgm:presLayoutVars>
      </dgm:prSet>
      <dgm:spPr/>
      <dgm:t>
        <a:bodyPr/>
        <a:lstStyle/>
        <a:p>
          <a:endParaRPr lang="en-US"/>
        </a:p>
      </dgm:t>
    </dgm:pt>
    <dgm:pt modelId="{C266F958-39F8-4AD5-A9B1-35D6D5E3EFDD}" type="pres">
      <dgm:prSet presAssocID="{657008AC-4063-4AD2-B5AF-FAEEAA8E04D2}" presName="left_44_1" presStyleLbl="node1" presStyleIdx="4" presStyleCnt="8">
        <dgm:presLayoutVars>
          <dgm:bulletEnabled val="1"/>
        </dgm:presLayoutVars>
      </dgm:prSet>
      <dgm:spPr/>
      <dgm:t>
        <a:bodyPr/>
        <a:lstStyle/>
        <a:p>
          <a:endParaRPr lang="en-US"/>
        </a:p>
      </dgm:t>
    </dgm:pt>
    <dgm:pt modelId="{455363E6-37AE-4DED-BDB2-F2E01DB4BDF6}" type="pres">
      <dgm:prSet presAssocID="{657008AC-4063-4AD2-B5AF-FAEEAA8E04D2}" presName="left_44_2" presStyleLbl="node1" presStyleIdx="5" presStyleCnt="8">
        <dgm:presLayoutVars>
          <dgm:bulletEnabled val="1"/>
        </dgm:presLayoutVars>
      </dgm:prSet>
      <dgm:spPr/>
      <dgm:t>
        <a:bodyPr/>
        <a:lstStyle/>
        <a:p>
          <a:endParaRPr lang="en-US"/>
        </a:p>
      </dgm:t>
    </dgm:pt>
    <dgm:pt modelId="{C8738EE5-FD18-4D1A-AA24-07020090F673}" type="pres">
      <dgm:prSet presAssocID="{657008AC-4063-4AD2-B5AF-FAEEAA8E04D2}" presName="left_44_3" presStyleLbl="node1" presStyleIdx="6" presStyleCnt="8">
        <dgm:presLayoutVars>
          <dgm:bulletEnabled val="1"/>
        </dgm:presLayoutVars>
      </dgm:prSet>
      <dgm:spPr/>
      <dgm:t>
        <a:bodyPr/>
        <a:lstStyle/>
        <a:p>
          <a:endParaRPr lang="en-US"/>
        </a:p>
      </dgm:t>
    </dgm:pt>
    <dgm:pt modelId="{F9A3A8FB-A82E-4E1C-8EDF-64A94D1E4295}" type="pres">
      <dgm:prSet presAssocID="{657008AC-4063-4AD2-B5AF-FAEEAA8E04D2}" presName="left_44_4" presStyleLbl="node1" presStyleIdx="7" presStyleCnt="8">
        <dgm:presLayoutVars>
          <dgm:bulletEnabled val="1"/>
        </dgm:presLayoutVars>
      </dgm:prSet>
      <dgm:spPr/>
      <dgm:t>
        <a:bodyPr/>
        <a:lstStyle/>
        <a:p>
          <a:endParaRPr lang="en-US"/>
        </a:p>
      </dgm:t>
    </dgm:pt>
  </dgm:ptLst>
  <dgm:cxnLst>
    <dgm:cxn modelId="{EE469BAB-67F8-4EA8-A533-468605DACE9D}" srcId="{657008AC-4063-4AD2-B5AF-FAEEAA8E04D2}" destId="{D06BCD41-D6C0-4D4E-9C27-12867DB33346}" srcOrd="0" destOrd="0" parTransId="{84A54614-BA57-4946-BDF5-69DA2137D1DD}" sibTransId="{48E50B1E-C50D-48EE-9347-9BACD5065B5D}"/>
    <dgm:cxn modelId="{20AD338C-E4AD-4CD1-A036-56878B24965F}" srcId="{ABD6EC04-E8CC-4A1C-9EBF-BB334D603FC2}" destId="{82178CF1-A93A-455D-BBFC-CADB84729EA7}" srcOrd="1" destOrd="0" parTransId="{F570CA60-7396-40E2-AD19-B3DACAED9BE1}" sibTransId="{81059971-B8E5-41FF-93B1-A896B3C97614}"/>
    <dgm:cxn modelId="{0D03E276-FA50-4BAB-9BF1-7ED65F508263}" type="presOf" srcId="{ABD6EC04-E8CC-4A1C-9EBF-BB334D603FC2}" destId="{BC81EAAE-5533-4C68-9411-F66AB599B8A4}" srcOrd="0" destOrd="0" presId="urn:microsoft.com/office/officeart/2005/8/layout/balance1"/>
    <dgm:cxn modelId="{1EE16FFF-7971-4648-9DBB-0393C9FCF73C}" type="presOf" srcId="{D06BCD41-D6C0-4D4E-9C27-12867DB33346}" destId="{61F65984-3167-4A61-93C9-AB627F8B7746}" srcOrd="0" destOrd="0" presId="urn:microsoft.com/office/officeart/2005/8/layout/balance1"/>
    <dgm:cxn modelId="{06FEC21C-BD5A-484E-907D-3104E7233647}" srcId="{D06BCD41-D6C0-4D4E-9C27-12867DB33346}" destId="{37110A0D-693A-40F0-8088-0ABC3E8DEB22}" srcOrd="3" destOrd="0" parTransId="{A93EC51E-8487-4A3D-B9FC-1A247288FD9F}" sibTransId="{15C83279-767E-40BE-A015-5D4C7FFDDBE7}"/>
    <dgm:cxn modelId="{C0127F5D-9CBB-4367-BDA5-D7976D305E33}" type="presOf" srcId="{DBF2982E-EF9D-4364-8200-ABCB3F8F06FB}" destId="{C8738EE5-FD18-4D1A-AA24-07020090F673}" srcOrd="0" destOrd="0" presId="urn:microsoft.com/office/officeart/2005/8/layout/balance1"/>
    <dgm:cxn modelId="{73E966F6-9F0A-4E85-AF88-D1AC5662624D}" srcId="{657008AC-4063-4AD2-B5AF-FAEEAA8E04D2}" destId="{ABD6EC04-E8CC-4A1C-9EBF-BB334D603FC2}" srcOrd="1" destOrd="0" parTransId="{68C7664E-E828-4910-963B-CCD518A341BF}" sibTransId="{0B9004EF-A423-4CEA-9F43-178BF050C412}"/>
    <dgm:cxn modelId="{81590895-ADDE-4FB0-A71C-881BDBCF792A}" srcId="{D06BCD41-D6C0-4D4E-9C27-12867DB33346}" destId="{DBF2982E-EF9D-4364-8200-ABCB3F8F06FB}" srcOrd="2" destOrd="0" parTransId="{9AB5065C-9FFD-4623-B8F1-7072FE4DE65F}" sibTransId="{E52A5B32-897F-49EF-B918-4004CE765A16}"/>
    <dgm:cxn modelId="{FF418A91-621C-4076-BAED-561A8945E3ED}" srcId="{ABD6EC04-E8CC-4A1C-9EBF-BB334D603FC2}" destId="{4142725C-2A6B-4CD3-851A-9032F9B48A89}" srcOrd="0" destOrd="0" parTransId="{805BD7B1-2D64-42F4-856C-379433F70D8A}" sibTransId="{6529DA7A-06F7-4F0A-A4F0-65D76452A115}"/>
    <dgm:cxn modelId="{A05A3033-22D2-4B9A-A0CD-D7A4B924B378}" srcId="{ABD6EC04-E8CC-4A1C-9EBF-BB334D603FC2}" destId="{340585D8-03EF-4CF6-8A76-6652B4883F1C}" srcOrd="2" destOrd="0" parTransId="{FCE88DB3-B206-440F-895A-24CDC1DDB8A5}" sibTransId="{3A2015C3-A8FA-4924-88BF-1E36FF4FB852}"/>
    <dgm:cxn modelId="{7171C994-B74C-4BD9-BF16-AED7F0C28B8D}" type="presOf" srcId="{657008AC-4063-4AD2-B5AF-FAEEAA8E04D2}" destId="{96C0B7A9-7687-4AE1-BA5F-7014709E930A}" srcOrd="0" destOrd="0" presId="urn:microsoft.com/office/officeart/2005/8/layout/balance1"/>
    <dgm:cxn modelId="{B643A882-B74D-4B33-927C-BD865E1E5395}" type="presOf" srcId="{4E58D52A-8F3B-43C8-BB42-07E847A37717}" destId="{30352B75-0E88-451C-9149-E058A9D077BD}" srcOrd="0" destOrd="0" presId="urn:microsoft.com/office/officeart/2005/8/layout/balance1"/>
    <dgm:cxn modelId="{B8E99937-7AC3-4433-AEE6-17EEA9BACDE2}" type="presOf" srcId="{340585D8-03EF-4CF6-8A76-6652B4883F1C}" destId="{C663E53C-6F23-4628-9BA7-659D71CDBF02}" srcOrd="0" destOrd="0" presId="urn:microsoft.com/office/officeart/2005/8/layout/balance1"/>
    <dgm:cxn modelId="{D7A3EA0E-7774-49C2-8F6F-82AC4AC2EA11}" type="presOf" srcId="{4142725C-2A6B-4CD3-851A-9032F9B48A89}" destId="{B2840DA8-AF53-4E86-AC26-6967404D35E8}" srcOrd="0" destOrd="0" presId="urn:microsoft.com/office/officeart/2005/8/layout/balance1"/>
    <dgm:cxn modelId="{F9E184DE-0BED-4EBC-AD2F-F05C710ECEF0}" type="presOf" srcId="{C38E80D9-DADB-4363-940A-D0A974B2FDC7}" destId="{C266F958-39F8-4AD5-A9B1-35D6D5E3EFDD}" srcOrd="0" destOrd="0" presId="urn:microsoft.com/office/officeart/2005/8/layout/balance1"/>
    <dgm:cxn modelId="{F6947505-F59C-489D-B783-D09DBC42DD5E}" type="presOf" srcId="{82178CF1-A93A-455D-BBFC-CADB84729EA7}" destId="{01F34E21-1066-444B-8F0E-E815DD68999D}" srcOrd="0" destOrd="0" presId="urn:microsoft.com/office/officeart/2005/8/layout/balance1"/>
    <dgm:cxn modelId="{DA9FEC6A-4C3E-4BBE-A4AA-514401BE71FA}" srcId="{D06BCD41-D6C0-4D4E-9C27-12867DB33346}" destId="{6F7827C0-204F-453B-97DE-5C823E64D87C}" srcOrd="1" destOrd="0" parTransId="{75C4C684-2AE6-4EA1-B994-F663D96DDE7D}" sibTransId="{E6D13492-4EF2-4F2E-BDD5-6730FD032C73}"/>
    <dgm:cxn modelId="{7D29B0BC-F2AA-4C41-B9D0-A8DC51227FEA}" type="presOf" srcId="{37110A0D-693A-40F0-8088-0ABC3E8DEB22}" destId="{F9A3A8FB-A82E-4E1C-8EDF-64A94D1E4295}" srcOrd="0" destOrd="0" presId="urn:microsoft.com/office/officeart/2005/8/layout/balance1"/>
    <dgm:cxn modelId="{918EC925-9F8F-477C-A56B-8F84E1CDDD84}" srcId="{D06BCD41-D6C0-4D4E-9C27-12867DB33346}" destId="{C38E80D9-DADB-4363-940A-D0A974B2FDC7}" srcOrd="0" destOrd="0" parTransId="{1D0F5B41-38A0-44F6-8103-0234AF5F324F}" sibTransId="{04CDD787-A524-46E0-991B-12207091DD10}"/>
    <dgm:cxn modelId="{A6E2895B-3987-4A83-A7F1-7F851EA3EAA0}" type="presOf" srcId="{6F7827C0-204F-453B-97DE-5C823E64D87C}" destId="{455363E6-37AE-4DED-BDB2-F2E01DB4BDF6}" srcOrd="0" destOrd="0" presId="urn:microsoft.com/office/officeart/2005/8/layout/balance1"/>
    <dgm:cxn modelId="{263BB4D1-CBE5-4490-BF90-A0A893F50D16}" srcId="{ABD6EC04-E8CC-4A1C-9EBF-BB334D603FC2}" destId="{4E58D52A-8F3B-43C8-BB42-07E847A37717}" srcOrd="3" destOrd="0" parTransId="{6E965935-941E-46FA-9220-C59CE6D208C5}" sibTransId="{3F0A1CFB-7D1C-4962-BC79-3111AAF1EA5D}"/>
    <dgm:cxn modelId="{97FA6BF6-4A8E-46D0-84B9-6E87147D2926}" type="presParOf" srcId="{96C0B7A9-7687-4AE1-BA5F-7014709E930A}" destId="{81856A5B-ABDF-460B-B271-E819BE9436A8}" srcOrd="0" destOrd="0" presId="urn:microsoft.com/office/officeart/2005/8/layout/balance1"/>
    <dgm:cxn modelId="{A948E8A2-7187-4A52-A62E-E8108571B729}" type="presParOf" srcId="{96C0B7A9-7687-4AE1-BA5F-7014709E930A}" destId="{342FB0C8-B4D0-468D-A1AC-7971DB65CC1C}" srcOrd="1" destOrd="0" presId="urn:microsoft.com/office/officeart/2005/8/layout/balance1"/>
    <dgm:cxn modelId="{1C2942A9-F156-4EB0-AAE4-96E7CA101E37}" type="presParOf" srcId="{342FB0C8-B4D0-468D-A1AC-7971DB65CC1C}" destId="{61F65984-3167-4A61-93C9-AB627F8B7746}" srcOrd="0" destOrd="0" presId="urn:microsoft.com/office/officeart/2005/8/layout/balance1"/>
    <dgm:cxn modelId="{A98190A1-B5C8-44F0-9DCA-9EDF2B698F6E}" type="presParOf" srcId="{342FB0C8-B4D0-468D-A1AC-7971DB65CC1C}" destId="{BC81EAAE-5533-4C68-9411-F66AB599B8A4}" srcOrd="1" destOrd="0" presId="urn:microsoft.com/office/officeart/2005/8/layout/balance1"/>
    <dgm:cxn modelId="{6A21BF2D-9E03-45BD-AD14-B19139C71427}" type="presParOf" srcId="{96C0B7A9-7687-4AE1-BA5F-7014709E930A}" destId="{50DC53C2-A5A6-4AE0-9B56-F24A079ACFC5}" srcOrd="2" destOrd="0" presId="urn:microsoft.com/office/officeart/2005/8/layout/balance1"/>
    <dgm:cxn modelId="{23FC6CBD-094D-4CBC-BD0A-E07A397FE44B}" type="presParOf" srcId="{50DC53C2-A5A6-4AE0-9B56-F24A079ACFC5}" destId="{127C5AB4-1C20-4CF8-8765-3D53835073D7}" srcOrd="0" destOrd="0" presId="urn:microsoft.com/office/officeart/2005/8/layout/balance1"/>
    <dgm:cxn modelId="{386517B2-887A-4413-AB39-F97C6EB95BC7}" type="presParOf" srcId="{50DC53C2-A5A6-4AE0-9B56-F24A079ACFC5}" destId="{891F32D0-DB90-4C50-ADCD-33FAEEA7F08A}" srcOrd="1" destOrd="0" presId="urn:microsoft.com/office/officeart/2005/8/layout/balance1"/>
    <dgm:cxn modelId="{D903B7EA-E2F7-45D3-802D-5AC276384140}" type="presParOf" srcId="{50DC53C2-A5A6-4AE0-9B56-F24A079ACFC5}" destId="{BB469D3D-8716-4BCF-89EC-2E56702C34E9}" srcOrd="2" destOrd="0" presId="urn:microsoft.com/office/officeart/2005/8/layout/balance1"/>
    <dgm:cxn modelId="{39EBD1B6-8FAC-4DDE-9D13-B3050FAEB603}" type="presParOf" srcId="{50DC53C2-A5A6-4AE0-9B56-F24A079ACFC5}" destId="{B2840DA8-AF53-4E86-AC26-6967404D35E8}" srcOrd="3" destOrd="0" presId="urn:microsoft.com/office/officeart/2005/8/layout/balance1"/>
    <dgm:cxn modelId="{9EA3E39B-1C4D-42D4-9FEC-5CAFE4752B52}" type="presParOf" srcId="{50DC53C2-A5A6-4AE0-9B56-F24A079ACFC5}" destId="{01F34E21-1066-444B-8F0E-E815DD68999D}" srcOrd="4" destOrd="0" presId="urn:microsoft.com/office/officeart/2005/8/layout/balance1"/>
    <dgm:cxn modelId="{F88C505A-B355-4605-80B3-85B1A3A49F6C}" type="presParOf" srcId="{50DC53C2-A5A6-4AE0-9B56-F24A079ACFC5}" destId="{C663E53C-6F23-4628-9BA7-659D71CDBF02}" srcOrd="5" destOrd="0" presId="urn:microsoft.com/office/officeart/2005/8/layout/balance1"/>
    <dgm:cxn modelId="{1BEE18EB-1E6A-44BC-B0C9-2FE1C95D85DF}" type="presParOf" srcId="{50DC53C2-A5A6-4AE0-9B56-F24A079ACFC5}" destId="{30352B75-0E88-451C-9149-E058A9D077BD}" srcOrd="6" destOrd="0" presId="urn:microsoft.com/office/officeart/2005/8/layout/balance1"/>
    <dgm:cxn modelId="{8D2844EC-E658-4221-8E9E-463A1DC21FCA}" type="presParOf" srcId="{50DC53C2-A5A6-4AE0-9B56-F24A079ACFC5}" destId="{C266F958-39F8-4AD5-A9B1-35D6D5E3EFDD}" srcOrd="7" destOrd="0" presId="urn:microsoft.com/office/officeart/2005/8/layout/balance1"/>
    <dgm:cxn modelId="{B552FE9A-972A-4874-BC9A-B9069E4BC80E}" type="presParOf" srcId="{50DC53C2-A5A6-4AE0-9B56-F24A079ACFC5}" destId="{455363E6-37AE-4DED-BDB2-F2E01DB4BDF6}" srcOrd="8" destOrd="0" presId="urn:microsoft.com/office/officeart/2005/8/layout/balance1"/>
    <dgm:cxn modelId="{A6A2F7F3-6E9A-4A5B-B502-CBCD6E00FD60}" type="presParOf" srcId="{50DC53C2-A5A6-4AE0-9B56-F24A079ACFC5}" destId="{C8738EE5-FD18-4D1A-AA24-07020090F673}" srcOrd="9" destOrd="0" presId="urn:microsoft.com/office/officeart/2005/8/layout/balance1"/>
    <dgm:cxn modelId="{EFEA2D9D-B4D1-4408-B9B7-940E78A1DCEB}" type="presParOf" srcId="{50DC53C2-A5A6-4AE0-9B56-F24A079ACFC5}" destId="{F9A3A8FB-A82E-4E1C-8EDF-64A94D1E4295}" srcOrd="10"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2C96A-2B20-4CB0-83B3-CF0389DB5784}">
      <dsp:nvSpPr>
        <dsp:cNvPr id="0" name=""/>
        <dsp:cNvSpPr/>
      </dsp:nvSpPr>
      <dsp:spPr>
        <a:xfrm>
          <a:off x="0" y="0"/>
          <a:ext cx="6995160" cy="13320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Domestic Price &gt; World Price</a:t>
          </a:r>
          <a:endParaRPr lang="en-US" sz="3000" kern="1200" dirty="0"/>
        </a:p>
      </dsp:txBody>
      <dsp:txXfrm>
        <a:off x="39015" y="39015"/>
        <a:ext cx="5557751" cy="1254041"/>
      </dsp:txXfrm>
    </dsp:sp>
    <dsp:sp modelId="{158E74E3-1E84-4524-AB9C-D39F6ABE896E}">
      <dsp:nvSpPr>
        <dsp:cNvPr id="0" name=""/>
        <dsp:cNvSpPr/>
      </dsp:nvSpPr>
      <dsp:spPr>
        <a:xfrm>
          <a:off x="617219" y="1554082"/>
          <a:ext cx="6995160" cy="13320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Country imports → domestic price falls</a:t>
          </a:r>
          <a:endParaRPr lang="en-US" sz="3000" kern="1200" dirty="0"/>
        </a:p>
      </dsp:txBody>
      <dsp:txXfrm>
        <a:off x="656234" y="1593097"/>
        <a:ext cx="5434063" cy="1254041"/>
      </dsp:txXfrm>
    </dsp:sp>
    <dsp:sp modelId="{A586C4AD-19F8-4762-A426-E0A5087C64D2}">
      <dsp:nvSpPr>
        <dsp:cNvPr id="0" name=""/>
        <dsp:cNvSpPr/>
      </dsp:nvSpPr>
      <dsp:spPr>
        <a:xfrm>
          <a:off x="1234439" y="3108165"/>
          <a:ext cx="6995160" cy="13320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Domestic </a:t>
          </a:r>
          <a:r>
            <a:rPr lang="en-US" sz="3000" b="1" kern="1200" dirty="0" smtClean="0">
              <a:solidFill>
                <a:srgbClr val="FFC000"/>
              </a:solidFill>
            </a:rPr>
            <a:t>consumers</a:t>
          </a:r>
          <a:r>
            <a:rPr lang="en-US" sz="3000" kern="1200" dirty="0" smtClean="0"/>
            <a:t> benefit. </a:t>
          </a:r>
        </a:p>
        <a:p>
          <a:pPr lvl="0" algn="l" defTabSz="1333500">
            <a:lnSpc>
              <a:spcPct val="90000"/>
            </a:lnSpc>
            <a:spcBef>
              <a:spcPct val="0"/>
            </a:spcBef>
            <a:spcAft>
              <a:spcPct val="35000"/>
            </a:spcAft>
          </a:pPr>
          <a:r>
            <a:rPr lang="en-US" sz="3000" kern="1200" dirty="0" smtClean="0"/>
            <a:t>Domestic </a:t>
          </a:r>
          <a:r>
            <a:rPr lang="en-US" sz="3000" b="1" kern="1200" dirty="0" smtClean="0">
              <a:solidFill>
                <a:srgbClr val="FFC000"/>
              </a:solidFill>
            </a:rPr>
            <a:t>producers</a:t>
          </a:r>
          <a:r>
            <a:rPr lang="en-US" sz="3000" kern="1200" dirty="0" smtClean="0"/>
            <a:t> are harmed.</a:t>
          </a:r>
          <a:endParaRPr lang="en-US" sz="3000" kern="1200" dirty="0"/>
        </a:p>
      </dsp:txBody>
      <dsp:txXfrm>
        <a:off x="1273454" y="3147180"/>
        <a:ext cx="5434063" cy="1254041"/>
      </dsp:txXfrm>
    </dsp:sp>
    <dsp:sp modelId="{9A822E9A-881F-4154-BF47-9DA7F3AB67E1}">
      <dsp:nvSpPr>
        <dsp:cNvPr id="0" name=""/>
        <dsp:cNvSpPr/>
      </dsp:nvSpPr>
      <dsp:spPr>
        <a:xfrm>
          <a:off x="6129313" y="1010153"/>
          <a:ext cx="865846" cy="8658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24128" y="1010153"/>
        <a:ext cx="476216" cy="651549"/>
      </dsp:txXfrm>
    </dsp:sp>
    <dsp:sp modelId="{F933BD89-601E-4459-B7A6-E69C4BA59D17}">
      <dsp:nvSpPr>
        <dsp:cNvPr id="0" name=""/>
        <dsp:cNvSpPr/>
      </dsp:nvSpPr>
      <dsp:spPr>
        <a:xfrm>
          <a:off x="6746533" y="2555356"/>
          <a:ext cx="865846" cy="8658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941348" y="2555356"/>
        <a:ext cx="476216" cy="651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58914-C5FB-4792-86E9-568601430B6D}">
      <dsp:nvSpPr>
        <dsp:cNvPr id="0" name=""/>
        <dsp:cNvSpPr/>
      </dsp:nvSpPr>
      <dsp:spPr>
        <a:xfrm>
          <a:off x="0" y="0"/>
          <a:ext cx="6995160" cy="13320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Domestic Price &lt; World Price</a:t>
          </a:r>
          <a:endParaRPr lang="en-US" sz="2900" kern="1200" dirty="0"/>
        </a:p>
      </dsp:txBody>
      <dsp:txXfrm>
        <a:off x="39015" y="39015"/>
        <a:ext cx="5557751" cy="1254041"/>
      </dsp:txXfrm>
    </dsp:sp>
    <dsp:sp modelId="{EE231461-2BB4-494D-9072-FF90CC47D749}">
      <dsp:nvSpPr>
        <dsp:cNvPr id="0" name=""/>
        <dsp:cNvSpPr/>
      </dsp:nvSpPr>
      <dsp:spPr>
        <a:xfrm>
          <a:off x="617219" y="1554082"/>
          <a:ext cx="6995160" cy="13320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Country exports →  domestic price rises</a:t>
          </a:r>
          <a:endParaRPr lang="en-US" sz="2900" kern="1200" dirty="0"/>
        </a:p>
      </dsp:txBody>
      <dsp:txXfrm>
        <a:off x="656234" y="1593097"/>
        <a:ext cx="5434063" cy="1254041"/>
      </dsp:txXfrm>
    </dsp:sp>
    <dsp:sp modelId="{2E6A7883-5A35-440E-B5A8-B65B202E00B5}">
      <dsp:nvSpPr>
        <dsp:cNvPr id="0" name=""/>
        <dsp:cNvSpPr/>
      </dsp:nvSpPr>
      <dsp:spPr>
        <a:xfrm>
          <a:off x="1234439" y="3108165"/>
          <a:ext cx="6995160" cy="13320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Domestic </a:t>
          </a:r>
          <a:r>
            <a:rPr lang="en-US" sz="2900" b="1" kern="1200" dirty="0" smtClean="0">
              <a:solidFill>
                <a:srgbClr val="FFC000"/>
              </a:solidFill>
            </a:rPr>
            <a:t>producers</a:t>
          </a:r>
          <a:r>
            <a:rPr lang="en-US" sz="2900" kern="1200" dirty="0" smtClean="0"/>
            <a:t> benefit. </a:t>
          </a:r>
        </a:p>
        <a:p>
          <a:pPr lvl="0" algn="l" defTabSz="1289050">
            <a:lnSpc>
              <a:spcPct val="90000"/>
            </a:lnSpc>
            <a:spcBef>
              <a:spcPct val="0"/>
            </a:spcBef>
            <a:spcAft>
              <a:spcPct val="35000"/>
            </a:spcAft>
          </a:pPr>
          <a:r>
            <a:rPr lang="en-US" sz="2900" kern="1200" dirty="0" smtClean="0"/>
            <a:t>Domestic </a:t>
          </a:r>
          <a:r>
            <a:rPr lang="en-US" sz="2900" b="1" kern="1200" dirty="0" smtClean="0">
              <a:solidFill>
                <a:srgbClr val="FFC000"/>
              </a:solidFill>
            </a:rPr>
            <a:t>consumers</a:t>
          </a:r>
          <a:r>
            <a:rPr lang="en-US" sz="2900" kern="1200" dirty="0" smtClean="0"/>
            <a:t> are harmed.</a:t>
          </a:r>
          <a:endParaRPr lang="en-US" sz="2900" kern="1200" dirty="0"/>
        </a:p>
      </dsp:txBody>
      <dsp:txXfrm>
        <a:off x="1273454" y="3147180"/>
        <a:ext cx="5434063" cy="1254041"/>
      </dsp:txXfrm>
    </dsp:sp>
    <dsp:sp modelId="{7BE7464E-CD45-48A8-9B6D-0BCF11EDC109}">
      <dsp:nvSpPr>
        <dsp:cNvPr id="0" name=""/>
        <dsp:cNvSpPr/>
      </dsp:nvSpPr>
      <dsp:spPr>
        <a:xfrm>
          <a:off x="6129313" y="1010153"/>
          <a:ext cx="865846" cy="8658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24128" y="1010153"/>
        <a:ext cx="476216" cy="651549"/>
      </dsp:txXfrm>
    </dsp:sp>
    <dsp:sp modelId="{E81B59E7-4BC8-4A4D-A78C-547BFA2D73C8}">
      <dsp:nvSpPr>
        <dsp:cNvPr id="0" name=""/>
        <dsp:cNvSpPr/>
      </dsp:nvSpPr>
      <dsp:spPr>
        <a:xfrm>
          <a:off x="6746533" y="2555356"/>
          <a:ext cx="865846" cy="8658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941348" y="2555356"/>
        <a:ext cx="476216" cy="651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2041B-CB39-4241-BE6E-32AA6EA6562F}">
      <dsp:nvSpPr>
        <dsp:cNvPr id="0" name=""/>
        <dsp:cNvSpPr/>
      </dsp:nvSpPr>
      <dsp:spPr>
        <a:xfrm>
          <a:off x="315378" y="12077"/>
          <a:ext cx="4416082" cy="4416082"/>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US" sz="3700" kern="1200" dirty="0" smtClean="0"/>
            <a:t>Imperialism</a:t>
          </a:r>
          <a:endParaRPr lang="en-US" sz="3700" kern="1200" dirty="0"/>
        </a:p>
      </dsp:txBody>
      <dsp:txXfrm>
        <a:off x="932038" y="532828"/>
        <a:ext cx="2546209" cy="3374580"/>
      </dsp:txXfrm>
    </dsp:sp>
    <dsp:sp modelId="{C4D4131A-7B3E-4B58-B8F7-C1A3F75CF374}">
      <dsp:nvSpPr>
        <dsp:cNvPr id="0" name=""/>
        <dsp:cNvSpPr/>
      </dsp:nvSpPr>
      <dsp:spPr>
        <a:xfrm>
          <a:off x="3498139" y="12077"/>
          <a:ext cx="4416082" cy="4416082"/>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US" sz="3700" kern="1200" dirty="0" smtClean="0"/>
            <a:t>Globalization</a:t>
          </a:r>
          <a:endParaRPr lang="en-US" sz="3700" kern="1200" dirty="0"/>
        </a:p>
      </dsp:txBody>
      <dsp:txXfrm>
        <a:off x="4751352" y="532828"/>
        <a:ext cx="2546209" cy="33745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65984-3167-4A61-93C9-AB627F8B7746}">
      <dsp:nvSpPr>
        <dsp:cNvPr id="0" name=""/>
        <dsp:cNvSpPr/>
      </dsp:nvSpPr>
      <dsp:spPr>
        <a:xfrm>
          <a:off x="2161095" y="0"/>
          <a:ext cx="1598485" cy="888047"/>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Historical</a:t>
          </a:r>
          <a:endParaRPr lang="en-US" sz="2600" kern="1200" dirty="0"/>
        </a:p>
      </dsp:txBody>
      <dsp:txXfrm>
        <a:off x="2187105" y="26010"/>
        <a:ext cx="1546465" cy="836027"/>
      </dsp:txXfrm>
    </dsp:sp>
    <dsp:sp modelId="{BC81EAAE-5533-4C68-9411-F66AB599B8A4}">
      <dsp:nvSpPr>
        <dsp:cNvPr id="0" name=""/>
        <dsp:cNvSpPr/>
      </dsp:nvSpPr>
      <dsp:spPr>
        <a:xfrm>
          <a:off x="4470018" y="0"/>
          <a:ext cx="1598485" cy="888047"/>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Economic</a:t>
          </a:r>
          <a:endParaRPr lang="en-US" sz="2600" kern="1200" dirty="0"/>
        </a:p>
      </dsp:txBody>
      <dsp:txXfrm>
        <a:off x="4496028" y="26010"/>
        <a:ext cx="1546465" cy="836027"/>
      </dsp:txXfrm>
    </dsp:sp>
    <dsp:sp modelId="{891F32D0-DB90-4C50-ADCD-33FAEEA7F08A}">
      <dsp:nvSpPr>
        <dsp:cNvPr id="0" name=""/>
        <dsp:cNvSpPr/>
      </dsp:nvSpPr>
      <dsp:spPr>
        <a:xfrm>
          <a:off x="3781782" y="3774201"/>
          <a:ext cx="666035" cy="666035"/>
        </a:xfrm>
        <a:prstGeom prst="triangle">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469D3D-8716-4BCF-89EC-2E56702C34E9}">
      <dsp:nvSpPr>
        <dsp:cNvPr id="0" name=""/>
        <dsp:cNvSpPr/>
      </dsp:nvSpPr>
      <dsp:spPr>
        <a:xfrm>
          <a:off x="2116693" y="3495354"/>
          <a:ext cx="3996213" cy="26996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40DA8-AF53-4E86-AC26-6967404D35E8}">
      <dsp:nvSpPr>
        <dsp:cNvPr id="0" name=""/>
        <dsp:cNvSpPr/>
      </dsp:nvSpPr>
      <dsp:spPr>
        <a:xfrm>
          <a:off x="4470018" y="2916347"/>
          <a:ext cx="1598485" cy="54703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Prices</a:t>
          </a:r>
          <a:endParaRPr lang="en-US" sz="2200" kern="1200" dirty="0"/>
        </a:p>
      </dsp:txBody>
      <dsp:txXfrm>
        <a:off x="4496722" y="2943051"/>
        <a:ext cx="1545077" cy="493629"/>
      </dsp:txXfrm>
    </dsp:sp>
    <dsp:sp modelId="{01F34E21-1066-444B-8F0E-E815DD68999D}">
      <dsp:nvSpPr>
        <dsp:cNvPr id="0" name=""/>
        <dsp:cNvSpPr/>
      </dsp:nvSpPr>
      <dsp:spPr>
        <a:xfrm>
          <a:off x="4470018" y="2326684"/>
          <a:ext cx="1598485" cy="54703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Prices</a:t>
          </a:r>
          <a:endParaRPr lang="en-US" sz="2200" kern="1200" dirty="0"/>
        </a:p>
      </dsp:txBody>
      <dsp:txXfrm>
        <a:off x="4496722" y="2353388"/>
        <a:ext cx="1545077" cy="493629"/>
      </dsp:txXfrm>
    </dsp:sp>
    <dsp:sp modelId="{C663E53C-6F23-4628-9BA7-659D71CDBF02}">
      <dsp:nvSpPr>
        <dsp:cNvPr id="0" name=""/>
        <dsp:cNvSpPr/>
      </dsp:nvSpPr>
      <dsp:spPr>
        <a:xfrm>
          <a:off x="4470018" y="1737020"/>
          <a:ext cx="1598485" cy="54703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Prices</a:t>
          </a:r>
          <a:endParaRPr lang="en-US" sz="2200" kern="1200" dirty="0"/>
        </a:p>
      </dsp:txBody>
      <dsp:txXfrm>
        <a:off x="4496722" y="1763724"/>
        <a:ext cx="1545077" cy="493629"/>
      </dsp:txXfrm>
    </dsp:sp>
    <dsp:sp modelId="{30352B75-0E88-451C-9149-E058A9D077BD}">
      <dsp:nvSpPr>
        <dsp:cNvPr id="0" name=""/>
        <dsp:cNvSpPr/>
      </dsp:nvSpPr>
      <dsp:spPr>
        <a:xfrm>
          <a:off x="4470018" y="1136700"/>
          <a:ext cx="1598485" cy="54703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Prices</a:t>
          </a:r>
          <a:endParaRPr lang="en-US" sz="2400" b="1" kern="1200" dirty="0"/>
        </a:p>
      </dsp:txBody>
      <dsp:txXfrm>
        <a:off x="4496722" y="1163404"/>
        <a:ext cx="1545077" cy="493629"/>
      </dsp:txXfrm>
    </dsp:sp>
    <dsp:sp modelId="{C266F958-39F8-4AD5-A9B1-35D6D5E3EFDD}">
      <dsp:nvSpPr>
        <dsp:cNvPr id="0" name=""/>
        <dsp:cNvSpPr/>
      </dsp:nvSpPr>
      <dsp:spPr>
        <a:xfrm>
          <a:off x="2161095" y="2916347"/>
          <a:ext cx="1598485" cy="54703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Technologies</a:t>
          </a:r>
          <a:endParaRPr lang="en-US" sz="1600" kern="1200" dirty="0"/>
        </a:p>
      </dsp:txBody>
      <dsp:txXfrm>
        <a:off x="2187799" y="2943051"/>
        <a:ext cx="1545077" cy="493629"/>
      </dsp:txXfrm>
    </dsp:sp>
    <dsp:sp modelId="{455363E6-37AE-4DED-BDB2-F2E01DB4BDF6}">
      <dsp:nvSpPr>
        <dsp:cNvPr id="0" name=""/>
        <dsp:cNvSpPr/>
      </dsp:nvSpPr>
      <dsp:spPr>
        <a:xfrm>
          <a:off x="2161095" y="2326684"/>
          <a:ext cx="1598485" cy="54703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Port Histories</a:t>
          </a:r>
          <a:endParaRPr lang="en-US" sz="1600" kern="1200" dirty="0"/>
        </a:p>
      </dsp:txBody>
      <dsp:txXfrm>
        <a:off x="2187799" y="2353388"/>
        <a:ext cx="1545077" cy="493629"/>
      </dsp:txXfrm>
    </dsp:sp>
    <dsp:sp modelId="{C8738EE5-FD18-4D1A-AA24-07020090F673}">
      <dsp:nvSpPr>
        <dsp:cNvPr id="0" name=""/>
        <dsp:cNvSpPr/>
      </dsp:nvSpPr>
      <dsp:spPr>
        <a:xfrm>
          <a:off x="2161095" y="1737020"/>
          <a:ext cx="1598485" cy="54703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Trading Monopolies</a:t>
          </a:r>
          <a:endParaRPr lang="en-US" sz="1600" kern="1200" dirty="0"/>
        </a:p>
      </dsp:txBody>
      <dsp:txXfrm>
        <a:off x="2187799" y="1763724"/>
        <a:ext cx="1545077" cy="493629"/>
      </dsp:txXfrm>
    </dsp:sp>
    <dsp:sp modelId="{F9A3A8FB-A82E-4E1C-8EDF-64A94D1E4295}">
      <dsp:nvSpPr>
        <dsp:cNvPr id="0" name=""/>
        <dsp:cNvSpPr/>
      </dsp:nvSpPr>
      <dsp:spPr>
        <a:xfrm>
          <a:off x="2161095" y="1136700"/>
          <a:ext cx="1598485" cy="54703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Volumes</a:t>
          </a:r>
          <a:endParaRPr lang="en-US" sz="1300" b="1" kern="1200" dirty="0"/>
        </a:p>
      </dsp:txBody>
      <dsp:txXfrm>
        <a:off x="2187799" y="1163404"/>
        <a:ext cx="1545077" cy="49362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0.12551</cdr:x>
      <cdr:y>0.20737</cdr:y>
    </cdr:from>
    <cdr:to>
      <cdr:x>0.15115</cdr:x>
      <cdr:y>0.42242</cdr:y>
    </cdr:to>
    <cdr:sp macro="" textlink="">
      <cdr:nvSpPr>
        <cdr:cNvPr id="6" name="Straight Connector 5"/>
        <cdr:cNvSpPr/>
      </cdr:nvSpPr>
      <cdr:spPr>
        <a:xfrm xmlns:a="http://schemas.openxmlformats.org/drawingml/2006/main" flipH="1">
          <a:off x="1090246" y="898192"/>
          <a:ext cx="222739" cy="931461"/>
        </a:xfrm>
        <a:prstGeom xmlns:a="http://schemas.openxmlformats.org/drawingml/2006/main" prst="line">
          <a:avLst/>
        </a:prstGeom>
        <a:ln xmlns:a="http://schemas.openxmlformats.org/drawingml/2006/main">
          <a:solidFill>
            <a:schemeClr val="tx1"/>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0.1309</cdr:x>
      <cdr:y>0.14635</cdr:y>
    </cdr:from>
    <cdr:to>
      <cdr:x>0.39136</cdr:x>
      <cdr:y>0.23026</cdr:y>
    </cdr:to>
    <cdr:sp macro="" textlink="">
      <cdr:nvSpPr>
        <cdr:cNvPr id="4" name="TextBox 3"/>
        <cdr:cNvSpPr txBox="1"/>
      </cdr:nvSpPr>
      <cdr:spPr>
        <a:xfrm xmlns:a="http://schemas.openxmlformats.org/drawingml/2006/main">
          <a:off x="1137138" y="633900"/>
          <a:ext cx="2262554" cy="363416"/>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t>1882 Chinese Exclusion Act</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D7DEA28-E549-478E-8BCE-4705079C1AA6}" type="slidenum">
              <a:rPr lang="en-US" smtClean="0"/>
              <a:pPr/>
              <a:t>‹#›</a:t>
            </a:fld>
            <a:endParaRPr lang="en-US"/>
          </a:p>
        </p:txBody>
      </p:sp>
    </p:spTree>
    <p:extLst>
      <p:ext uri="{BB962C8B-B14F-4D97-AF65-F5344CB8AC3E}">
        <p14:creationId xmlns:p14="http://schemas.microsoft.com/office/powerpoint/2010/main" val="1539766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1461DC3-0EDB-414E-952E-7551463B8AA5}" type="datetimeFigureOut">
              <a:rPr lang="en-US" smtClean="0"/>
              <a:pPr/>
              <a:t>5/2/2014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F656787-4DB1-435F-9741-4ACD306B5155}" type="slidenum">
              <a:rPr lang="en-US" smtClean="0"/>
              <a:pPr/>
              <a:t>‹#›</a:t>
            </a:fld>
            <a:endParaRPr lang="en-US"/>
          </a:p>
        </p:txBody>
      </p:sp>
    </p:spTree>
    <p:extLst>
      <p:ext uri="{BB962C8B-B14F-4D97-AF65-F5344CB8AC3E}">
        <p14:creationId xmlns:p14="http://schemas.microsoft.com/office/powerpoint/2010/main" val="348035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5CACFDA-B7F6-43EC-9C70-7BD31A50C25A}"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“What an extraordinary episode in the economic progress of man that age was which came to an end in August 1914! The greater part of the population, it is true, worked hard and lived at a low standard of comfort, yet were, to all appearances, reasonably contented with this lot. But escape was possible, for any man of capacity or character at all exceeding the average, into the middle and upper classes, for whom life offered, at a low cost and with the least trouble, conveniences, comforts, and amenities beyond the compass of the richest and most powerful monarchs of</a:t>
            </a:r>
          </a:p>
          <a:p>
            <a:r>
              <a:rPr lang="en-US" dirty="0" smtClean="0"/>
              <a:t> other ages. The inhabitant of London could order by telephone, sipping his morning tea in bed, the various products of the whole earth, in such quantity as he might see fit, and reasonably expect their early delivery upon his doorstep; he could at the same moment and by the same means adventure his wealth in the natural resources and new enterprises of any quarter of the world, and share, without exertion or even trouble, in their prospective fruits and advantages; or he could decide to couple the security of his fortunes with the good faith of the townspeople of any substantial municipality in any continent that fancy or information might recommend. He could secure forthwith, if he wished it, cheap and comfortable means of transit to any country or climate without passport or other formality, could </a:t>
            </a:r>
            <a:r>
              <a:rPr lang="en-US" dirty="0" err="1" smtClean="0"/>
              <a:t>despatch</a:t>
            </a:r>
            <a:r>
              <a:rPr lang="en-US" dirty="0" smtClean="0"/>
              <a:t> his servant to the </a:t>
            </a:r>
            <a:r>
              <a:rPr lang="en-US" dirty="0" err="1" smtClean="0"/>
              <a:t>neighbouring</a:t>
            </a:r>
            <a:r>
              <a:rPr lang="en-US" dirty="0" smtClean="0"/>
              <a:t> office of a bank for such supply of the precious metals as might seem convenient, and could then proceed abroad to foreign quarters, without knowledge</a:t>
            </a:r>
          </a:p>
          <a:p>
            <a:r>
              <a:rPr lang="en-US" dirty="0" smtClean="0"/>
              <a:t> of their religion, language, or customs, bearing coined wealth upon his person, and would consider himself greatly aggrieved and much surprised at the least interference. But, most important of all, he regarded this state of affairs as normal, certain, and permanent, except in the direction of further improvement, and any deviation from it as aberrant, scandalous, and avoidable. The projects and politics of militarism and imperialism, of racial and cultural rivalries, of monopolies, restrictions, and exclusion, which were to play the serpent to this paradise, were little more than the amusements of his daily newspaper, and appeared to exercise almost no influence at all on the ordinary course of social and economic life, the </a:t>
            </a:r>
            <a:r>
              <a:rPr lang="en-US" dirty="0" err="1" smtClean="0"/>
              <a:t>internationalisation</a:t>
            </a:r>
            <a:r>
              <a:rPr lang="en-US" dirty="0" smtClean="0"/>
              <a:t> of  which was nearly complete in practice.” </a:t>
            </a:r>
          </a:p>
          <a:p>
            <a:r>
              <a:rPr lang="en-US" dirty="0" smtClean="0"/>
              <a:t>John Maynard Keynes </a:t>
            </a:r>
            <a:r>
              <a:rPr lang="en-US" i="1" dirty="0" smtClean="0"/>
              <a:t>The Economic Consequences of the Peace </a:t>
            </a:r>
            <a:r>
              <a:rPr lang="en-US" dirty="0" smtClean="0"/>
              <a:t>(online at http://socserv.mcmaster.ca/econ/ugcm/3ll3/keynes/peace.htm)</a:t>
            </a:r>
          </a:p>
          <a:p>
            <a:endParaRPr lang="en-US" dirty="0"/>
          </a:p>
        </p:txBody>
      </p:sp>
      <p:sp>
        <p:nvSpPr>
          <p:cNvPr id="4" name="Slide Number Placeholder 3"/>
          <p:cNvSpPr>
            <a:spLocks noGrp="1"/>
          </p:cNvSpPr>
          <p:nvPr>
            <p:ph type="sldNum" sz="quarter" idx="10"/>
          </p:nvPr>
        </p:nvSpPr>
        <p:spPr/>
        <p:txBody>
          <a:bodyPr/>
          <a:lstStyle/>
          <a:p>
            <a:fld id="{56AC911A-7241-4DEB-A235-843469A5A2F9}"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63821-9863-4434-92E3-A5868F208D87}"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63821-9863-4434-92E3-A5868F208D87}" type="slidenum">
              <a:rPr lang="en-US" smtClean="0"/>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22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27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28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29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30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32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306757-6409-4896-82F7-82CFA7702FE6}"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306757-6409-4896-82F7-82CFA7702FE6}"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CACFDA-B7F6-43EC-9C70-7BD31A50C25A}"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pic>
        <p:nvPicPr>
          <p:cNvPr id="7" name="Picture 6" descr="EconEd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3000" y="5880100"/>
            <a:ext cx="1441704" cy="713232"/>
          </a:xfrm>
          <a:prstGeom prst="rect">
            <a:avLst/>
          </a:prstGeom>
        </p:spPr>
      </p:pic>
    </p:spTree>
    <p:extLst>
      <p:ext uri="{BB962C8B-B14F-4D97-AF65-F5344CB8AC3E}">
        <p14:creationId xmlns:p14="http://schemas.microsoft.com/office/powerpoint/2010/main" val="18277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419002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379460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330322C-FCC9-4F32-8D6B-E6CE1BF586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4402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328252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241267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373833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41199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89952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196001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363231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9F6B03-5A20-3B41-88B5-2337A4783498}" type="datetimeFigureOut">
              <a:rPr lang="en-US" smtClean="0"/>
              <a:pPr/>
              <a:t>5/2/2014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795935-8310-184E-A783-88A05B472F0B}" type="slidenum">
              <a:rPr lang="en-US" smtClean="0"/>
              <a:pPr/>
              <a:t>‹#›</a:t>
            </a:fld>
            <a:endParaRPr lang="en-US"/>
          </a:p>
        </p:txBody>
      </p:sp>
    </p:spTree>
    <p:extLst>
      <p:ext uri="{BB962C8B-B14F-4D97-AF65-F5344CB8AC3E}">
        <p14:creationId xmlns:p14="http://schemas.microsoft.com/office/powerpoint/2010/main" val="3859192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1"/>
            <a:ext cx="8229600" cy="3505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EconEdlogo.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493000" y="5880100"/>
            <a:ext cx="1441704" cy="713232"/>
          </a:xfrm>
          <a:prstGeom prst="rect">
            <a:avLst/>
          </a:prstGeom>
        </p:spPr>
      </p:pic>
      <p:cxnSp>
        <p:nvCxnSpPr>
          <p:cNvPr id="7" name="Straight Connector 6"/>
          <p:cNvCxnSpPr/>
          <p:nvPr userDrawn="1"/>
        </p:nvCxnSpPr>
        <p:spPr>
          <a:xfrm>
            <a:off x="457200" y="1181100"/>
            <a:ext cx="822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594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Globalization</a:t>
            </a:r>
            <a:endParaRPr lang="en-US" dirty="0"/>
          </a:p>
        </p:txBody>
      </p:sp>
      <p:sp>
        <p:nvSpPr>
          <p:cNvPr id="7" name="Subtitle 6"/>
          <p:cNvSpPr>
            <a:spLocks noGrp="1"/>
          </p:cNvSpPr>
          <p:nvPr>
            <p:ph type="subTitle" idx="1"/>
          </p:nvPr>
        </p:nvSpPr>
        <p:spPr/>
        <p:txBody>
          <a:bodyPr>
            <a:normAutofit/>
          </a:bodyPr>
          <a:lstStyle/>
          <a:p>
            <a:r>
              <a:rPr lang="en-US" sz="1200" b="1" dirty="0">
                <a:solidFill>
                  <a:schemeClr val="tx1"/>
                </a:solidFill>
              </a:rPr>
              <a:t>Disclaimer: The views expressed are those of the presenters and do not necessarily reflect those of the Federal Reserve Bank of Dallas or the Federal Reserve System.</a:t>
            </a:r>
          </a:p>
          <a:p>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19</a:t>
            </a:r>
            <a:r>
              <a:rPr lang="en-US" baseline="30000" dirty="0" smtClean="0"/>
              <a:t>th</a:t>
            </a:r>
            <a:r>
              <a:rPr lang="en-US" dirty="0" smtClean="0"/>
              <a:t> Century</a:t>
            </a:r>
            <a:endParaRPr lang="en-US" dirty="0"/>
          </a:p>
        </p:txBody>
      </p:sp>
      <p:sp>
        <p:nvSpPr>
          <p:cNvPr id="3" name="Content Placeholder 2"/>
          <p:cNvSpPr>
            <a:spLocks noGrp="1"/>
          </p:cNvSpPr>
          <p:nvPr>
            <p:ph idx="1"/>
          </p:nvPr>
        </p:nvSpPr>
        <p:spPr/>
        <p:txBody>
          <a:bodyPr>
            <a:normAutofit/>
          </a:bodyPr>
          <a:lstStyle/>
          <a:p>
            <a:r>
              <a:rPr lang="en-US" dirty="0" smtClean="0"/>
              <a:t>Transport costs were flat on Atlantic and Asian trade routes</a:t>
            </a:r>
          </a:p>
          <a:p>
            <a:r>
              <a:rPr lang="en-US" dirty="0" smtClean="0"/>
              <a:t>Trade consisted of non-competing goods</a:t>
            </a:r>
          </a:p>
          <a:p>
            <a:pPr lvl="1"/>
            <a:r>
              <a:rPr lang="en-US" dirty="0" smtClean="0"/>
              <a:t>Expensive luxuries that could bear the high costs of transportation</a:t>
            </a:r>
          </a:p>
          <a:p>
            <a:pPr lvl="1"/>
            <a:r>
              <a:rPr lang="en-US" dirty="0" smtClean="0"/>
              <a:t>No impact on domestic production</a:t>
            </a:r>
          </a:p>
          <a:p>
            <a:r>
              <a:rPr lang="en-US" dirty="0" smtClean="0"/>
              <a:t>No price convergence on key commodities – cloves, coffee, pepper and cloth</a:t>
            </a:r>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19</a:t>
            </a:r>
            <a:r>
              <a:rPr lang="en-US" baseline="30000" dirty="0" smtClean="0"/>
              <a:t>th</a:t>
            </a:r>
            <a:r>
              <a:rPr lang="en-US" dirty="0" smtClean="0"/>
              <a:t> Century Political Developments</a:t>
            </a:r>
            <a:endParaRPr lang="en-US" dirty="0"/>
          </a:p>
        </p:txBody>
      </p:sp>
      <p:sp>
        <p:nvSpPr>
          <p:cNvPr id="3" name="Content Placeholder 2"/>
          <p:cNvSpPr>
            <a:spLocks noGrp="1"/>
          </p:cNvSpPr>
          <p:nvPr>
            <p:ph idx="1"/>
          </p:nvPr>
        </p:nvSpPr>
        <p:spPr/>
        <p:txBody>
          <a:bodyPr>
            <a:normAutofit lnSpcReduction="10000"/>
          </a:bodyPr>
          <a:lstStyle/>
          <a:p>
            <a:r>
              <a:rPr lang="en-US" dirty="0" smtClean="0"/>
              <a:t>Britain repealed the Corn Laws</a:t>
            </a:r>
          </a:p>
          <a:p>
            <a:r>
              <a:rPr lang="en-US" dirty="0" smtClean="0"/>
              <a:t>Gunboat diplomacy forced Japan to open its markets</a:t>
            </a:r>
          </a:p>
          <a:p>
            <a:r>
              <a:rPr lang="en-US" dirty="0" smtClean="0"/>
              <a:t>British victory in the Opium Wars caused China to open port cities to trade</a:t>
            </a:r>
          </a:p>
          <a:p>
            <a:r>
              <a:rPr lang="en-US" dirty="0" smtClean="0"/>
              <a:t>Open Door Policy</a:t>
            </a:r>
          </a:p>
          <a:p>
            <a:r>
              <a:rPr lang="en-US" dirty="0" smtClean="0"/>
              <a:t>Dollar Diplomacy</a:t>
            </a:r>
          </a:p>
          <a:p>
            <a:r>
              <a:rPr lang="en-US" dirty="0" smtClean="0"/>
              <a:t>Spanish-American War</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 Innovations</a:t>
            </a:r>
            <a:endParaRPr lang="en-US" dirty="0"/>
          </a:p>
        </p:txBody>
      </p:sp>
      <p:sp>
        <p:nvSpPr>
          <p:cNvPr id="3" name="Content Placeholder 2"/>
          <p:cNvSpPr>
            <a:spLocks noGrp="1"/>
          </p:cNvSpPr>
          <p:nvPr>
            <p:ph idx="1"/>
          </p:nvPr>
        </p:nvSpPr>
        <p:spPr/>
        <p:txBody>
          <a:bodyPr/>
          <a:lstStyle/>
          <a:p>
            <a:r>
              <a:rPr lang="en-US" dirty="0" smtClean="0"/>
              <a:t>Transportation</a:t>
            </a:r>
          </a:p>
          <a:p>
            <a:pPr lvl="1"/>
            <a:r>
              <a:rPr lang="en-US" dirty="0" smtClean="0"/>
              <a:t>Railroads</a:t>
            </a:r>
          </a:p>
          <a:p>
            <a:pPr lvl="1"/>
            <a:r>
              <a:rPr lang="en-US" dirty="0" smtClean="0"/>
              <a:t>Steamships </a:t>
            </a:r>
          </a:p>
          <a:p>
            <a:pPr lvl="1"/>
            <a:r>
              <a:rPr lang="en-US" dirty="0" smtClean="0"/>
              <a:t>Refrigeration</a:t>
            </a:r>
          </a:p>
          <a:p>
            <a:pPr lvl="1"/>
            <a:r>
              <a:rPr lang="en-US" dirty="0" smtClean="0"/>
              <a:t>Suez Canal and Erie Canal</a:t>
            </a:r>
          </a:p>
          <a:p>
            <a:r>
              <a:rPr lang="en-US" dirty="0" smtClean="0"/>
              <a:t>Communication</a:t>
            </a:r>
          </a:p>
          <a:p>
            <a:pPr lvl="1"/>
            <a:r>
              <a:rPr lang="en-US" dirty="0" smtClean="0"/>
              <a:t>Telegraph lines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Mind the (Price) Gap</a:t>
            </a:r>
            <a:endParaRPr lang="en-US" dirty="0"/>
          </a:p>
        </p:txBody>
      </p:sp>
      <p:graphicFrame>
        <p:nvGraphicFramePr>
          <p:cNvPr id="4" name="Content Placeholder 3"/>
          <p:cNvGraphicFramePr>
            <a:graphicFrameLocks noGrp="1"/>
          </p:cNvGraphicFramePr>
          <p:nvPr>
            <p:ph idx="1"/>
          </p:nvPr>
        </p:nvGraphicFramePr>
        <p:xfrm>
          <a:off x="800100" y="1371600"/>
          <a:ext cx="7543800" cy="453980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Mind the (Price) Gap</a:t>
            </a:r>
            <a:endParaRPr lang="en-US" dirty="0"/>
          </a:p>
        </p:txBody>
      </p:sp>
      <p:graphicFrame>
        <p:nvGraphicFramePr>
          <p:cNvPr id="4" name="Content Placeholder 3"/>
          <p:cNvGraphicFramePr>
            <a:graphicFrameLocks noGrp="1"/>
          </p:cNvGraphicFramePr>
          <p:nvPr>
            <p:ph idx="1"/>
          </p:nvPr>
        </p:nvGraphicFramePr>
        <p:xfrm>
          <a:off x="800100" y="1371600"/>
          <a:ext cx="7543800" cy="453980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Comparing Resource Prices</a:t>
            </a:r>
            <a:endParaRPr lang="en-US" dirty="0"/>
          </a:p>
        </p:txBody>
      </p:sp>
      <p:sp>
        <p:nvSpPr>
          <p:cNvPr id="15" name="Content Placeholder 14"/>
          <p:cNvSpPr>
            <a:spLocks noGrp="1"/>
          </p:cNvSpPr>
          <p:nvPr>
            <p:ph sz="half" idx="2"/>
          </p:nvPr>
        </p:nvSpPr>
        <p:spPr>
          <a:xfrm>
            <a:off x="3013656" y="1600200"/>
            <a:ext cx="5673144" cy="4525963"/>
          </a:xfrm>
        </p:spPr>
        <p:txBody>
          <a:bodyPr>
            <a:normAutofit/>
          </a:bodyPr>
          <a:lstStyle/>
          <a:p>
            <a:r>
              <a:rPr lang="en-US" sz="3600" dirty="0" smtClean="0"/>
              <a:t>Ratio compares the </a:t>
            </a:r>
            <a:r>
              <a:rPr lang="en-US" sz="3600" b="1" dirty="0" smtClean="0"/>
              <a:t>price of labor</a:t>
            </a:r>
            <a:r>
              <a:rPr lang="en-US" sz="3600" dirty="0" smtClean="0"/>
              <a:t> and the </a:t>
            </a:r>
            <a:r>
              <a:rPr lang="en-US" sz="3600" b="1" dirty="0" smtClean="0"/>
              <a:t>price of using land</a:t>
            </a:r>
          </a:p>
          <a:p>
            <a:r>
              <a:rPr lang="en-US" sz="3600" dirty="0" smtClean="0"/>
              <a:t>Falls when wages fall or rents rise</a:t>
            </a:r>
          </a:p>
          <a:p>
            <a:r>
              <a:rPr lang="en-US" sz="3600" dirty="0" smtClean="0"/>
              <a:t>Rises when wages rise or rents fall</a:t>
            </a:r>
            <a:endParaRPr lang="en-US" sz="3600" dirty="0"/>
          </a:p>
        </p:txBody>
      </p:sp>
      <p:grpSp>
        <p:nvGrpSpPr>
          <p:cNvPr id="2" name="Group 21"/>
          <p:cNvGrpSpPr/>
          <p:nvPr/>
        </p:nvGrpSpPr>
        <p:grpSpPr>
          <a:xfrm>
            <a:off x="376564" y="2371971"/>
            <a:ext cx="2485623" cy="1754326"/>
            <a:chOff x="553358" y="2371971"/>
            <a:chExt cx="2485623" cy="1754326"/>
          </a:xfrm>
        </p:grpSpPr>
        <p:sp>
          <p:nvSpPr>
            <p:cNvPr id="17" name="TextBox 16"/>
            <p:cNvSpPr txBox="1"/>
            <p:nvPr/>
          </p:nvSpPr>
          <p:spPr>
            <a:xfrm>
              <a:off x="553358" y="2371971"/>
              <a:ext cx="2485623" cy="1754326"/>
            </a:xfrm>
            <a:prstGeom prst="rect">
              <a:avLst/>
            </a:prstGeom>
            <a:noFill/>
            <a:ln>
              <a:solidFill>
                <a:schemeClr val="tx1"/>
              </a:solidFill>
            </a:ln>
          </p:spPr>
          <p:txBody>
            <a:bodyPr wrap="square" rtlCol="0">
              <a:spAutoFit/>
            </a:bodyPr>
            <a:lstStyle/>
            <a:p>
              <a:pPr algn="ctr"/>
              <a:r>
                <a:rPr lang="en-US" sz="5400" dirty="0" smtClean="0"/>
                <a:t>Wage</a:t>
              </a:r>
            </a:p>
            <a:p>
              <a:pPr algn="ctr"/>
              <a:r>
                <a:rPr lang="en-US" sz="5400" dirty="0" smtClean="0"/>
                <a:t>Rent</a:t>
              </a:r>
              <a:endParaRPr lang="en-US" sz="5400" dirty="0"/>
            </a:p>
          </p:txBody>
        </p:sp>
        <p:cxnSp>
          <p:nvCxnSpPr>
            <p:cNvPr id="18" name="Straight Connector 17"/>
            <p:cNvCxnSpPr/>
            <p:nvPr/>
          </p:nvCxnSpPr>
          <p:spPr>
            <a:xfrm>
              <a:off x="741640" y="3268423"/>
              <a:ext cx="205307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Wage-Rent Ratios</a:t>
            </a:r>
            <a:endParaRPr lang="en-US" dirty="0"/>
          </a:p>
        </p:txBody>
      </p:sp>
      <p:graphicFrame>
        <p:nvGraphicFramePr>
          <p:cNvPr id="4" name="Content Placeholder 3"/>
          <p:cNvGraphicFramePr>
            <a:graphicFrameLocks noGrp="1"/>
          </p:cNvGraphicFramePr>
          <p:nvPr>
            <p:ph idx="1"/>
          </p:nvPr>
        </p:nvGraphicFramePr>
        <p:xfrm>
          <a:off x="457200" y="1417638"/>
          <a:ext cx="8229600" cy="4440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Faces of Globalization</a:t>
            </a:r>
            <a:endParaRPr lang="en-US" dirty="0"/>
          </a:p>
        </p:txBody>
      </p:sp>
      <p:sp>
        <p:nvSpPr>
          <p:cNvPr id="3" name="Content Placeholder 2"/>
          <p:cNvSpPr>
            <a:spLocks noGrp="1"/>
          </p:cNvSpPr>
          <p:nvPr>
            <p:ph idx="1"/>
          </p:nvPr>
        </p:nvSpPr>
        <p:spPr/>
        <p:txBody>
          <a:bodyPr/>
          <a:lstStyle/>
          <a:p>
            <a:r>
              <a:rPr lang="en-US" dirty="0" smtClean="0"/>
              <a:t>Trade of goods and services</a:t>
            </a:r>
          </a:p>
          <a:p>
            <a:r>
              <a:rPr lang="en-US" dirty="0" smtClean="0"/>
              <a:t>Movement of people</a:t>
            </a:r>
          </a:p>
          <a:p>
            <a:r>
              <a:rPr lang="en-US" dirty="0" smtClean="0"/>
              <a:t>Flow of financial capital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t>Globalization and history</a:t>
            </a:r>
          </a:p>
        </p:txBody>
      </p:sp>
      <p:sp>
        <p:nvSpPr>
          <p:cNvPr id="70659" name="Rectangle 3"/>
          <p:cNvSpPr>
            <a:spLocks noGrp="1" noChangeArrowheads="1"/>
          </p:cNvSpPr>
          <p:nvPr>
            <p:ph idx="1"/>
          </p:nvPr>
        </p:nvSpPr>
        <p:spPr/>
        <p:txBody>
          <a:bodyPr/>
          <a:lstStyle/>
          <a:p>
            <a:r>
              <a:rPr lang="en-US" sz="2800" dirty="0"/>
              <a:t>Globalization not new</a:t>
            </a:r>
          </a:p>
          <a:p>
            <a:r>
              <a:rPr lang="en-US" sz="2800" dirty="0"/>
              <a:t>Keynes</a:t>
            </a:r>
          </a:p>
          <a:p>
            <a:pPr lvl="1"/>
            <a:r>
              <a:rPr lang="en-US" sz="2400" dirty="0"/>
              <a:t>“</a:t>
            </a:r>
            <a:r>
              <a:rPr lang="en-US" sz="2400" i="1" dirty="0"/>
              <a:t>Internationalization</a:t>
            </a:r>
            <a:r>
              <a:rPr lang="en-US" sz="2400" dirty="0"/>
              <a:t>” of economic life in 1913 “…</a:t>
            </a:r>
            <a:r>
              <a:rPr lang="en-US" sz="2400" i="1" dirty="0"/>
              <a:t>normal, certain and permanent, except in the direction of further improvement</a:t>
            </a:r>
            <a:r>
              <a:rPr lang="en-US" sz="2400" dirty="0"/>
              <a:t>…”</a:t>
            </a:r>
          </a:p>
        </p:txBody>
      </p:sp>
      <p:sp>
        <p:nvSpPr>
          <p:cNvPr id="70661" name="Text Box 5"/>
          <p:cNvSpPr txBox="1">
            <a:spLocks noChangeArrowheads="1"/>
          </p:cNvSpPr>
          <p:nvPr/>
        </p:nvSpPr>
        <p:spPr bwMode="auto">
          <a:xfrm>
            <a:off x="5318125" y="4227513"/>
            <a:ext cx="184150" cy="366712"/>
          </a:xfrm>
          <a:prstGeom prst="rect">
            <a:avLst/>
          </a:prstGeom>
          <a:noFill/>
          <a:ln w="9525">
            <a:noFill/>
            <a:miter lim="800000"/>
            <a:headEnd/>
            <a:tailEnd/>
          </a:ln>
          <a:effec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to the U.S.</a:t>
            </a:r>
            <a:endParaRPr lang="en-US" dirty="0"/>
          </a:p>
        </p:txBody>
      </p:sp>
      <p:graphicFrame>
        <p:nvGraphicFramePr>
          <p:cNvPr id="4" name="Content Placeholder 3"/>
          <p:cNvGraphicFramePr>
            <a:graphicFrameLocks noGrp="1"/>
          </p:cNvGraphicFramePr>
          <p:nvPr>
            <p:ph idx="1"/>
          </p:nvPr>
        </p:nvGraphicFramePr>
        <p:xfrm>
          <a:off x="457200" y="1417638"/>
          <a:ext cx="8686800" cy="43313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169278" y="3143625"/>
            <a:ext cx="1103187" cy="338554"/>
          </a:xfrm>
          <a:prstGeom prst="rect">
            <a:avLst/>
          </a:prstGeom>
          <a:noFill/>
        </p:spPr>
        <p:txBody>
          <a:bodyPr wrap="none" rtlCol="0">
            <a:spAutoFit/>
          </a:bodyPr>
          <a:lstStyle/>
          <a:p>
            <a:r>
              <a:rPr lang="en-US" sz="1600" b="1" dirty="0" smtClean="0"/>
              <a:t>Thousands</a:t>
            </a:r>
            <a:endParaRPr lang="en-US" sz="1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Imagine two islands…</a:t>
            </a:r>
            <a:endParaRPr lang="en-US" dirty="0"/>
          </a:p>
        </p:txBody>
      </p:sp>
      <p:sp>
        <p:nvSpPr>
          <p:cNvPr id="10" name="Content Placeholder 9"/>
          <p:cNvSpPr>
            <a:spLocks noGrp="1"/>
          </p:cNvSpPr>
          <p:nvPr>
            <p:ph idx="1"/>
          </p:nvPr>
        </p:nvSpPr>
        <p:spPr>
          <a:xfrm>
            <a:off x="2198076" y="1417638"/>
            <a:ext cx="6488723" cy="4440237"/>
          </a:xfrm>
        </p:spPr>
        <p:txBody>
          <a:bodyPr>
            <a:normAutofit fontScale="92500"/>
          </a:bodyPr>
          <a:lstStyle/>
          <a:p>
            <a:r>
              <a:rPr lang="en-US" dirty="0" smtClean="0"/>
              <a:t>Both produce fish and coconuts</a:t>
            </a:r>
          </a:p>
          <a:p>
            <a:pPr lvl="1"/>
            <a:r>
              <a:rPr lang="en-US" dirty="0" smtClean="0"/>
              <a:t>Fishing requires boats (capital) and labor</a:t>
            </a:r>
          </a:p>
          <a:p>
            <a:pPr lvl="1"/>
            <a:r>
              <a:rPr lang="en-US" dirty="0" smtClean="0"/>
              <a:t>Coconut harvest requires trees (land) and labor</a:t>
            </a:r>
          </a:p>
          <a:p>
            <a:r>
              <a:rPr lang="en-US" dirty="0" smtClean="0"/>
              <a:t>Different amounts of resources</a:t>
            </a:r>
          </a:p>
          <a:p>
            <a:pPr lvl="1"/>
            <a:r>
              <a:rPr lang="en-US" dirty="0" smtClean="0"/>
              <a:t>One island has many trees and few boats</a:t>
            </a:r>
          </a:p>
          <a:p>
            <a:pPr lvl="1"/>
            <a:r>
              <a:rPr lang="en-US" dirty="0" smtClean="0"/>
              <a:t>Other island has many boats, but few trees</a:t>
            </a:r>
          </a:p>
        </p:txBody>
      </p:sp>
      <p:grpSp>
        <p:nvGrpSpPr>
          <p:cNvPr id="2" name="Group 8"/>
          <p:cNvGrpSpPr/>
          <p:nvPr/>
        </p:nvGrpSpPr>
        <p:grpSpPr>
          <a:xfrm flipH="1">
            <a:off x="697523" y="2159783"/>
            <a:ext cx="1143000" cy="990600"/>
            <a:chOff x="5562600" y="1752600"/>
            <a:chExt cx="3420999" cy="2288263"/>
          </a:xfrm>
        </p:grpSpPr>
        <p:pic>
          <p:nvPicPr>
            <p:cNvPr id="1028"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248400" y="2667000"/>
              <a:ext cx="2735199" cy="1373863"/>
            </a:xfrm>
            <a:prstGeom prst="rect">
              <a:avLst/>
            </a:prstGeom>
            <a:noFill/>
          </p:spPr>
        </p:pic>
        <p:pic>
          <p:nvPicPr>
            <p:cNvPr id="8"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562600" y="1752600"/>
              <a:ext cx="2735199" cy="1373863"/>
            </a:xfrm>
            <a:prstGeom prst="rect">
              <a:avLst/>
            </a:prstGeom>
            <a:noFill/>
          </p:spPr>
        </p:pic>
      </p:grpSp>
      <p:pic>
        <p:nvPicPr>
          <p:cNvPr id="1027" name="Picture 3" descr="c:\Program Files\Microsoft Office\Media\CntCD1\ClipArt4\j0246157.wmf"/>
          <p:cNvPicPr>
            <a:picLocks noChangeAspect="1" noChangeArrowheads="1"/>
          </p:cNvPicPr>
          <p:nvPr/>
        </p:nvPicPr>
        <p:blipFill>
          <a:blip r:embed="rId4" cstate="print"/>
          <a:stretch>
            <a:fillRect/>
          </a:stretch>
        </p:blipFill>
        <p:spPr bwMode="auto">
          <a:xfrm flipH="1">
            <a:off x="763800" y="3364523"/>
            <a:ext cx="1076723" cy="10668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 Movement</a:t>
            </a:r>
            <a:endParaRPr lang="en-US" dirty="0"/>
          </a:p>
        </p:txBody>
      </p:sp>
      <p:graphicFrame>
        <p:nvGraphicFramePr>
          <p:cNvPr id="4" name="Content Placeholder 3"/>
          <p:cNvGraphicFramePr>
            <a:graphicFrameLocks noGrp="1"/>
          </p:cNvGraphicFramePr>
          <p:nvPr>
            <p:ph idx="1"/>
          </p:nvPr>
        </p:nvGraphicFramePr>
        <p:xfrm>
          <a:off x="457200" y="1417638"/>
          <a:ext cx="8686800" cy="43313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169278" y="3143625"/>
            <a:ext cx="1103187" cy="338554"/>
          </a:xfrm>
          <a:prstGeom prst="rect">
            <a:avLst/>
          </a:prstGeom>
          <a:noFill/>
        </p:spPr>
        <p:txBody>
          <a:bodyPr wrap="none" rtlCol="0">
            <a:spAutoFit/>
          </a:bodyPr>
          <a:lstStyle/>
          <a:p>
            <a:r>
              <a:rPr lang="en-US" sz="1600" b="1" dirty="0" smtClean="0"/>
              <a:t>Thousands</a:t>
            </a:r>
            <a:endParaRPr lang="en-US" sz="1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WWI</a:t>
            </a:r>
            <a:endParaRPr lang="en-US" dirty="0"/>
          </a:p>
        </p:txBody>
      </p:sp>
      <p:sp>
        <p:nvSpPr>
          <p:cNvPr id="3" name="Content Placeholder 2"/>
          <p:cNvSpPr>
            <a:spLocks noGrp="1"/>
          </p:cNvSpPr>
          <p:nvPr>
            <p:ph idx="1"/>
          </p:nvPr>
        </p:nvSpPr>
        <p:spPr/>
        <p:txBody>
          <a:bodyPr/>
          <a:lstStyle/>
          <a:p>
            <a:r>
              <a:rPr lang="en-US" dirty="0" smtClean="0"/>
              <a:t>1917 Literacy Act</a:t>
            </a:r>
          </a:p>
          <a:p>
            <a:r>
              <a:rPr lang="en-US" dirty="0" smtClean="0"/>
              <a:t>1921 Quota Act (restricting immigration from Eastern Hemisphere countries)</a:t>
            </a:r>
          </a:p>
          <a:p>
            <a:r>
              <a:rPr lang="en-US" dirty="0" smtClean="0"/>
              <a:t>1924 Johnson-Reid Act (lowered immigrant quotas from 356,000 to 165,000)</a:t>
            </a:r>
          </a:p>
          <a:p>
            <a:r>
              <a:rPr lang="en-US" dirty="0" smtClean="0"/>
              <a:t>1927 National Origins Act (set the overall immigration quota at about 150,000 based on national origins of the US population in 1920)</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Era of Globalization</a:t>
            </a:r>
            <a:endParaRPr lang="en-US" dirty="0"/>
          </a:p>
        </p:txBody>
      </p:sp>
      <p:sp>
        <p:nvSpPr>
          <p:cNvPr id="3" name="Content Placeholder 2"/>
          <p:cNvSpPr>
            <a:spLocks noGrp="1"/>
          </p:cNvSpPr>
          <p:nvPr>
            <p:ph idx="1"/>
          </p:nvPr>
        </p:nvSpPr>
        <p:spPr/>
        <p:txBody>
          <a:bodyPr>
            <a:normAutofit/>
          </a:bodyPr>
          <a:lstStyle/>
          <a:p>
            <a:r>
              <a:rPr lang="en-US" dirty="0" smtClean="0"/>
              <a:t>Political changes resulted from the idea that economic interdependence would help maintain peace between nations</a:t>
            </a:r>
          </a:p>
          <a:p>
            <a:r>
              <a:rPr lang="en-US" dirty="0" smtClean="0"/>
              <a:t>Multinational negotiations on trade</a:t>
            </a:r>
          </a:p>
          <a:p>
            <a:pPr lvl="1"/>
            <a:r>
              <a:rPr lang="en-US" dirty="0" smtClean="0"/>
              <a:t>1947 – General Agreement on Tariffs and Trade (GATT) and subsequent trade rounds</a:t>
            </a:r>
          </a:p>
          <a:p>
            <a:pPr lvl="1"/>
            <a:r>
              <a:rPr lang="en-US" dirty="0" smtClean="0"/>
              <a:t>1995 – World Trade Organization (WTO)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GATT</a:t>
            </a:r>
            <a:endParaRPr lang="en-US" dirty="0" smtClean="0"/>
          </a:p>
        </p:txBody>
      </p:sp>
      <p:sp>
        <p:nvSpPr>
          <p:cNvPr id="3" name="Content Placeholder 2"/>
          <p:cNvSpPr>
            <a:spLocks noGrp="1"/>
          </p:cNvSpPr>
          <p:nvPr>
            <p:ph idx="1"/>
          </p:nvPr>
        </p:nvSpPr>
        <p:spPr/>
        <p:txBody>
          <a:bodyPr/>
          <a:lstStyle/>
          <a:p>
            <a:r>
              <a:rPr lang="en-US" dirty="0" smtClean="0"/>
              <a:t>“Provisional” agreement (1948 – 1994)</a:t>
            </a:r>
          </a:p>
          <a:p>
            <a:r>
              <a:rPr lang="en-US" dirty="0" smtClean="0"/>
              <a:t>Dramatic tariff reductions were negotiated in a series of trade rounds</a:t>
            </a:r>
          </a:p>
          <a:p>
            <a:r>
              <a:rPr lang="en-US" dirty="0" smtClean="0"/>
              <a:t>Grew from 23 to 123 countries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WTO</a:t>
            </a:r>
            <a:endParaRPr lang="en-US" dirty="0"/>
          </a:p>
        </p:txBody>
      </p:sp>
      <p:sp>
        <p:nvSpPr>
          <p:cNvPr id="3" name="Content Placeholder 2"/>
          <p:cNvSpPr>
            <a:spLocks noGrp="1"/>
          </p:cNvSpPr>
          <p:nvPr>
            <p:ph idx="1"/>
          </p:nvPr>
        </p:nvSpPr>
        <p:spPr/>
        <p:txBody>
          <a:bodyPr/>
          <a:lstStyle/>
          <a:p>
            <a:r>
              <a:rPr lang="en-US" smtClean="0"/>
              <a:t>WTO created in the Uruguay trade round </a:t>
            </a:r>
          </a:p>
          <a:p>
            <a:r>
              <a:rPr lang="en-US" smtClean="0"/>
              <a:t>Established in Geneva in 1995</a:t>
            </a:r>
          </a:p>
          <a:p>
            <a:r>
              <a:rPr lang="en-US" smtClean="0"/>
              <a:t>153 member countries</a:t>
            </a:r>
          </a:p>
          <a:p>
            <a:r>
              <a:rPr lang="en-US" smtClean="0"/>
              <a:t>GATT was updated and still forms the legal framework for WTO negotiations on the goods trade</a:t>
            </a: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WTO</a:t>
            </a:r>
            <a:endParaRPr lang="en-US" dirty="0"/>
          </a:p>
        </p:txBody>
      </p:sp>
      <p:sp>
        <p:nvSpPr>
          <p:cNvPr id="3" name="Content Placeholder 2"/>
          <p:cNvSpPr>
            <a:spLocks noGrp="1"/>
          </p:cNvSpPr>
          <p:nvPr>
            <p:ph idx="1"/>
          </p:nvPr>
        </p:nvSpPr>
        <p:spPr/>
        <p:txBody>
          <a:bodyPr>
            <a:normAutofit/>
          </a:bodyPr>
          <a:lstStyle/>
          <a:p>
            <a:r>
              <a:rPr lang="en-US" dirty="0" smtClean="0"/>
              <a:t>WTO provides a negotiating forum and a place to settle trade disputes</a:t>
            </a:r>
          </a:p>
          <a:p>
            <a:r>
              <a:rPr lang="en-US" dirty="0" smtClean="0"/>
              <a:t>Governed by a set of international agreements</a:t>
            </a:r>
          </a:p>
          <a:p>
            <a:pPr lvl="1"/>
            <a:r>
              <a:rPr lang="en-US" dirty="0" smtClean="0"/>
              <a:t>GATT</a:t>
            </a:r>
          </a:p>
          <a:p>
            <a:pPr lvl="1"/>
            <a:r>
              <a:rPr lang="en-US" dirty="0" smtClean="0"/>
              <a:t>GATS (General Agreement on Trade in Services)</a:t>
            </a:r>
          </a:p>
          <a:p>
            <a:pPr lvl="1"/>
            <a:r>
              <a:rPr lang="en-US" dirty="0" smtClean="0"/>
              <a:t>TRIPS (Agreement on Trade-Related Aspects of Intellectual Property Rights)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Trade Agreements</a:t>
            </a:r>
            <a:endParaRPr lang="en-US" dirty="0"/>
          </a:p>
        </p:txBody>
      </p:sp>
      <p:sp>
        <p:nvSpPr>
          <p:cNvPr id="3" name="Content Placeholder 2"/>
          <p:cNvSpPr>
            <a:spLocks noGrp="1"/>
          </p:cNvSpPr>
          <p:nvPr>
            <p:ph idx="1"/>
          </p:nvPr>
        </p:nvSpPr>
        <p:spPr/>
        <p:txBody>
          <a:bodyPr/>
          <a:lstStyle/>
          <a:p>
            <a:r>
              <a:rPr lang="en-US" smtClean="0"/>
              <a:t>Examples include</a:t>
            </a:r>
            <a:endParaRPr lang="en-US" dirty="0" smtClean="0"/>
          </a:p>
          <a:p>
            <a:pPr lvl="1"/>
            <a:r>
              <a:rPr lang="en-US" dirty="0" smtClean="0"/>
              <a:t>North American Free Trade Agreement</a:t>
            </a:r>
          </a:p>
          <a:p>
            <a:pPr lvl="1"/>
            <a:r>
              <a:rPr lang="en-US" dirty="0" smtClean="0"/>
              <a:t>Association of Southeast Asian Nations</a:t>
            </a:r>
          </a:p>
          <a:p>
            <a:pPr lvl="1"/>
            <a:r>
              <a:rPr lang="en-US" dirty="0" smtClean="0"/>
              <a:t>Common Market of the South (MERCOSUR)</a:t>
            </a:r>
          </a:p>
          <a:p>
            <a:pPr lvl="1"/>
            <a:r>
              <a:rPr lang="en-US" dirty="0" smtClean="0"/>
              <a:t>European Union</a:t>
            </a:r>
          </a:p>
          <a:p>
            <a:r>
              <a:rPr lang="en-US" dirty="0" smtClean="0"/>
              <a:t>Regional agreements have been praised and criticized</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Era of Globalization</a:t>
            </a:r>
            <a:endParaRPr lang="en-US" dirty="0"/>
          </a:p>
        </p:txBody>
      </p:sp>
      <p:sp>
        <p:nvSpPr>
          <p:cNvPr id="3" name="Content Placeholder 2"/>
          <p:cNvSpPr>
            <a:spLocks noGrp="1"/>
          </p:cNvSpPr>
          <p:nvPr>
            <p:ph idx="1"/>
          </p:nvPr>
        </p:nvSpPr>
        <p:spPr/>
        <p:txBody>
          <a:bodyPr>
            <a:normAutofit/>
          </a:bodyPr>
          <a:lstStyle/>
          <a:p>
            <a:r>
              <a:rPr lang="en-US" dirty="0" smtClean="0"/>
              <a:t>Innovations in transportation</a:t>
            </a:r>
          </a:p>
          <a:p>
            <a:pPr lvl="1"/>
            <a:r>
              <a:rPr lang="en-US" dirty="0" smtClean="0"/>
              <a:t>Modern container ships </a:t>
            </a:r>
          </a:p>
          <a:p>
            <a:pPr lvl="1"/>
            <a:r>
              <a:rPr lang="en-US" dirty="0" smtClean="0"/>
              <a:t>Airplanes </a:t>
            </a:r>
          </a:p>
          <a:p>
            <a:r>
              <a:rPr lang="en-US" dirty="0" smtClean="0"/>
              <a:t>Innovations in communication</a:t>
            </a:r>
          </a:p>
          <a:p>
            <a:pPr lvl="1"/>
            <a:r>
              <a:rPr lang="en-US" dirty="0" smtClean="0"/>
              <a:t>Computers, cell phones, and the Internet </a:t>
            </a:r>
          </a:p>
          <a:p>
            <a:pPr lvl="1"/>
            <a:r>
              <a:rPr lang="en-US" dirty="0" smtClean="0"/>
              <a:t>Fiber optic networks </a:t>
            </a:r>
          </a:p>
          <a:p>
            <a:r>
              <a:rPr lang="en-US" dirty="0" smtClean="0"/>
              <a:t>Allowed new global markets to emerge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a:t>
            </a:r>
            <a:r>
              <a:rPr lang="en-US" baseline="30000" dirty="0" smtClean="0"/>
              <a:t>th</a:t>
            </a:r>
            <a:r>
              <a:rPr lang="en-US" dirty="0" smtClean="0"/>
              <a:t> Century Trade</a:t>
            </a:r>
            <a:endParaRPr lang="en-US" dirty="0"/>
          </a:p>
        </p:txBody>
      </p:sp>
      <p:sp>
        <p:nvSpPr>
          <p:cNvPr id="3" name="Content Placeholder 2"/>
          <p:cNvSpPr>
            <a:spLocks noGrp="1"/>
          </p:cNvSpPr>
          <p:nvPr>
            <p:ph idx="1"/>
          </p:nvPr>
        </p:nvSpPr>
        <p:spPr/>
        <p:txBody>
          <a:bodyPr>
            <a:normAutofit/>
          </a:bodyPr>
          <a:lstStyle/>
          <a:p>
            <a:r>
              <a:rPr lang="en-US" dirty="0" smtClean="0"/>
              <a:t>Between 1960 and 2000, the share of the world’s production that was exported increased from 12% to 25%</a:t>
            </a:r>
          </a:p>
          <a:p>
            <a:r>
              <a:rPr lang="en-US" dirty="0" smtClean="0"/>
              <a:t>New types of trade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ne.jpg"/>
          <p:cNvPicPr>
            <a:picLocks noChangeAspect="1"/>
          </p:cNvPicPr>
          <p:nvPr/>
        </p:nvPicPr>
        <p:blipFill>
          <a:blip r:embed="rId3" cstate="print"/>
          <a:srcRect t="2807" b="12043"/>
          <a:stretch>
            <a:fillRect/>
          </a:stretch>
        </p:blipFill>
        <p:spPr>
          <a:xfrm>
            <a:off x="0" y="-38100"/>
            <a:ext cx="9144000" cy="6934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The Impact of Trade</a:t>
            </a:r>
            <a:endParaRPr lang="en-US" dirty="0"/>
          </a:p>
        </p:txBody>
      </p:sp>
      <p:sp>
        <p:nvSpPr>
          <p:cNvPr id="3" name="Content Placeholder 2"/>
          <p:cNvSpPr>
            <a:spLocks noGrp="1"/>
          </p:cNvSpPr>
          <p:nvPr>
            <p:ph idx="1"/>
          </p:nvPr>
        </p:nvSpPr>
        <p:spPr/>
        <p:txBody>
          <a:bodyPr/>
          <a:lstStyle/>
          <a:p>
            <a:r>
              <a:rPr lang="en-US" dirty="0" smtClean="0"/>
              <a:t>Who cares about the price of coconuts?</a:t>
            </a:r>
          </a:p>
          <a:p>
            <a:pPr lvl="1"/>
            <a:r>
              <a:rPr lang="en-US" dirty="0" smtClean="0"/>
              <a:t>People who eat coconuts</a:t>
            </a:r>
          </a:p>
          <a:p>
            <a:pPr lvl="1"/>
            <a:r>
              <a:rPr lang="en-US" dirty="0" smtClean="0"/>
              <a:t>People who own trees (land)</a:t>
            </a:r>
          </a:p>
          <a:p>
            <a:pPr lvl="1"/>
            <a:r>
              <a:rPr lang="en-US" dirty="0" smtClean="0"/>
              <a:t>People who climb trees (labor)</a:t>
            </a:r>
          </a:p>
          <a:p>
            <a:r>
              <a:rPr lang="en-US" dirty="0" smtClean="0"/>
              <a:t>Who cares about the price of fish?</a:t>
            </a:r>
          </a:p>
          <a:p>
            <a:pPr lvl="1"/>
            <a:r>
              <a:rPr lang="en-US" dirty="0" smtClean="0"/>
              <a:t>People who eat fish</a:t>
            </a:r>
          </a:p>
          <a:p>
            <a:pPr lvl="1"/>
            <a:r>
              <a:rPr lang="en-US" dirty="0" smtClean="0"/>
              <a:t>People who own boats (capital)</a:t>
            </a:r>
          </a:p>
          <a:p>
            <a:pPr lvl="1"/>
            <a:r>
              <a:rPr lang="en-US" dirty="0" smtClean="0"/>
              <a:t>People who sail and fish (labor)</a:t>
            </a:r>
          </a:p>
        </p:txBody>
      </p:sp>
      <p:grpSp>
        <p:nvGrpSpPr>
          <p:cNvPr id="5" name="Group 8"/>
          <p:cNvGrpSpPr/>
          <p:nvPr/>
        </p:nvGrpSpPr>
        <p:grpSpPr>
          <a:xfrm flipH="1">
            <a:off x="6775938" y="4217183"/>
            <a:ext cx="1143000" cy="990600"/>
            <a:chOff x="5562600" y="1752600"/>
            <a:chExt cx="3420999" cy="2288263"/>
          </a:xfrm>
        </p:grpSpPr>
        <p:pic>
          <p:nvPicPr>
            <p:cNvPr id="6"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248400" y="2667000"/>
              <a:ext cx="2735199" cy="1373863"/>
            </a:xfrm>
            <a:prstGeom prst="rect">
              <a:avLst/>
            </a:prstGeom>
            <a:noFill/>
          </p:spPr>
        </p:pic>
        <p:pic>
          <p:nvPicPr>
            <p:cNvPr id="7" name="Picture 4" descr="c:\Program Files\Microsoft Office\Media\CntCD1\ClipArt3\j0233594.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562600" y="1752600"/>
              <a:ext cx="2735199" cy="1373863"/>
            </a:xfrm>
            <a:prstGeom prst="rect">
              <a:avLst/>
            </a:prstGeom>
            <a:noFill/>
          </p:spPr>
        </p:pic>
      </p:grpSp>
      <p:pic>
        <p:nvPicPr>
          <p:cNvPr id="8" name="Picture 3" descr="c:\Program Files\Microsoft Office\Media\CntCD1\ClipArt4\j0246157.wmf"/>
          <p:cNvPicPr>
            <a:picLocks noChangeAspect="1" noChangeArrowheads="1"/>
          </p:cNvPicPr>
          <p:nvPr/>
        </p:nvPicPr>
        <p:blipFill>
          <a:blip r:embed="rId4" cstate="print"/>
          <a:stretch>
            <a:fillRect/>
          </a:stretch>
        </p:blipFill>
        <p:spPr bwMode="auto">
          <a:xfrm flipH="1">
            <a:off x="6579941" y="2063262"/>
            <a:ext cx="1076723" cy="10668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a:t>
            </a:r>
            <a:r>
              <a:rPr lang="en-US" baseline="30000" dirty="0" smtClean="0"/>
              <a:t>th</a:t>
            </a:r>
            <a:r>
              <a:rPr lang="en-US" dirty="0" smtClean="0"/>
              <a:t> Century Capital </a:t>
            </a:r>
            <a:endParaRPr lang="en-US" dirty="0"/>
          </a:p>
        </p:txBody>
      </p:sp>
      <p:sp>
        <p:nvSpPr>
          <p:cNvPr id="3" name="Content Placeholder 2"/>
          <p:cNvSpPr>
            <a:spLocks noGrp="1"/>
          </p:cNvSpPr>
          <p:nvPr>
            <p:ph idx="1"/>
          </p:nvPr>
        </p:nvSpPr>
        <p:spPr/>
        <p:txBody>
          <a:bodyPr>
            <a:normAutofit/>
          </a:bodyPr>
          <a:lstStyle/>
          <a:p>
            <a:r>
              <a:rPr lang="en-US" b="1" dirty="0" smtClean="0"/>
              <a:t>Foreign Direct Investment </a:t>
            </a:r>
          </a:p>
          <a:p>
            <a:pPr lvl="1">
              <a:buNone/>
            </a:pPr>
            <a:r>
              <a:rPr lang="en-US" b="1" dirty="0" smtClean="0"/>
              <a:t>	</a:t>
            </a:r>
            <a:r>
              <a:rPr lang="en-US" i="1" dirty="0" smtClean="0"/>
              <a:t>the purchase of physical capital such as buildings, tools and machinery in other parts of the world</a:t>
            </a:r>
          </a:p>
          <a:p>
            <a:r>
              <a:rPr lang="en-US" b="1" dirty="0" smtClean="0"/>
              <a:t>Foreign Portfolio Investment</a:t>
            </a:r>
          </a:p>
          <a:p>
            <a:pPr lvl="1">
              <a:buNone/>
            </a:pPr>
            <a:r>
              <a:rPr lang="en-US" dirty="0" smtClean="0"/>
              <a:t>	</a:t>
            </a:r>
            <a:r>
              <a:rPr lang="en-US" i="1" dirty="0" smtClean="0"/>
              <a:t>the purchase of financial assets that originate outside of the buyer’s country of residence and are valued in a foreign currency</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jpg"/>
          <p:cNvPicPr>
            <a:picLocks noChangeAspect="1"/>
          </p:cNvPicPr>
          <p:nvPr/>
        </p:nvPicPr>
        <p:blipFill>
          <a:blip r:embed="rId2" cstate="print"/>
          <a:stretch>
            <a:fillRect/>
          </a:stretch>
        </p:blipFill>
        <p:spPr>
          <a:xfrm>
            <a:off x="-15420" y="228600"/>
            <a:ext cx="9174840" cy="640080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a:t>
            </a:r>
            <a:r>
              <a:rPr lang="en-US" baseline="30000" dirty="0" smtClean="0"/>
              <a:t>th</a:t>
            </a:r>
            <a:r>
              <a:rPr lang="en-US" dirty="0" smtClean="0"/>
              <a:t> Century Movement</a:t>
            </a:r>
            <a:endParaRPr lang="en-US" dirty="0"/>
          </a:p>
        </p:txBody>
      </p:sp>
      <p:sp>
        <p:nvSpPr>
          <p:cNvPr id="3" name="Content Placeholder 2"/>
          <p:cNvSpPr>
            <a:spLocks noGrp="1"/>
          </p:cNvSpPr>
          <p:nvPr>
            <p:ph idx="1"/>
          </p:nvPr>
        </p:nvSpPr>
        <p:spPr/>
        <p:txBody>
          <a:bodyPr>
            <a:normAutofit/>
          </a:bodyPr>
          <a:lstStyle/>
          <a:p>
            <a:r>
              <a:rPr lang="en-US" dirty="0" smtClean="0"/>
              <a:t>Emigration vs. Immigration</a:t>
            </a:r>
          </a:p>
          <a:p>
            <a:r>
              <a:rPr lang="en-US" dirty="0" smtClean="0"/>
              <a:t>Late 20</a:t>
            </a:r>
            <a:r>
              <a:rPr lang="en-US" baseline="30000" dirty="0" smtClean="0"/>
              <a:t>th</a:t>
            </a:r>
            <a:r>
              <a:rPr lang="en-US" dirty="0" smtClean="0"/>
              <a:t> century was dramatically different from late 19</a:t>
            </a:r>
            <a:r>
              <a:rPr lang="en-US" baseline="30000" dirty="0" smtClean="0"/>
              <a:t>th</a:t>
            </a:r>
            <a:r>
              <a:rPr lang="en-US" dirty="0" smtClean="0"/>
              <a:t> and early 20</a:t>
            </a:r>
            <a:r>
              <a:rPr lang="en-US" baseline="30000" dirty="0" smtClean="0"/>
              <a:t>th</a:t>
            </a:r>
            <a:r>
              <a:rPr lang="en-US"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O’Rourke, Kevin H., and Jeffrey G. Williamson (1999), “The Heckscher-Ohlin Model Between 1400 and 2000: When It Explained Factor Price Convergence, When It Did Not, and Why,” NBER Working Paper Series, no. 7411 (Cambridge, Mass., National Bureau of Economic Research, November).</a:t>
            </a:r>
          </a:p>
          <a:p>
            <a:endParaRPr lang="en-US" dirty="0" smtClean="0"/>
          </a:p>
          <a:p>
            <a:pPr>
              <a:buNone/>
            </a:pPr>
            <a:r>
              <a:rPr lang="en-US" dirty="0" smtClean="0"/>
              <a:t>O’Rourke, Kevin H., and Jeffrey G. Williamson (2000), “When Did Globalization Begin?” NBER Working Paper Series, no. 7632 (Cambridge, Mass., National Bureau of Economic Research, April).</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Could Object?</a:t>
            </a:r>
            <a:endParaRPr lang="en-US" dirty="0"/>
          </a:p>
        </p:txBody>
      </p:sp>
      <p:graphicFrame>
        <p:nvGraphicFramePr>
          <p:cNvPr id="4" name="Content Placeholder 3"/>
          <p:cNvGraphicFramePr>
            <a:graphicFrameLocks noGrp="1"/>
          </p:cNvGraphicFramePr>
          <p:nvPr>
            <p:ph idx="1"/>
          </p:nvPr>
        </p:nvGraphicFramePr>
        <p:xfrm>
          <a:off x="457200" y="1348630"/>
          <a:ext cx="8229600" cy="4440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Could Object?</a:t>
            </a:r>
            <a:endParaRPr lang="en-US" dirty="0"/>
          </a:p>
        </p:txBody>
      </p:sp>
      <p:graphicFrame>
        <p:nvGraphicFramePr>
          <p:cNvPr id="12" name="Content Placeholder 3"/>
          <p:cNvGraphicFramePr>
            <a:graphicFrameLocks noGrp="1"/>
          </p:cNvGraphicFramePr>
          <p:nvPr>
            <p:ph idx="1"/>
          </p:nvPr>
        </p:nvGraphicFramePr>
        <p:xfrm>
          <a:off x="457200" y="1417638"/>
          <a:ext cx="8229600" cy="4440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1870’s to 1920</a:t>
            </a:r>
            <a:endParaRPr lang="en-US" dirty="0"/>
          </a:p>
        </p:txBody>
      </p:sp>
      <p:graphicFrame>
        <p:nvGraphicFramePr>
          <p:cNvPr id="4" name="Content Placeholder 3"/>
          <p:cNvGraphicFramePr>
            <a:graphicFrameLocks noGrp="1"/>
          </p:cNvGraphicFramePr>
          <p:nvPr>
            <p:ph idx="1"/>
          </p:nvPr>
        </p:nvGraphicFramePr>
        <p:xfrm>
          <a:off x="457200" y="1417638"/>
          <a:ext cx="8229600" cy="4440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Globalization</a:t>
            </a:r>
            <a:endParaRPr lang="en-US" dirty="0"/>
          </a:p>
        </p:txBody>
      </p:sp>
      <p:sp>
        <p:nvSpPr>
          <p:cNvPr id="3" name="Content Placeholder 2"/>
          <p:cNvSpPr>
            <a:spLocks noGrp="1"/>
          </p:cNvSpPr>
          <p:nvPr>
            <p:ph idx="1"/>
          </p:nvPr>
        </p:nvSpPr>
        <p:spPr/>
        <p:txBody>
          <a:bodyPr/>
          <a:lstStyle/>
          <a:p>
            <a:r>
              <a:rPr lang="en-US" dirty="0" smtClean="0"/>
              <a:t>Increased integration of the world’s economies</a:t>
            </a:r>
          </a:p>
          <a:p>
            <a:pPr lvl="1"/>
            <a:r>
              <a:rPr lang="en-US" dirty="0" smtClean="0"/>
              <a:t>Trade in goods and services</a:t>
            </a:r>
          </a:p>
          <a:p>
            <a:pPr lvl="1"/>
            <a:r>
              <a:rPr lang="en-US" dirty="0" smtClean="0"/>
              <a:t>Flows of capital</a:t>
            </a:r>
          </a:p>
          <a:p>
            <a:pPr lvl="1"/>
            <a:r>
              <a:rPr lang="en-US" dirty="0" smtClean="0"/>
              <a:t>Movements of people</a:t>
            </a:r>
          </a:p>
          <a:p>
            <a:r>
              <a:rPr lang="en-US" dirty="0" smtClean="0"/>
              <a:t>Driven by political changes and technological innovation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a:t>
            </a:r>
            <a:endParaRPr lang="en-US" dirty="0"/>
          </a:p>
        </p:txBody>
      </p:sp>
      <p:graphicFrame>
        <p:nvGraphicFramePr>
          <p:cNvPr id="4" name="Content Placeholder 3"/>
          <p:cNvGraphicFramePr>
            <a:graphicFrameLocks noGrp="1"/>
          </p:cNvGraphicFramePr>
          <p:nvPr>
            <p:ph idx="1"/>
          </p:nvPr>
        </p:nvGraphicFramePr>
        <p:xfrm>
          <a:off x="457200" y="1417638"/>
          <a:ext cx="8229600" cy="4440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globalization if… </a:t>
            </a:r>
            <a:endParaRPr lang="en-US" dirty="0"/>
          </a:p>
        </p:txBody>
      </p:sp>
      <p:sp>
        <p:nvSpPr>
          <p:cNvPr id="3" name="Content Placeholder 2"/>
          <p:cNvSpPr>
            <a:spLocks noGrp="1"/>
          </p:cNvSpPr>
          <p:nvPr>
            <p:ph idx="1"/>
          </p:nvPr>
        </p:nvSpPr>
        <p:spPr/>
        <p:txBody>
          <a:bodyPr>
            <a:normAutofit/>
          </a:bodyPr>
          <a:lstStyle/>
          <a:p>
            <a:r>
              <a:rPr lang="en-US" dirty="0" smtClean="0"/>
              <a:t>Trade-creating forces change domestic commodity prices</a:t>
            </a:r>
          </a:p>
          <a:p>
            <a:pPr lvl="1"/>
            <a:r>
              <a:rPr lang="en-US" dirty="0" smtClean="0"/>
              <a:t>Decline in transportation costs</a:t>
            </a:r>
          </a:p>
          <a:p>
            <a:pPr lvl="1"/>
            <a:r>
              <a:rPr lang="en-US" dirty="0" smtClean="0"/>
              <a:t>Removal of barriers to trade</a:t>
            </a:r>
          </a:p>
          <a:p>
            <a:r>
              <a:rPr lang="en-US" dirty="0" smtClean="0"/>
              <a:t>Changes in domestic commodity prices induce a reshuffling of resources between economic activities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TotalTime>
  <Words>1358</Words>
  <Application>Microsoft Office PowerPoint</Application>
  <PresentationFormat>On-screen Show (4:3)</PresentationFormat>
  <Paragraphs>174</Paragraphs>
  <Slides>34</Slides>
  <Notes>18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Globalization</vt:lpstr>
      <vt:lpstr>Imagine two islands…</vt:lpstr>
      <vt:lpstr>The Impact of Trade</vt:lpstr>
      <vt:lpstr>Who Could Object?</vt:lpstr>
      <vt:lpstr>Who Could Object?</vt:lpstr>
      <vt:lpstr>1870’s to 1920</vt:lpstr>
      <vt:lpstr>Globalization</vt:lpstr>
      <vt:lpstr>Globalization</vt:lpstr>
      <vt:lpstr>It is globalization if… </vt:lpstr>
      <vt:lpstr>Before the 19th Century</vt:lpstr>
      <vt:lpstr>19th Century Political Developments</vt:lpstr>
      <vt:lpstr>19th Century Innovations</vt:lpstr>
      <vt:lpstr>Mind the (Price) Gap</vt:lpstr>
      <vt:lpstr>Mind the (Price) Gap</vt:lpstr>
      <vt:lpstr>Comparing Resource Prices</vt:lpstr>
      <vt:lpstr>Wage-Rent Ratios</vt:lpstr>
      <vt:lpstr>Three Faces of Globalization</vt:lpstr>
      <vt:lpstr>Globalization and history</vt:lpstr>
      <vt:lpstr>Immigration to the U.S.</vt:lpstr>
      <vt:lpstr>19th Century Movement</vt:lpstr>
      <vt:lpstr>After WWI</vt:lpstr>
      <vt:lpstr>Second Era of Globalization</vt:lpstr>
      <vt:lpstr>GATT</vt:lpstr>
      <vt:lpstr>WTO</vt:lpstr>
      <vt:lpstr>WTO</vt:lpstr>
      <vt:lpstr>Regional Trade Agreements</vt:lpstr>
      <vt:lpstr>Second Era of Globalization</vt:lpstr>
      <vt:lpstr>20th Century Trade</vt:lpstr>
      <vt:lpstr>PowerPoint Presentation</vt:lpstr>
      <vt:lpstr>20th Century Capital </vt:lpstr>
      <vt:lpstr>PowerPoint Presentation</vt:lpstr>
      <vt:lpstr>20th Century Movement</vt:lpstr>
      <vt:lpstr>Questions?</vt:lpstr>
      <vt:lpstr>Sources</vt:lpstr>
    </vt:vector>
  </TitlesOfParts>
  <Company>Federal Reserve Bank of Dallas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Coplen</dc:creator>
  <cp:lastModifiedBy>Wallace, Sharon</cp:lastModifiedBy>
  <cp:revision>27</cp:revision>
  <dcterms:created xsi:type="dcterms:W3CDTF">2012-04-20T19:52:48Z</dcterms:created>
  <dcterms:modified xsi:type="dcterms:W3CDTF">2014-05-02T20:02:21Z</dcterms:modified>
</cp:coreProperties>
</file>