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8" r:id="rId2"/>
    <p:sldId id="309" r:id="rId3"/>
    <p:sldId id="259" r:id="rId4"/>
    <p:sldId id="310" r:id="rId5"/>
    <p:sldId id="261" r:id="rId6"/>
    <p:sldId id="317" r:id="rId7"/>
    <p:sldId id="262" r:id="rId8"/>
    <p:sldId id="367" r:id="rId9"/>
    <p:sldId id="265" r:id="rId10"/>
    <p:sldId id="368" r:id="rId11"/>
    <p:sldId id="369" r:id="rId12"/>
    <p:sldId id="318" r:id="rId13"/>
    <p:sldId id="315" r:id="rId14"/>
    <p:sldId id="311" r:id="rId15"/>
    <p:sldId id="312" r:id="rId16"/>
    <p:sldId id="319" r:id="rId17"/>
    <p:sldId id="320" r:id="rId18"/>
    <p:sldId id="269" r:id="rId19"/>
    <p:sldId id="270" r:id="rId20"/>
    <p:sldId id="271" r:id="rId21"/>
    <p:sldId id="321" r:id="rId22"/>
    <p:sldId id="324" r:id="rId23"/>
    <p:sldId id="322" r:id="rId24"/>
    <p:sldId id="323" r:id="rId25"/>
    <p:sldId id="329" r:id="rId26"/>
    <p:sldId id="326" r:id="rId27"/>
    <p:sldId id="327" r:id="rId28"/>
    <p:sldId id="325" r:id="rId29"/>
    <p:sldId id="328" r:id="rId30"/>
    <p:sldId id="330" r:id="rId31"/>
    <p:sldId id="332" r:id="rId32"/>
    <p:sldId id="335" r:id="rId33"/>
    <p:sldId id="334" r:id="rId34"/>
    <p:sldId id="281" r:id="rId35"/>
    <p:sldId id="331" r:id="rId36"/>
    <p:sldId id="301" r:id="rId3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4637" autoAdjust="0"/>
  </p:normalViewPr>
  <p:slideViewPr>
    <p:cSldViewPr snapToGrid="0" snapToObjects="1">
      <p:cViewPr varScale="1">
        <p:scale>
          <a:sx n="87" d="100"/>
          <a:sy n="87" d="100"/>
        </p:scale>
        <p:origin x="-1452" y="-84"/>
      </p:cViewPr>
      <p:guideLst>
        <p:guide orient="horz" pos="3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9" d="100"/>
          <a:sy n="69" d="100"/>
        </p:scale>
        <p:origin x="-3306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828ED5-A853-4A68-A5A1-42656EAF2BA1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CA6F282-D48D-40C9-9172-B0DC5F8B0B52}">
      <dgm:prSet/>
      <dgm:spPr/>
      <dgm:t>
        <a:bodyPr/>
        <a:lstStyle/>
        <a:p>
          <a:pPr rtl="0"/>
          <a:r>
            <a:rPr lang="en-US" dirty="0" smtClean="0"/>
            <a:t>Fiscal Policy</a:t>
          </a:r>
          <a:endParaRPr lang="en-US" dirty="0"/>
        </a:p>
      </dgm:t>
    </dgm:pt>
    <dgm:pt modelId="{0D4A6D36-6BFE-45BF-82CF-3C210451BF9E}" type="parTrans" cxnId="{B50B2787-4043-4C37-9B0D-DCA63D64EC41}">
      <dgm:prSet/>
      <dgm:spPr/>
      <dgm:t>
        <a:bodyPr/>
        <a:lstStyle/>
        <a:p>
          <a:endParaRPr lang="en-US"/>
        </a:p>
      </dgm:t>
    </dgm:pt>
    <dgm:pt modelId="{6FE6557A-43AE-48BA-BDA7-0F989826AFA1}" type="sibTrans" cxnId="{B50B2787-4043-4C37-9B0D-DCA63D64EC41}">
      <dgm:prSet/>
      <dgm:spPr/>
      <dgm:t>
        <a:bodyPr/>
        <a:lstStyle/>
        <a:p>
          <a:endParaRPr lang="en-US"/>
        </a:p>
      </dgm:t>
    </dgm:pt>
    <dgm:pt modelId="{5233923C-B12C-4F3E-9F55-FA342398D52A}">
      <dgm:prSet/>
      <dgm:spPr/>
      <dgm:t>
        <a:bodyPr/>
        <a:lstStyle/>
        <a:p>
          <a:pPr rtl="0"/>
          <a:r>
            <a:rPr lang="en-US" dirty="0" smtClean="0"/>
            <a:t>Monetary Policy</a:t>
          </a:r>
          <a:endParaRPr lang="en-US" dirty="0"/>
        </a:p>
      </dgm:t>
    </dgm:pt>
    <dgm:pt modelId="{550B5A6D-2A93-4125-9BD9-751D02453176}" type="parTrans" cxnId="{D5C339A7-BD62-493D-98D6-624E7C7B03C2}">
      <dgm:prSet/>
      <dgm:spPr/>
      <dgm:t>
        <a:bodyPr/>
        <a:lstStyle/>
        <a:p>
          <a:endParaRPr lang="en-US"/>
        </a:p>
      </dgm:t>
    </dgm:pt>
    <dgm:pt modelId="{E1753B35-A8E5-4C5B-BB13-DC73F9B697DC}" type="sibTrans" cxnId="{D5C339A7-BD62-493D-98D6-624E7C7B03C2}">
      <dgm:prSet/>
      <dgm:spPr/>
      <dgm:t>
        <a:bodyPr/>
        <a:lstStyle/>
        <a:p>
          <a:endParaRPr lang="en-US"/>
        </a:p>
      </dgm:t>
    </dgm:pt>
    <dgm:pt modelId="{E961C3C0-54C1-4BC0-BC3F-DA039FEE7F42}">
      <dgm:prSet/>
      <dgm:spPr/>
      <dgm:t>
        <a:bodyPr/>
        <a:lstStyle/>
        <a:p>
          <a:pPr rtl="0"/>
          <a:r>
            <a:rPr lang="en-US" dirty="0" smtClean="0"/>
            <a:t>The use of </a:t>
          </a:r>
          <a:r>
            <a:rPr lang="en-US" b="1" dirty="0" smtClean="0"/>
            <a:t>spending and taxation </a:t>
          </a:r>
          <a:r>
            <a:rPr lang="en-US" b="0" dirty="0" smtClean="0"/>
            <a:t>by the federal government (Congress and the President)  t</a:t>
          </a:r>
          <a:r>
            <a:rPr lang="en-US" dirty="0" smtClean="0"/>
            <a:t>o affect </a:t>
          </a:r>
          <a:r>
            <a:rPr lang="en-US" b="1" dirty="0" smtClean="0"/>
            <a:t>economic activity</a:t>
          </a:r>
          <a:endParaRPr lang="en-US" dirty="0"/>
        </a:p>
      </dgm:t>
    </dgm:pt>
    <dgm:pt modelId="{AEE67A31-160A-4D1C-B383-8296CF7296F6}" type="parTrans" cxnId="{7953D52E-E047-4AE9-A126-B0BF13440D69}">
      <dgm:prSet/>
      <dgm:spPr/>
      <dgm:t>
        <a:bodyPr/>
        <a:lstStyle/>
        <a:p>
          <a:endParaRPr lang="en-US"/>
        </a:p>
      </dgm:t>
    </dgm:pt>
    <dgm:pt modelId="{AF7B40D1-A366-43FC-B7AE-674FBB3F9AE1}" type="sibTrans" cxnId="{7953D52E-E047-4AE9-A126-B0BF13440D69}">
      <dgm:prSet/>
      <dgm:spPr/>
      <dgm:t>
        <a:bodyPr/>
        <a:lstStyle/>
        <a:p>
          <a:endParaRPr lang="en-US"/>
        </a:p>
      </dgm:t>
    </dgm:pt>
    <dgm:pt modelId="{7FBCE9A5-E694-4488-93DD-1C186E33D338}">
      <dgm:prSet/>
      <dgm:spPr/>
      <dgm:t>
        <a:bodyPr/>
        <a:lstStyle/>
        <a:p>
          <a:pPr rtl="0"/>
          <a:r>
            <a:rPr lang="en-US" dirty="0" smtClean="0"/>
            <a:t>The actions of a </a:t>
          </a:r>
          <a:r>
            <a:rPr lang="en-US" b="1" dirty="0" smtClean="0"/>
            <a:t>central bank </a:t>
          </a:r>
          <a:r>
            <a:rPr lang="en-US" dirty="0" smtClean="0"/>
            <a:t>to affect the </a:t>
          </a:r>
          <a:r>
            <a:rPr lang="en-US" b="1" dirty="0" smtClean="0"/>
            <a:t>availability and cost of money and credit </a:t>
          </a:r>
          <a:r>
            <a:rPr lang="en-US" dirty="0" smtClean="0"/>
            <a:t>in order to achieve </a:t>
          </a:r>
          <a:r>
            <a:rPr lang="en-US" b="1" dirty="0" smtClean="0"/>
            <a:t>national economic goals</a:t>
          </a:r>
          <a:endParaRPr lang="en-US" dirty="0"/>
        </a:p>
      </dgm:t>
    </dgm:pt>
    <dgm:pt modelId="{ED0A5B63-34D4-48CA-BB7E-F5447ED12108}" type="parTrans" cxnId="{73688A21-546E-4054-B3AE-4EF7A5B5FFB6}">
      <dgm:prSet/>
      <dgm:spPr/>
      <dgm:t>
        <a:bodyPr/>
        <a:lstStyle/>
        <a:p>
          <a:endParaRPr lang="en-US"/>
        </a:p>
      </dgm:t>
    </dgm:pt>
    <dgm:pt modelId="{91F0EC8C-7B0E-425A-BF0C-70AF41F27C8A}" type="sibTrans" cxnId="{73688A21-546E-4054-B3AE-4EF7A5B5FFB6}">
      <dgm:prSet/>
      <dgm:spPr/>
      <dgm:t>
        <a:bodyPr/>
        <a:lstStyle/>
        <a:p>
          <a:endParaRPr lang="en-US"/>
        </a:p>
      </dgm:t>
    </dgm:pt>
    <dgm:pt modelId="{0FDCB71D-E73D-49C4-ADF5-3B2D1D0130E3}" type="pres">
      <dgm:prSet presAssocID="{8A828ED5-A853-4A68-A5A1-42656EAF2BA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22AFE9-A0D1-40BC-BF6B-C71AF6372E74}" type="pres">
      <dgm:prSet presAssocID="{2CA6F282-D48D-40C9-9172-B0DC5F8B0B52}" presName="compNode" presStyleCnt="0"/>
      <dgm:spPr/>
    </dgm:pt>
    <dgm:pt modelId="{84543B05-BF69-4540-8266-92887098DB75}" type="pres">
      <dgm:prSet presAssocID="{2CA6F282-D48D-40C9-9172-B0DC5F8B0B52}" presName="aNode" presStyleLbl="bgShp" presStyleIdx="0" presStyleCnt="2"/>
      <dgm:spPr/>
      <dgm:t>
        <a:bodyPr/>
        <a:lstStyle/>
        <a:p>
          <a:endParaRPr lang="en-US"/>
        </a:p>
      </dgm:t>
    </dgm:pt>
    <dgm:pt modelId="{27281B51-DCE1-4E02-A34E-46C7ACECEA6C}" type="pres">
      <dgm:prSet presAssocID="{2CA6F282-D48D-40C9-9172-B0DC5F8B0B52}" presName="textNode" presStyleLbl="bgShp" presStyleIdx="0" presStyleCnt="2"/>
      <dgm:spPr/>
      <dgm:t>
        <a:bodyPr/>
        <a:lstStyle/>
        <a:p>
          <a:endParaRPr lang="en-US"/>
        </a:p>
      </dgm:t>
    </dgm:pt>
    <dgm:pt modelId="{54EB68EC-88B8-41CC-B30B-5710F505E655}" type="pres">
      <dgm:prSet presAssocID="{2CA6F282-D48D-40C9-9172-B0DC5F8B0B52}" presName="compChildNode" presStyleCnt="0"/>
      <dgm:spPr/>
    </dgm:pt>
    <dgm:pt modelId="{D69FC790-46CF-4C14-919B-98DDCB0B9566}" type="pres">
      <dgm:prSet presAssocID="{2CA6F282-D48D-40C9-9172-B0DC5F8B0B52}" presName="theInnerList" presStyleCnt="0"/>
      <dgm:spPr/>
    </dgm:pt>
    <dgm:pt modelId="{48E93573-1482-4F52-981D-27065C1D2962}" type="pres">
      <dgm:prSet presAssocID="{E961C3C0-54C1-4BC0-BC3F-DA039FEE7F42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045401-4B3F-4216-A040-562513A28F7B}" type="pres">
      <dgm:prSet presAssocID="{2CA6F282-D48D-40C9-9172-B0DC5F8B0B52}" presName="aSpace" presStyleCnt="0"/>
      <dgm:spPr/>
    </dgm:pt>
    <dgm:pt modelId="{C0DE3DEC-9809-4DC9-A2F2-6B6AD10DAA28}" type="pres">
      <dgm:prSet presAssocID="{5233923C-B12C-4F3E-9F55-FA342398D52A}" presName="compNode" presStyleCnt="0"/>
      <dgm:spPr/>
    </dgm:pt>
    <dgm:pt modelId="{342ACE2A-657B-4BBA-8CFC-8601764051BB}" type="pres">
      <dgm:prSet presAssocID="{5233923C-B12C-4F3E-9F55-FA342398D52A}" presName="aNode" presStyleLbl="bgShp" presStyleIdx="1" presStyleCnt="2"/>
      <dgm:spPr/>
      <dgm:t>
        <a:bodyPr/>
        <a:lstStyle/>
        <a:p>
          <a:endParaRPr lang="en-US"/>
        </a:p>
      </dgm:t>
    </dgm:pt>
    <dgm:pt modelId="{0F8B64FF-9AFA-44BE-B16F-2023307AC907}" type="pres">
      <dgm:prSet presAssocID="{5233923C-B12C-4F3E-9F55-FA342398D52A}" presName="textNode" presStyleLbl="bgShp" presStyleIdx="1" presStyleCnt="2"/>
      <dgm:spPr/>
      <dgm:t>
        <a:bodyPr/>
        <a:lstStyle/>
        <a:p>
          <a:endParaRPr lang="en-US"/>
        </a:p>
      </dgm:t>
    </dgm:pt>
    <dgm:pt modelId="{E828B374-A4E7-47BE-94F8-8A33B280424E}" type="pres">
      <dgm:prSet presAssocID="{5233923C-B12C-4F3E-9F55-FA342398D52A}" presName="compChildNode" presStyleCnt="0"/>
      <dgm:spPr/>
    </dgm:pt>
    <dgm:pt modelId="{DD73B275-C3D9-495D-828A-713A61A9B2E0}" type="pres">
      <dgm:prSet presAssocID="{5233923C-B12C-4F3E-9F55-FA342398D52A}" presName="theInnerList" presStyleCnt="0"/>
      <dgm:spPr/>
    </dgm:pt>
    <dgm:pt modelId="{D3A08A3B-5019-4CFF-8DB1-3D29C42B571E}" type="pres">
      <dgm:prSet presAssocID="{7FBCE9A5-E694-4488-93DD-1C186E33D338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A2BAF2-BDC2-4303-BE9E-AD18EEED7E0A}" type="presOf" srcId="{5233923C-B12C-4F3E-9F55-FA342398D52A}" destId="{0F8B64FF-9AFA-44BE-B16F-2023307AC907}" srcOrd="1" destOrd="0" presId="urn:microsoft.com/office/officeart/2005/8/layout/lProcess2"/>
    <dgm:cxn modelId="{D26FD2FC-AD89-4156-9F62-FD429DABA2B0}" type="presOf" srcId="{E961C3C0-54C1-4BC0-BC3F-DA039FEE7F42}" destId="{48E93573-1482-4F52-981D-27065C1D2962}" srcOrd="0" destOrd="0" presId="urn:microsoft.com/office/officeart/2005/8/layout/lProcess2"/>
    <dgm:cxn modelId="{7953D52E-E047-4AE9-A126-B0BF13440D69}" srcId="{2CA6F282-D48D-40C9-9172-B0DC5F8B0B52}" destId="{E961C3C0-54C1-4BC0-BC3F-DA039FEE7F42}" srcOrd="0" destOrd="0" parTransId="{AEE67A31-160A-4D1C-B383-8296CF7296F6}" sibTransId="{AF7B40D1-A366-43FC-B7AE-674FBB3F9AE1}"/>
    <dgm:cxn modelId="{A27A4541-20A2-4E7E-9672-87B2C83953E7}" type="presOf" srcId="{5233923C-B12C-4F3E-9F55-FA342398D52A}" destId="{342ACE2A-657B-4BBA-8CFC-8601764051BB}" srcOrd="0" destOrd="0" presId="urn:microsoft.com/office/officeart/2005/8/layout/lProcess2"/>
    <dgm:cxn modelId="{73688A21-546E-4054-B3AE-4EF7A5B5FFB6}" srcId="{5233923C-B12C-4F3E-9F55-FA342398D52A}" destId="{7FBCE9A5-E694-4488-93DD-1C186E33D338}" srcOrd="0" destOrd="0" parTransId="{ED0A5B63-34D4-48CA-BB7E-F5447ED12108}" sibTransId="{91F0EC8C-7B0E-425A-BF0C-70AF41F27C8A}"/>
    <dgm:cxn modelId="{928D70D3-087C-480D-938C-060CE5C17CE6}" type="presOf" srcId="{8A828ED5-A853-4A68-A5A1-42656EAF2BA1}" destId="{0FDCB71D-E73D-49C4-ADF5-3B2D1D0130E3}" srcOrd="0" destOrd="0" presId="urn:microsoft.com/office/officeart/2005/8/layout/lProcess2"/>
    <dgm:cxn modelId="{B50B2787-4043-4C37-9B0D-DCA63D64EC41}" srcId="{8A828ED5-A853-4A68-A5A1-42656EAF2BA1}" destId="{2CA6F282-D48D-40C9-9172-B0DC5F8B0B52}" srcOrd="0" destOrd="0" parTransId="{0D4A6D36-6BFE-45BF-82CF-3C210451BF9E}" sibTransId="{6FE6557A-43AE-48BA-BDA7-0F989826AFA1}"/>
    <dgm:cxn modelId="{B7503578-1BF7-4913-999D-7244FA7DED4A}" type="presOf" srcId="{2CA6F282-D48D-40C9-9172-B0DC5F8B0B52}" destId="{27281B51-DCE1-4E02-A34E-46C7ACECEA6C}" srcOrd="1" destOrd="0" presId="urn:microsoft.com/office/officeart/2005/8/layout/lProcess2"/>
    <dgm:cxn modelId="{D5C339A7-BD62-493D-98D6-624E7C7B03C2}" srcId="{8A828ED5-A853-4A68-A5A1-42656EAF2BA1}" destId="{5233923C-B12C-4F3E-9F55-FA342398D52A}" srcOrd="1" destOrd="0" parTransId="{550B5A6D-2A93-4125-9BD9-751D02453176}" sibTransId="{E1753B35-A8E5-4C5B-BB13-DC73F9B697DC}"/>
    <dgm:cxn modelId="{902633EF-0A70-4D5D-A338-32D1361320EC}" type="presOf" srcId="{7FBCE9A5-E694-4488-93DD-1C186E33D338}" destId="{D3A08A3B-5019-4CFF-8DB1-3D29C42B571E}" srcOrd="0" destOrd="0" presId="urn:microsoft.com/office/officeart/2005/8/layout/lProcess2"/>
    <dgm:cxn modelId="{A530F71C-C531-4FC4-9774-FCE15EA20D5D}" type="presOf" srcId="{2CA6F282-D48D-40C9-9172-B0DC5F8B0B52}" destId="{84543B05-BF69-4540-8266-92887098DB75}" srcOrd="0" destOrd="0" presId="urn:microsoft.com/office/officeart/2005/8/layout/lProcess2"/>
    <dgm:cxn modelId="{7586B83E-2362-4DBB-A208-26B6EC87D541}" type="presParOf" srcId="{0FDCB71D-E73D-49C4-ADF5-3B2D1D0130E3}" destId="{7C22AFE9-A0D1-40BC-BF6B-C71AF6372E74}" srcOrd="0" destOrd="0" presId="urn:microsoft.com/office/officeart/2005/8/layout/lProcess2"/>
    <dgm:cxn modelId="{A5BB06FD-2CC1-48EC-B2C0-CD54501CBC4F}" type="presParOf" srcId="{7C22AFE9-A0D1-40BC-BF6B-C71AF6372E74}" destId="{84543B05-BF69-4540-8266-92887098DB75}" srcOrd="0" destOrd="0" presId="urn:microsoft.com/office/officeart/2005/8/layout/lProcess2"/>
    <dgm:cxn modelId="{FFE015E4-401B-45BC-8C9F-1A3F85DA9CD1}" type="presParOf" srcId="{7C22AFE9-A0D1-40BC-BF6B-C71AF6372E74}" destId="{27281B51-DCE1-4E02-A34E-46C7ACECEA6C}" srcOrd="1" destOrd="0" presId="urn:microsoft.com/office/officeart/2005/8/layout/lProcess2"/>
    <dgm:cxn modelId="{058CD587-A28C-4D0B-899E-462B3E371AF1}" type="presParOf" srcId="{7C22AFE9-A0D1-40BC-BF6B-C71AF6372E74}" destId="{54EB68EC-88B8-41CC-B30B-5710F505E655}" srcOrd="2" destOrd="0" presId="urn:microsoft.com/office/officeart/2005/8/layout/lProcess2"/>
    <dgm:cxn modelId="{C4EEB10B-C311-493F-B6CA-1DC33BD84905}" type="presParOf" srcId="{54EB68EC-88B8-41CC-B30B-5710F505E655}" destId="{D69FC790-46CF-4C14-919B-98DDCB0B9566}" srcOrd="0" destOrd="0" presId="urn:microsoft.com/office/officeart/2005/8/layout/lProcess2"/>
    <dgm:cxn modelId="{6F824073-F43F-49FF-A72A-CF0479E731EA}" type="presParOf" srcId="{D69FC790-46CF-4C14-919B-98DDCB0B9566}" destId="{48E93573-1482-4F52-981D-27065C1D2962}" srcOrd="0" destOrd="0" presId="urn:microsoft.com/office/officeart/2005/8/layout/lProcess2"/>
    <dgm:cxn modelId="{3EBAF0C5-E7D2-45CD-B574-EC0FD7804C01}" type="presParOf" srcId="{0FDCB71D-E73D-49C4-ADF5-3B2D1D0130E3}" destId="{53045401-4B3F-4216-A040-562513A28F7B}" srcOrd="1" destOrd="0" presId="urn:microsoft.com/office/officeart/2005/8/layout/lProcess2"/>
    <dgm:cxn modelId="{5295BD26-F6BF-4000-98F4-5A94581E468D}" type="presParOf" srcId="{0FDCB71D-E73D-49C4-ADF5-3B2D1D0130E3}" destId="{C0DE3DEC-9809-4DC9-A2F2-6B6AD10DAA28}" srcOrd="2" destOrd="0" presId="urn:microsoft.com/office/officeart/2005/8/layout/lProcess2"/>
    <dgm:cxn modelId="{62B2625D-0504-402C-BD5B-95ED806AC470}" type="presParOf" srcId="{C0DE3DEC-9809-4DC9-A2F2-6B6AD10DAA28}" destId="{342ACE2A-657B-4BBA-8CFC-8601764051BB}" srcOrd="0" destOrd="0" presId="urn:microsoft.com/office/officeart/2005/8/layout/lProcess2"/>
    <dgm:cxn modelId="{5702C0A5-DBB3-4735-94A4-3F5BB15712AB}" type="presParOf" srcId="{C0DE3DEC-9809-4DC9-A2F2-6B6AD10DAA28}" destId="{0F8B64FF-9AFA-44BE-B16F-2023307AC907}" srcOrd="1" destOrd="0" presId="urn:microsoft.com/office/officeart/2005/8/layout/lProcess2"/>
    <dgm:cxn modelId="{01589234-0935-448E-A452-D94993EC6552}" type="presParOf" srcId="{C0DE3DEC-9809-4DC9-A2F2-6B6AD10DAA28}" destId="{E828B374-A4E7-47BE-94F8-8A33B280424E}" srcOrd="2" destOrd="0" presId="urn:microsoft.com/office/officeart/2005/8/layout/lProcess2"/>
    <dgm:cxn modelId="{61318E17-C87E-4588-B089-2F89CFEA528C}" type="presParOf" srcId="{E828B374-A4E7-47BE-94F8-8A33B280424E}" destId="{DD73B275-C3D9-495D-828A-713A61A9B2E0}" srcOrd="0" destOrd="0" presId="urn:microsoft.com/office/officeart/2005/8/layout/lProcess2"/>
    <dgm:cxn modelId="{6213A1E2-7FF5-41A8-897E-D58A5F956ED5}" type="presParOf" srcId="{DD73B275-C3D9-495D-828A-713A61A9B2E0}" destId="{D3A08A3B-5019-4CFF-8DB1-3D29C42B571E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5D5E91-EEB4-4DC9-824D-DD274E948C07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D6F10C4-901C-4F49-9D58-67DF7C45D760}">
      <dgm:prSet/>
      <dgm:spPr/>
      <dgm:t>
        <a:bodyPr/>
        <a:lstStyle/>
        <a:p>
          <a:pPr rtl="0"/>
          <a:r>
            <a:rPr lang="en-US" dirty="0" smtClean="0"/>
            <a:t>Regressive</a:t>
          </a:r>
          <a:endParaRPr lang="en-US" dirty="0"/>
        </a:p>
      </dgm:t>
    </dgm:pt>
    <dgm:pt modelId="{1886C624-2EF3-4360-891B-2F92B26C799F}" type="parTrans" cxnId="{6809D0EF-4812-4254-A8BD-7A0D2E98C6EA}">
      <dgm:prSet/>
      <dgm:spPr/>
      <dgm:t>
        <a:bodyPr/>
        <a:lstStyle/>
        <a:p>
          <a:endParaRPr lang="en-US"/>
        </a:p>
      </dgm:t>
    </dgm:pt>
    <dgm:pt modelId="{2E441BEF-15D8-4E03-93C0-EFB3D2191EAD}" type="sibTrans" cxnId="{6809D0EF-4812-4254-A8BD-7A0D2E98C6EA}">
      <dgm:prSet/>
      <dgm:spPr/>
      <dgm:t>
        <a:bodyPr/>
        <a:lstStyle/>
        <a:p>
          <a:endParaRPr lang="en-US"/>
        </a:p>
      </dgm:t>
    </dgm:pt>
    <dgm:pt modelId="{BE533E12-9688-43A1-8CA9-E4E16001A9BE}">
      <dgm:prSet/>
      <dgm:spPr/>
      <dgm:t>
        <a:bodyPr/>
        <a:lstStyle/>
        <a:p>
          <a:pPr rtl="0"/>
          <a:r>
            <a:rPr lang="en-US" dirty="0" smtClean="0"/>
            <a:t>Progressive</a:t>
          </a:r>
          <a:endParaRPr lang="en-US" dirty="0"/>
        </a:p>
      </dgm:t>
    </dgm:pt>
    <dgm:pt modelId="{F7ADB51B-DB0F-43BE-8FD0-1D03052029C3}" type="parTrans" cxnId="{1B3CED7E-33AF-421B-BEB3-4FD8D80FD799}">
      <dgm:prSet/>
      <dgm:spPr/>
      <dgm:t>
        <a:bodyPr/>
        <a:lstStyle/>
        <a:p>
          <a:endParaRPr lang="en-US"/>
        </a:p>
      </dgm:t>
    </dgm:pt>
    <dgm:pt modelId="{48E5CBFC-17B0-4E6C-B647-16748F2BC88A}" type="sibTrans" cxnId="{1B3CED7E-33AF-421B-BEB3-4FD8D80FD799}">
      <dgm:prSet/>
      <dgm:spPr/>
      <dgm:t>
        <a:bodyPr/>
        <a:lstStyle/>
        <a:p>
          <a:endParaRPr lang="en-US"/>
        </a:p>
      </dgm:t>
    </dgm:pt>
    <dgm:pt modelId="{60D79371-FFB7-4DF7-B34D-B6AAB81C100E}">
      <dgm:prSet/>
      <dgm:spPr/>
      <dgm:t>
        <a:bodyPr/>
        <a:lstStyle/>
        <a:p>
          <a:pPr rtl="0"/>
          <a:r>
            <a:rPr lang="en-US" dirty="0" smtClean="0"/>
            <a:t>Proportional </a:t>
          </a:r>
          <a:endParaRPr lang="en-US" dirty="0"/>
        </a:p>
      </dgm:t>
    </dgm:pt>
    <dgm:pt modelId="{91B50F68-1EB7-47AA-9BA8-2532B194FA9C}" type="parTrans" cxnId="{FCF30625-4013-4EE2-86BB-305057942351}">
      <dgm:prSet/>
      <dgm:spPr/>
      <dgm:t>
        <a:bodyPr/>
        <a:lstStyle/>
        <a:p>
          <a:endParaRPr lang="en-US"/>
        </a:p>
      </dgm:t>
    </dgm:pt>
    <dgm:pt modelId="{8CA3E17A-CDD0-468C-BCA1-D9EBC62F1FEB}" type="sibTrans" cxnId="{FCF30625-4013-4EE2-86BB-305057942351}">
      <dgm:prSet/>
      <dgm:spPr/>
      <dgm:t>
        <a:bodyPr/>
        <a:lstStyle/>
        <a:p>
          <a:endParaRPr lang="en-US"/>
        </a:p>
      </dgm:t>
    </dgm:pt>
    <dgm:pt modelId="{54AC9E7D-2D85-4AB2-B2F0-1E58FBA82582}">
      <dgm:prSet/>
      <dgm:spPr/>
      <dgm:t>
        <a:bodyPr/>
        <a:lstStyle/>
        <a:p>
          <a:pPr rtl="0"/>
          <a:r>
            <a:rPr lang="en-US" dirty="0" smtClean="0"/>
            <a:t>% of income paid in taxes ↓ as income ↑</a:t>
          </a:r>
          <a:endParaRPr lang="en-US" dirty="0"/>
        </a:p>
      </dgm:t>
    </dgm:pt>
    <dgm:pt modelId="{50B8C05E-85D5-4044-9EE6-415611F02B64}" type="parTrans" cxnId="{C877E715-42CE-4FF8-8832-BE4A79212A66}">
      <dgm:prSet/>
      <dgm:spPr/>
      <dgm:t>
        <a:bodyPr/>
        <a:lstStyle/>
        <a:p>
          <a:endParaRPr lang="en-US"/>
        </a:p>
      </dgm:t>
    </dgm:pt>
    <dgm:pt modelId="{0245C17B-FEA2-4EA1-91AA-D44E2D863F96}" type="sibTrans" cxnId="{C877E715-42CE-4FF8-8832-BE4A79212A66}">
      <dgm:prSet/>
      <dgm:spPr/>
      <dgm:t>
        <a:bodyPr/>
        <a:lstStyle/>
        <a:p>
          <a:endParaRPr lang="en-US"/>
        </a:p>
      </dgm:t>
    </dgm:pt>
    <dgm:pt modelId="{74434CBF-492A-407B-B6AD-57BC05C1A1F5}">
      <dgm:prSet/>
      <dgm:spPr/>
      <dgm:t>
        <a:bodyPr/>
        <a:lstStyle/>
        <a:p>
          <a:pPr rtl="0"/>
          <a:r>
            <a:rPr lang="en-US" dirty="0" smtClean="0"/>
            <a:t>% of income paid in taxes ↑ as income ↑</a:t>
          </a:r>
          <a:endParaRPr lang="en-US" dirty="0"/>
        </a:p>
      </dgm:t>
    </dgm:pt>
    <dgm:pt modelId="{8DA24788-0420-45BA-B7EE-492414EC78E4}" type="parTrans" cxnId="{1D981C06-3C8A-4C6B-8779-59DA524524F6}">
      <dgm:prSet/>
      <dgm:spPr/>
      <dgm:t>
        <a:bodyPr/>
        <a:lstStyle/>
        <a:p>
          <a:endParaRPr lang="en-US"/>
        </a:p>
      </dgm:t>
    </dgm:pt>
    <dgm:pt modelId="{769163B5-6999-47D7-9340-8AE065ACF86F}" type="sibTrans" cxnId="{1D981C06-3C8A-4C6B-8779-59DA524524F6}">
      <dgm:prSet/>
      <dgm:spPr/>
      <dgm:t>
        <a:bodyPr/>
        <a:lstStyle/>
        <a:p>
          <a:endParaRPr lang="en-US"/>
        </a:p>
      </dgm:t>
    </dgm:pt>
    <dgm:pt modelId="{2E94DA84-5AF7-41D7-8200-10BD701301FB}">
      <dgm:prSet/>
      <dgm:spPr/>
      <dgm:t>
        <a:bodyPr/>
        <a:lstStyle/>
        <a:p>
          <a:pPr rtl="0"/>
          <a:r>
            <a:rPr lang="en-US" dirty="0" smtClean="0"/>
            <a:t>% of income paid in taxes is fixed as income changes</a:t>
          </a:r>
          <a:endParaRPr lang="en-US" dirty="0"/>
        </a:p>
      </dgm:t>
    </dgm:pt>
    <dgm:pt modelId="{BCA6F436-AB10-4F7D-9276-3AFE021B1D14}" type="parTrans" cxnId="{28135618-9FC1-46A1-A0EA-775C7887FE97}">
      <dgm:prSet/>
      <dgm:spPr/>
      <dgm:t>
        <a:bodyPr/>
        <a:lstStyle/>
        <a:p>
          <a:endParaRPr lang="en-US"/>
        </a:p>
      </dgm:t>
    </dgm:pt>
    <dgm:pt modelId="{2E78D2E5-6732-4901-B1A6-7A76C94E9E94}" type="sibTrans" cxnId="{28135618-9FC1-46A1-A0EA-775C7887FE97}">
      <dgm:prSet/>
      <dgm:spPr/>
      <dgm:t>
        <a:bodyPr/>
        <a:lstStyle/>
        <a:p>
          <a:endParaRPr lang="en-US"/>
        </a:p>
      </dgm:t>
    </dgm:pt>
    <dgm:pt modelId="{446CA7D0-7C0D-4583-B73C-C9E46AB50FC3}" type="pres">
      <dgm:prSet presAssocID="{3C5D5E91-EEB4-4DC9-824D-DD274E948C0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784A3A-582F-4F70-9FB8-64B2D03DCD8F}" type="pres">
      <dgm:prSet presAssocID="{3D6F10C4-901C-4F49-9D58-67DF7C45D760}" presName="parentLin" presStyleCnt="0"/>
      <dgm:spPr/>
      <dgm:t>
        <a:bodyPr/>
        <a:lstStyle/>
        <a:p>
          <a:endParaRPr lang="en-US"/>
        </a:p>
      </dgm:t>
    </dgm:pt>
    <dgm:pt modelId="{CD6FFC38-D039-454C-B2E1-2A83355986BC}" type="pres">
      <dgm:prSet presAssocID="{3D6F10C4-901C-4F49-9D58-67DF7C45D76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D8BEE43-D82B-4B2A-B943-E8993D4F716C}" type="pres">
      <dgm:prSet presAssocID="{3D6F10C4-901C-4F49-9D58-67DF7C45D76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9A43D8-FD62-4C16-A2FD-F8F301859B0E}" type="pres">
      <dgm:prSet presAssocID="{3D6F10C4-901C-4F49-9D58-67DF7C45D760}" presName="negativeSpace" presStyleCnt="0"/>
      <dgm:spPr/>
      <dgm:t>
        <a:bodyPr/>
        <a:lstStyle/>
        <a:p>
          <a:endParaRPr lang="en-US"/>
        </a:p>
      </dgm:t>
    </dgm:pt>
    <dgm:pt modelId="{3C78D1D9-0AAA-4CE5-8A62-26AD69CEB40B}" type="pres">
      <dgm:prSet presAssocID="{3D6F10C4-901C-4F49-9D58-67DF7C45D76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74B14-390C-4327-AB34-912F87C4DA03}" type="pres">
      <dgm:prSet presAssocID="{2E441BEF-15D8-4E03-93C0-EFB3D2191EAD}" presName="spaceBetweenRectangles" presStyleCnt="0"/>
      <dgm:spPr/>
      <dgm:t>
        <a:bodyPr/>
        <a:lstStyle/>
        <a:p>
          <a:endParaRPr lang="en-US"/>
        </a:p>
      </dgm:t>
    </dgm:pt>
    <dgm:pt modelId="{7BB634DA-E4D7-46BA-99FD-81CF92C922F7}" type="pres">
      <dgm:prSet presAssocID="{BE533E12-9688-43A1-8CA9-E4E16001A9BE}" presName="parentLin" presStyleCnt="0"/>
      <dgm:spPr/>
      <dgm:t>
        <a:bodyPr/>
        <a:lstStyle/>
        <a:p>
          <a:endParaRPr lang="en-US"/>
        </a:p>
      </dgm:t>
    </dgm:pt>
    <dgm:pt modelId="{71E17979-1656-4048-BA3D-2CA514F64867}" type="pres">
      <dgm:prSet presAssocID="{BE533E12-9688-43A1-8CA9-E4E16001A9B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3EB74C2-2EC0-4EA3-B3A4-CFDCC430547E}" type="pres">
      <dgm:prSet presAssocID="{BE533E12-9688-43A1-8CA9-E4E16001A9BE}" presName="parentText" presStyleLbl="node1" presStyleIdx="1" presStyleCnt="3" custLinFactNeighborX="-2677" custLinFactNeighborY="-486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0A563-1F45-426C-9F9E-1FDC730CD394}" type="pres">
      <dgm:prSet presAssocID="{BE533E12-9688-43A1-8CA9-E4E16001A9BE}" presName="negativeSpace" presStyleCnt="0"/>
      <dgm:spPr/>
      <dgm:t>
        <a:bodyPr/>
        <a:lstStyle/>
        <a:p>
          <a:endParaRPr lang="en-US"/>
        </a:p>
      </dgm:t>
    </dgm:pt>
    <dgm:pt modelId="{6E939606-0542-48E3-A9E7-B3117BD9F096}" type="pres">
      <dgm:prSet presAssocID="{BE533E12-9688-43A1-8CA9-E4E16001A9B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DF8D26-13D2-453C-AA9F-295492AB14B7}" type="pres">
      <dgm:prSet presAssocID="{48E5CBFC-17B0-4E6C-B647-16748F2BC88A}" presName="spaceBetweenRectangles" presStyleCnt="0"/>
      <dgm:spPr/>
      <dgm:t>
        <a:bodyPr/>
        <a:lstStyle/>
        <a:p>
          <a:endParaRPr lang="en-US"/>
        </a:p>
      </dgm:t>
    </dgm:pt>
    <dgm:pt modelId="{5424D25B-8FFD-4398-B54E-0E43E27D7915}" type="pres">
      <dgm:prSet presAssocID="{60D79371-FFB7-4DF7-B34D-B6AAB81C100E}" presName="parentLin" presStyleCnt="0"/>
      <dgm:spPr/>
      <dgm:t>
        <a:bodyPr/>
        <a:lstStyle/>
        <a:p>
          <a:endParaRPr lang="en-US"/>
        </a:p>
      </dgm:t>
    </dgm:pt>
    <dgm:pt modelId="{2E5D5CFC-3780-4FFC-810D-BDFE19BADA77}" type="pres">
      <dgm:prSet presAssocID="{60D79371-FFB7-4DF7-B34D-B6AAB81C100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E19912F6-000A-4151-B4E5-C7E96D8380C7}" type="pres">
      <dgm:prSet presAssocID="{60D79371-FFB7-4DF7-B34D-B6AAB81C100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A74BF-015F-4C81-8636-1D7A7C349AAD}" type="pres">
      <dgm:prSet presAssocID="{60D79371-FFB7-4DF7-B34D-B6AAB81C100E}" presName="negativeSpace" presStyleCnt="0"/>
      <dgm:spPr/>
      <dgm:t>
        <a:bodyPr/>
        <a:lstStyle/>
        <a:p>
          <a:endParaRPr lang="en-US"/>
        </a:p>
      </dgm:t>
    </dgm:pt>
    <dgm:pt modelId="{F5EA8ACE-29E7-4670-A3B1-DF7D944763D1}" type="pres">
      <dgm:prSet presAssocID="{60D79371-FFB7-4DF7-B34D-B6AAB81C100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3AB7CA-FD3C-46D9-AAA8-3A9218016392}" type="presOf" srcId="{BE533E12-9688-43A1-8CA9-E4E16001A9BE}" destId="{63EB74C2-2EC0-4EA3-B3A4-CFDCC430547E}" srcOrd="1" destOrd="0" presId="urn:microsoft.com/office/officeart/2005/8/layout/list1"/>
    <dgm:cxn modelId="{B9106523-EC93-4F0D-A11C-C31582C46EBE}" type="presOf" srcId="{3D6F10C4-901C-4F49-9D58-67DF7C45D760}" destId="{CD6FFC38-D039-454C-B2E1-2A83355986BC}" srcOrd="0" destOrd="0" presId="urn:microsoft.com/office/officeart/2005/8/layout/list1"/>
    <dgm:cxn modelId="{E4018C64-5BA2-4D7B-B15F-102DEF60B957}" type="presOf" srcId="{60D79371-FFB7-4DF7-B34D-B6AAB81C100E}" destId="{E19912F6-000A-4151-B4E5-C7E96D8380C7}" srcOrd="1" destOrd="0" presId="urn:microsoft.com/office/officeart/2005/8/layout/list1"/>
    <dgm:cxn modelId="{C877E715-42CE-4FF8-8832-BE4A79212A66}" srcId="{3D6F10C4-901C-4F49-9D58-67DF7C45D760}" destId="{54AC9E7D-2D85-4AB2-B2F0-1E58FBA82582}" srcOrd="0" destOrd="0" parTransId="{50B8C05E-85D5-4044-9EE6-415611F02B64}" sibTransId="{0245C17B-FEA2-4EA1-91AA-D44E2D863F96}"/>
    <dgm:cxn modelId="{F15D02C2-ABE5-436A-8B58-1CD3CA02E985}" type="presOf" srcId="{BE533E12-9688-43A1-8CA9-E4E16001A9BE}" destId="{71E17979-1656-4048-BA3D-2CA514F64867}" srcOrd="0" destOrd="0" presId="urn:microsoft.com/office/officeart/2005/8/layout/list1"/>
    <dgm:cxn modelId="{C97FBE3F-F8E2-4171-BE68-D96818393F9E}" type="presOf" srcId="{3D6F10C4-901C-4F49-9D58-67DF7C45D760}" destId="{8D8BEE43-D82B-4B2A-B943-E8993D4F716C}" srcOrd="1" destOrd="0" presId="urn:microsoft.com/office/officeart/2005/8/layout/list1"/>
    <dgm:cxn modelId="{1D981C06-3C8A-4C6B-8779-59DA524524F6}" srcId="{BE533E12-9688-43A1-8CA9-E4E16001A9BE}" destId="{74434CBF-492A-407B-B6AD-57BC05C1A1F5}" srcOrd="0" destOrd="0" parTransId="{8DA24788-0420-45BA-B7EE-492414EC78E4}" sibTransId="{769163B5-6999-47D7-9340-8AE065ACF86F}"/>
    <dgm:cxn modelId="{8447E78F-8B52-486D-B4AD-E1FAC9D1E906}" type="presOf" srcId="{74434CBF-492A-407B-B6AD-57BC05C1A1F5}" destId="{6E939606-0542-48E3-A9E7-B3117BD9F096}" srcOrd="0" destOrd="0" presId="urn:microsoft.com/office/officeart/2005/8/layout/list1"/>
    <dgm:cxn modelId="{ACF5AE28-363C-438F-9D89-DD4B0324DA48}" type="presOf" srcId="{2E94DA84-5AF7-41D7-8200-10BD701301FB}" destId="{F5EA8ACE-29E7-4670-A3B1-DF7D944763D1}" srcOrd="0" destOrd="0" presId="urn:microsoft.com/office/officeart/2005/8/layout/list1"/>
    <dgm:cxn modelId="{3A327C22-9CBD-45C1-B831-D80EE76656AE}" type="presOf" srcId="{54AC9E7D-2D85-4AB2-B2F0-1E58FBA82582}" destId="{3C78D1D9-0AAA-4CE5-8A62-26AD69CEB40B}" srcOrd="0" destOrd="0" presId="urn:microsoft.com/office/officeart/2005/8/layout/list1"/>
    <dgm:cxn modelId="{42CF3D7C-4E2A-4061-ACF1-15DE6DB7BBE5}" type="presOf" srcId="{3C5D5E91-EEB4-4DC9-824D-DD274E948C07}" destId="{446CA7D0-7C0D-4583-B73C-C9E46AB50FC3}" srcOrd="0" destOrd="0" presId="urn:microsoft.com/office/officeart/2005/8/layout/list1"/>
    <dgm:cxn modelId="{FCF30625-4013-4EE2-86BB-305057942351}" srcId="{3C5D5E91-EEB4-4DC9-824D-DD274E948C07}" destId="{60D79371-FFB7-4DF7-B34D-B6AAB81C100E}" srcOrd="2" destOrd="0" parTransId="{91B50F68-1EB7-47AA-9BA8-2532B194FA9C}" sibTransId="{8CA3E17A-CDD0-468C-BCA1-D9EBC62F1FEB}"/>
    <dgm:cxn modelId="{28135618-9FC1-46A1-A0EA-775C7887FE97}" srcId="{60D79371-FFB7-4DF7-B34D-B6AAB81C100E}" destId="{2E94DA84-5AF7-41D7-8200-10BD701301FB}" srcOrd="0" destOrd="0" parTransId="{BCA6F436-AB10-4F7D-9276-3AFE021B1D14}" sibTransId="{2E78D2E5-6732-4901-B1A6-7A76C94E9E94}"/>
    <dgm:cxn modelId="{6809D0EF-4812-4254-A8BD-7A0D2E98C6EA}" srcId="{3C5D5E91-EEB4-4DC9-824D-DD274E948C07}" destId="{3D6F10C4-901C-4F49-9D58-67DF7C45D760}" srcOrd="0" destOrd="0" parTransId="{1886C624-2EF3-4360-891B-2F92B26C799F}" sibTransId="{2E441BEF-15D8-4E03-93C0-EFB3D2191EAD}"/>
    <dgm:cxn modelId="{94DB9841-7CF8-4BE9-887F-242463037CC8}" type="presOf" srcId="{60D79371-FFB7-4DF7-B34D-B6AAB81C100E}" destId="{2E5D5CFC-3780-4FFC-810D-BDFE19BADA77}" srcOrd="0" destOrd="0" presId="urn:microsoft.com/office/officeart/2005/8/layout/list1"/>
    <dgm:cxn modelId="{1B3CED7E-33AF-421B-BEB3-4FD8D80FD799}" srcId="{3C5D5E91-EEB4-4DC9-824D-DD274E948C07}" destId="{BE533E12-9688-43A1-8CA9-E4E16001A9BE}" srcOrd="1" destOrd="0" parTransId="{F7ADB51B-DB0F-43BE-8FD0-1D03052029C3}" sibTransId="{48E5CBFC-17B0-4E6C-B647-16748F2BC88A}"/>
    <dgm:cxn modelId="{E36C3F7E-70D5-4041-8FDE-40808910939D}" type="presParOf" srcId="{446CA7D0-7C0D-4583-B73C-C9E46AB50FC3}" destId="{79784A3A-582F-4F70-9FB8-64B2D03DCD8F}" srcOrd="0" destOrd="0" presId="urn:microsoft.com/office/officeart/2005/8/layout/list1"/>
    <dgm:cxn modelId="{17A825A6-D3C3-4503-A466-71992C9898CC}" type="presParOf" srcId="{79784A3A-582F-4F70-9FB8-64B2D03DCD8F}" destId="{CD6FFC38-D039-454C-B2E1-2A83355986BC}" srcOrd="0" destOrd="0" presId="urn:microsoft.com/office/officeart/2005/8/layout/list1"/>
    <dgm:cxn modelId="{99D7FDF8-67B4-4D45-A047-B2B99CEFD21F}" type="presParOf" srcId="{79784A3A-582F-4F70-9FB8-64B2D03DCD8F}" destId="{8D8BEE43-D82B-4B2A-B943-E8993D4F716C}" srcOrd="1" destOrd="0" presId="urn:microsoft.com/office/officeart/2005/8/layout/list1"/>
    <dgm:cxn modelId="{68BDF883-9BB0-496C-84CF-036285C47FFA}" type="presParOf" srcId="{446CA7D0-7C0D-4583-B73C-C9E46AB50FC3}" destId="{469A43D8-FD62-4C16-A2FD-F8F301859B0E}" srcOrd="1" destOrd="0" presId="urn:microsoft.com/office/officeart/2005/8/layout/list1"/>
    <dgm:cxn modelId="{45449735-D1FB-4F65-A34B-2407C31C35C7}" type="presParOf" srcId="{446CA7D0-7C0D-4583-B73C-C9E46AB50FC3}" destId="{3C78D1D9-0AAA-4CE5-8A62-26AD69CEB40B}" srcOrd="2" destOrd="0" presId="urn:microsoft.com/office/officeart/2005/8/layout/list1"/>
    <dgm:cxn modelId="{01F5AE7F-74CB-4FC2-BE41-7F69731C382E}" type="presParOf" srcId="{446CA7D0-7C0D-4583-B73C-C9E46AB50FC3}" destId="{B7774B14-390C-4327-AB34-912F87C4DA03}" srcOrd="3" destOrd="0" presId="urn:microsoft.com/office/officeart/2005/8/layout/list1"/>
    <dgm:cxn modelId="{83786840-F61B-44D6-9DCC-711439F3BF46}" type="presParOf" srcId="{446CA7D0-7C0D-4583-B73C-C9E46AB50FC3}" destId="{7BB634DA-E4D7-46BA-99FD-81CF92C922F7}" srcOrd="4" destOrd="0" presId="urn:microsoft.com/office/officeart/2005/8/layout/list1"/>
    <dgm:cxn modelId="{8D9DA670-9C5C-4AF3-9A2E-6778F9A601E6}" type="presParOf" srcId="{7BB634DA-E4D7-46BA-99FD-81CF92C922F7}" destId="{71E17979-1656-4048-BA3D-2CA514F64867}" srcOrd="0" destOrd="0" presId="urn:microsoft.com/office/officeart/2005/8/layout/list1"/>
    <dgm:cxn modelId="{7737369F-CD6D-4294-B615-461AF72DBF20}" type="presParOf" srcId="{7BB634DA-E4D7-46BA-99FD-81CF92C922F7}" destId="{63EB74C2-2EC0-4EA3-B3A4-CFDCC430547E}" srcOrd="1" destOrd="0" presId="urn:microsoft.com/office/officeart/2005/8/layout/list1"/>
    <dgm:cxn modelId="{69155104-ECC8-457F-93EB-711506580F0F}" type="presParOf" srcId="{446CA7D0-7C0D-4583-B73C-C9E46AB50FC3}" destId="{2210A563-1F45-426C-9F9E-1FDC730CD394}" srcOrd="5" destOrd="0" presId="urn:microsoft.com/office/officeart/2005/8/layout/list1"/>
    <dgm:cxn modelId="{63929216-32BD-4C1B-A96C-25A248F9E6BB}" type="presParOf" srcId="{446CA7D0-7C0D-4583-B73C-C9E46AB50FC3}" destId="{6E939606-0542-48E3-A9E7-B3117BD9F096}" srcOrd="6" destOrd="0" presId="urn:microsoft.com/office/officeart/2005/8/layout/list1"/>
    <dgm:cxn modelId="{0B4D3EB4-D107-4AFA-A407-F8AD5CE9B172}" type="presParOf" srcId="{446CA7D0-7C0D-4583-B73C-C9E46AB50FC3}" destId="{73DF8D26-13D2-453C-AA9F-295492AB14B7}" srcOrd="7" destOrd="0" presId="urn:microsoft.com/office/officeart/2005/8/layout/list1"/>
    <dgm:cxn modelId="{D4538AF4-DCB2-4587-B8E2-24867DB1A5D2}" type="presParOf" srcId="{446CA7D0-7C0D-4583-B73C-C9E46AB50FC3}" destId="{5424D25B-8FFD-4398-B54E-0E43E27D7915}" srcOrd="8" destOrd="0" presId="urn:microsoft.com/office/officeart/2005/8/layout/list1"/>
    <dgm:cxn modelId="{37ACB2F2-F32C-4181-A939-68114CBAE91C}" type="presParOf" srcId="{5424D25B-8FFD-4398-B54E-0E43E27D7915}" destId="{2E5D5CFC-3780-4FFC-810D-BDFE19BADA77}" srcOrd="0" destOrd="0" presId="urn:microsoft.com/office/officeart/2005/8/layout/list1"/>
    <dgm:cxn modelId="{30A2C568-D2D5-43C2-A05F-AD78674059CA}" type="presParOf" srcId="{5424D25B-8FFD-4398-B54E-0E43E27D7915}" destId="{E19912F6-000A-4151-B4E5-C7E96D8380C7}" srcOrd="1" destOrd="0" presId="urn:microsoft.com/office/officeart/2005/8/layout/list1"/>
    <dgm:cxn modelId="{3C2A274C-8863-4EB1-9384-9EF03CFEDDCC}" type="presParOf" srcId="{446CA7D0-7C0D-4583-B73C-C9E46AB50FC3}" destId="{2D4A74BF-015F-4C81-8636-1D7A7C349AAD}" srcOrd="9" destOrd="0" presId="urn:microsoft.com/office/officeart/2005/8/layout/list1"/>
    <dgm:cxn modelId="{ECBB661E-3FC6-45F2-B806-2D334A6BABCC}" type="presParOf" srcId="{446CA7D0-7C0D-4583-B73C-C9E46AB50FC3}" destId="{F5EA8ACE-29E7-4670-A3B1-DF7D944763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5D5E91-EEB4-4DC9-824D-DD274E948C07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D6F10C4-901C-4F49-9D58-67DF7C45D760}">
      <dgm:prSet/>
      <dgm:spPr/>
      <dgm:t>
        <a:bodyPr/>
        <a:lstStyle/>
        <a:p>
          <a:pPr rtl="0"/>
          <a:r>
            <a:rPr lang="en-US" dirty="0" smtClean="0"/>
            <a:t>Regressive</a:t>
          </a:r>
          <a:endParaRPr lang="en-US" dirty="0"/>
        </a:p>
      </dgm:t>
    </dgm:pt>
    <dgm:pt modelId="{1886C624-2EF3-4360-891B-2F92B26C799F}" type="parTrans" cxnId="{6809D0EF-4812-4254-A8BD-7A0D2E98C6EA}">
      <dgm:prSet/>
      <dgm:spPr/>
      <dgm:t>
        <a:bodyPr/>
        <a:lstStyle/>
        <a:p>
          <a:endParaRPr lang="en-US"/>
        </a:p>
      </dgm:t>
    </dgm:pt>
    <dgm:pt modelId="{2E441BEF-15D8-4E03-93C0-EFB3D2191EAD}" type="sibTrans" cxnId="{6809D0EF-4812-4254-A8BD-7A0D2E98C6EA}">
      <dgm:prSet/>
      <dgm:spPr/>
      <dgm:t>
        <a:bodyPr/>
        <a:lstStyle/>
        <a:p>
          <a:endParaRPr lang="en-US"/>
        </a:p>
      </dgm:t>
    </dgm:pt>
    <dgm:pt modelId="{BE533E12-9688-43A1-8CA9-E4E16001A9BE}">
      <dgm:prSet/>
      <dgm:spPr/>
      <dgm:t>
        <a:bodyPr/>
        <a:lstStyle/>
        <a:p>
          <a:pPr rtl="0"/>
          <a:r>
            <a:rPr lang="en-US" dirty="0" smtClean="0"/>
            <a:t>Progressive</a:t>
          </a:r>
          <a:endParaRPr lang="en-US" dirty="0"/>
        </a:p>
      </dgm:t>
    </dgm:pt>
    <dgm:pt modelId="{F7ADB51B-DB0F-43BE-8FD0-1D03052029C3}" type="parTrans" cxnId="{1B3CED7E-33AF-421B-BEB3-4FD8D80FD799}">
      <dgm:prSet/>
      <dgm:spPr/>
      <dgm:t>
        <a:bodyPr/>
        <a:lstStyle/>
        <a:p>
          <a:endParaRPr lang="en-US"/>
        </a:p>
      </dgm:t>
    </dgm:pt>
    <dgm:pt modelId="{48E5CBFC-17B0-4E6C-B647-16748F2BC88A}" type="sibTrans" cxnId="{1B3CED7E-33AF-421B-BEB3-4FD8D80FD799}">
      <dgm:prSet/>
      <dgm:spPr/>
      <dgm:t>
        <a:bodyPr/>
        <a:lstStyle/>
        <a:p>
          <a:endParaRPr lang="en-US"/>
        </a:p>
      </dgm:t>
    </dgm:pt>
    <dgm:pt modelId="{60D79371-FFB7-4DF7-B34D-B6AAB81C100E}">
      <dgm:prSet/>
      <dgm:spPr/>
      <dgm:t>
        <a:bodyPr/>
        <a:lstStyle/>
        <a:p>
          <a:pPr rtl="0"/>
          <a:r>
            <a:rPr lang="en-US" dirty="0" smtClean="0"/>
            <a:t>Proportional </a:t>
          </a:r>
          <a:endParaRPr lang="en-US" dirty="0"/>
        </a:p>
      </dgm:t>
    </dgm:pt>
    <dgm:pt modelId="{91B50F68-1EB7-47AA-9BA8-2532B194FA9C}" type="parTrans" cxnId="{FCF30625-4013-4EE2-86BB-305057942351}">
      <dgm:prSet/>
      <dgm:spPr/>
      <dgm:t>
        <a:bodyPr/>
        <a:lstStyle/>
        <a:p>
          <a:endParaRPr lang="en-US"/>
        </a:p>
      </dgm:t>
    </dgm:pt>
    <dgm:pt modelId="{8CA3E17A-CDD0-468C-BCA1-D9EBC62F1FEB}" type="sibTrans" cxnId="{FCF30625-4013-4EE2-86BB-305057942351}">
      <dgm:prSet/>
      <dgm:spPr/>
      <dgm:t>
        <a:bodyPr/>
        <a:lstStyle/>
        <a:p>
          <a:endParaRPr lang="en-US"/>
        </a:p>
      </dgm:t>
    </dgm:pt>
    <dgm:pt modelId="{54AC9E7D-2D85-4AB2-B2F0-1E58FBA82582}">
      <dgm:prSet/>
      <dgm:spPr/>
      <dgm:t>
        <a:bodyPr/>
        <a:lstStyle/>
        <a:p>
          <a:pPr rtl="0"/>
          <a:r>
            <a:rPr lang="en-US" dirty="0" smtClean="0"/>
            <a:t>Sales tax, Social Security taxes</a:t>
          </a:r>
          <a:endParaRPr lang="en-US" dirty="0"/>
        </a:p>
      </dgm:t>
    </dgm:pt>
    <dgm:pt modelId="{50B8C05E-85D5-4044-9EE6-415611F02B64}" type="parTrans" cxnId="{C877E715-42CE-4FF8-8832-BE4A79212A66}">
      <dgm:prSet/>
      <dgm:spPr/>
      <dgm:t>
        <a:bodyPr/>
        <a:lstStyle/>
        <a:p>
          <a:endParaRPr lang="en-US"/>
        </a:p>
      </dgm:t>
    </dgm:pt>
    <dgm:pt modelId="{0245C17B-FEA2-4EA1-91AA-D44E2D863F96}" type="sibTrans" cxnId="{C877E715-42CE-4FF8-8832-BE4A79212A66}">
      <dgm:prSet/>
      <dgm:spPr/>
      <dgm:t>
        <a:bodyPr/>
        <a:lstStyle/>
        <a:p>
          <a:endParaRPr lang="en-US"/>
        </a:p>
      </dgm:t>
    </dgm:pt>
    <dgm:pt modelId="{74434CBF-492A-407B-B6AD-57BC05C1A1F5}">
      <dgm:prSet/>
      <dgm:spPr/>
      <dgm:t>
        <a:bodyPr/>
        <a:lstStyle/>
        <a:p>
          <a:pPr rtl="0"/>
          <a:r>
            <a:rPr lang="en-US" dirty="0" smtClean="0"/>
            <a:t>U.S. federal income tax, estate taxes</a:t>
          </a:r>
          <a:endParaRPr lang="en-US" dirty="0"/>
        </a:p>
      </dgm:t>
    </dgm:pt>
    <dgm:pt modelId="{8DA24788-0420-45BA-B7EE-492414EC78E4}" type="parTrans" cxnId="{1D981C06-3C8A-4C6B-8779-59DA524524F6}">
      <dgm:prSet/>
      <dgm:spPr/>
      <dgm:t>
        <a:bodyPr/>
        <a:lstStyle/>
        <a:p>
          <a:endParaRPr lang="en-US"/>
        </a:p>
      </dgm:t>
    </dgm:pt>
    <dgm:pt modelId="{769163B5-6999-47D7-9340-8AE065ACF86F}" type="sibTrans" cxnId="{1D981C06-3C8A-4C6B-8779-59DA524524F6}">
      <dgm:prSet/>
      <dgm:spPr/>
      <dgm:t>
        <a:bodyPr/>
        <a:lstStyle/>
        <a:p>
          <a:endParaRPr lang="en-US"/>
        </a:p>
      </dgm:t>
    </dgm:pt>
    <dgm:pt modelId="{2E94DA84-5AF7-41D7-8200-10BD701301FB}">
      <dgm:prSet/>
      <dgm:spPr/>
      <dgm:t>
        <a:bodyPr/>
        <a:lstStyle/>
        <a:p>
          <a:pPr rtl="0"/>
          <a:r>
            <a:rPr lang="en-US" dirty="0" smtClean="0"/>
            <a:t>Flat tax, Medicare tax</a:t>
          </a:r>
          <a:endParaRPr lang="en-US" dirty="0"/>
        </a:p>
      </dgm:t>
    </dgm:pt>
    <dgm:pt modelId="{BCA6F436-AB10-4F7D-9276-3AFE021B1D14}" type="parTrans" cxnId="{28135618-9FC1-46A1-A0EA-775C7887FE97}">
      <dgm:prSet/>
      <dgm:spPr/>
      <dgm:t>
        <a:bodyPr/>
        <a:lstStyle/>
        <a:p>
          <a:endParaRPr lang="en-US"/>
        </a:p>
      </dgm:t>
    </dgm:pt>
    <dgm:pt modelId="{2E78D2E5-6732-4901-B1A6-7A76C94E9E94}" type="sibTrans" cxnId="{28135618-9FC1-46A1-A0EA-775C7887FE97}">
      <dgm:prSet/>
      <dgm:spPr/>
      <dgm:t>
        <a:bodyPr/>
        <a:lstStyle/>
        <a:p>
          <a:endParaRPr lang="en-US"/>
        </a:p>
      </dgm:t>
    </dgm:pt>
    <dgm:pt modelId="{446CA7D0-7C0D-4583-B73C-C9E46AB50FC3}" type="pres">
      <dgm:prSet presAssocID="{3C5D5E91-EEB4-4DC9-824D-DD274E948C0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784A3A-582F-4F70-9FB8-64B2D03DCD8F}" type="pres">
      <dgm:prSet presAssocID="{3D6F10C4-901C-4F49-9D58-67DF7C45D760}" presName="parentLin" presStyleCnt="0"/>
      <dgm:spPr/>
      <dgm:t>
        <a:bodyPr/>
        <a:lstStyle/>
        <a:p>
          <a:endParaRPr lang="en-US"/>
        </a:p>
      </dgm:t>
    </dgm:pt>
    <dgm:pt modelId="{CD6FFC38-D039-454C-B2E1-2A83355986BC}" type="pres">
      <dgm:prSet presAssocID="{3D6F10C4-901C-4F49-9D58-67DF7C45D76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D8BEE43-D82B-4B2A-B943-E8993D4F716C}" type="pres">
      <dgm:prSet presAssocID="{3D6F10C4-901C-4F49-9D58-67DF7C45D76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9A43D8-FD62-4C16-A2FD-F8F301859B0E}" type="pres">
      <dgm:prSet presAssocID="{3D6F10C4-901C-4F49-9D58-67DF7C45D760}" presName="negativeSpace" presStyleCnt="0"/>
      <dgm:spPr/>
      <dgm:t>
        <a:bodyPr/>
        <a:lstStyle/>
        <a:p>
          <a:endParaRPr lang="en-US"/>
        </a:p>
      </dgm:t>
    </dgm:pt>
    <dgm:pt modelId="{3C78D1D9-0AAA-4CE5-8A62-26AD69CEB40B}" type="pres">
      <dgm:prSet presAssocID="{3D6F10C4-901C-4F49-9D58-67DF7C45D76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74B14-390C-4327-AB34-912F87C4DA03}" type="pres">
      <dgm:prSet presAssocID="{2E441BEF-15D8-4E03-93C0-EFB3D2191EAD}" presName="spaceBetweenRectangles" presStyleCnt="0"/>
      <dgm:spPr/>
      <dgm:t>
        <a:bodyPr/>
        <a:lstStyle/>
        <a:p>
          <a:endParaRPr lang="en-US"/>
        </a:p>
      </dgm:t>
    </dgm:pt>
    <dgm:pt modelId="{7BB634DA-E4D7-46BA-99FD-81CF92C922F7}" type="pres">
      <dgm:prSet presAssocID="{BE533E12-9688-43A1-8CA9-E4E16001A9BE}" presName="parentLin" presStyleCnt="0"/>
      <dgm:spPr/>
      <dgm:t>
        <a:bodyPr/>
        <a:lstStyle/>
        <a:p>
          <a:endParaRPr lang="en-US"/>
        </a:p>
      </dgm:t>
    </dgm:pt>
    <dgm:pt modelId="{71E17979-1656-4048-BA3D-2CA514F64867}" type="pres">
      <dgm:prSet presAssocID="{BE533E12-9688-43A1-8CA9-E4E16001A9B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3EB74C2-2EC0-4EA3-B3A4-CFDCC430547E}" type="pres">
      <dgm:prSet presAssocID="{BE533E12-9688-43A1-8CA9-E4E16001A9B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0A563-1F45-426C-9F9E-1FDC730CD394}" type="pres">
      <dgm:prSet presAssocID="{BE533E12-9688-43A1-8CA9-E4E16001A9BE}" presName="negativeSpace" presStyleCnt="0"/>
      <dgm:spPr/>
      <dgm:t>
        <a:bodyPr/>
        <a:lstStyle/>
        <a:p>
          <a:endParaRPr lang="en-US"/>
        </a:p>
      </dgm:t>
    </dgm:pt>
    <dgm:pt modelId="{6E939606-0542-48E3-A9E7-B3117BD9F096}" type="pres">
      <dgm:prSet presAssocID="{BE533E12-9688-43A1-8CA9-E4E16001A9B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DF8D26-13D2-453C-AA9F-295492AB14B7}" type="pres">
      <dgm:prSet presAssocID="{48E5CBFC-17B0-4E6C-B647-16748F2BC88A}" presName="spaceBetweenRectangles" presStyleCnt="0"/>
      <dgm:spPr/>
      <dgm:t>
        <a:bodyPr/>
        <a:lstStyle/>
        <a:p>
          <a:endParaRPr lang="en-US"/>
        </a:p>
      </dgm:t>
    </dgm:pt>
    <dgm:pt modelId="{5424D25B-8FFD-4398-B54E-0E43E27D7915}" type="pres">
      <dgm:prSet presAssocID="{60D79371-FFB7-4DF7-B34D-B6AAB81C100E}" presName="parentLin" presStyleCnt="0"/>
      <dgm:spPr/>
      <dgm:t>
        <a:bodyPr/>
        <a:lstStyle/>
        <a:p>
          <a:endParaRPr lang="en-US"/>
        </a:p>
      </dgm:t>
    </dgm:pt>
    <dgm:pt modelId="{2E5D5CFC-3780-4FFC-810D-BDFE19BADA77}" type="pres">
      <dgm:prSet presAssocID="{60D79371-FFB7-4DF7-B34D-B6AAB81C100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E19912F6-000A-4151-B4E5-C7E96D8380C7}" type="pres">
      <dgm:prSet presAssocID="{60D79371-FFB7-4DF7-B34D-B6AAB81C100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A74BF-015F-4C81-8636-1D7A7C349AAD}" type="pres">
      <dgm:prSet presAssocID="{60D79371-FFB7-4DF7-B34D-B6AAB81C100E}" presName="negativeSpace" presStyleCnt="0"/>
      <dgm:spPr/>
      <dgm:t>
        <a:bodyPr/>
        <a:lstStyle/>
        <a:p>
          <a:endParaRPr lang="en-US"/>
        </a:p>
      </dgm:t>
    </dgm:pt>
    <dgm:pt modelId="{F5EA8ACE-29E7-4670-A3B1-DF7D944763D1}" type="pres">
      <dgm:prSet presAssocID="{60D79371-FFB7-4DF7-B34D-B6AAB81C100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EE8584-F59E-4915-9548-76B67F943A01}" type="presOf" srcId="{3C5D5E91-EEB4-4DC9-824D-DD274E948C07}" destId="{446CA7D0-7C0D-4583-B73C-C9E46AB50FC3}" srcOrd="0" destOrd="0" presId="urn:microsoft.com/office/officeart/2005/8/layout/list1"/>
    <dgm:cxn modelId="{599B38D0-0817-4436-BB56-8D2DF5563C20}" type="presOf" srcId="{3D6F10C4-901C-4F49-9D58-67DF7C45D760}" destId="{8D8BEE43-D82B-4B2A-B943-E8993D4F716C}" srcOrd="1" destOrd="0" presId="urn:microsoft.com/office/officeart/2005/8/layout/list1"/>
    <dgm:cxn modelId="{09E4250E-26E2-4FA3-8D98-4D698FD5BB67}" type="presOf" srcId="{2E94DA84-5AF7-41D7-8200-10BD701301FB}" destId="{F5EA8ACE-29E7-4670-A3B1-DF7D944763D1}" srcOrd="0" destOrd="0" presId="urn:microsoft.com/office/officeart/2005/8/layout/list1"/>
    <dgm:cxn modelId="{5E29BBC3-6D60-430E-9893-3ACE2909A306}" type="presOf" srcId="{BE533E12-9688-43A1-8CA9-E4E16001A9BE}" destId="{71E17979-1656-4048-BA3D-2CA514F64867}" srcOrd="0" destOrd="0" presId="urn:microsoft.com/office/officeart/2005/8/layout/list1"/>
    <dgm:cxn modelId="{9FDF845D-E21F-4A91-A86C-AE5B98681FBC}" type="presOf" srcId="{BE533E12-9688-43A1-8CA9-E4E16001A9BE}" destId="{63EB74C2-2EC0-4EA3-B3A4-CFDCC430547E}" srcOrd="1" destOrd="0" presId="urn:microsoft.com/office/officeart/2005/8/layout/list1"/>
    <dgm:cxn modelId="{CF26A72C-CBB8-4FC7-9993-F1B1CE9E02AD}" type="presOf" srcId="{60D79371-FFB7-4DF7-B34D-B6AAB81C100E}" destId="{E19912F6-000A-4151-B4E5-C7E96D8380C7}" srcOrd="1" destOrd="0" presId="urn:microsoft.com/office/officeart/2005/8/layout/list1"/>
    <dgm:cxn modelId="{FCF30625-4013-4EE2-86BB-305057942351}" srcId="{3C5D5E91-EEB4-4DC9-824D-DD274E948C07}" destId="{60D79371-FFB7-4DF7-B34D-B6AAB81C100E}" srcOrd="2" destOrd="0" parTransId="{91B50F68-1EB7-47AA-9BA8-2532B194FA9C}" sibTransId="{8CA3E17A-CDD0-468C-BCA1-D9EBC62F1FEB}"/>
    <dgm:cxn modelId="{6809D0EF-4812-4254-A8BD-7A0D2E98C6EA}" srcId="{3C5D5E91-EEB4-4DC9-824D-DD274E948C07}" destId="{3D6F10C4-901C-4F49-9D58-67DF7C45D760}" srcOrd="0" destOrd="0" parTransId="{1886C624-2EF3-4360-891B-2F92B26C799F}" sibTransId="{2E441BEF-15D8-4E03-93C0-EFB3D2191EAD}"/>
    <dgm:cxn modelId="{1B3CED7E-33AF-421B-BEB3-4FD8D80FD799}" srcId="{3C5D5E91-EEB4-4DC9-824D-DD274E948C07}" destId="{BE533E12-9688-43A1-8CA9-E4E16001A9BE}" srcOrd="1" destOrd="0" parTransId="{F7ADB51B-DB0F-43BE-8FD0-1D03052029C3}" sibTransId="{48E5CBFC-17B0-4E6C-B647-16748F2BC88A}"/>
    <dgm:cxn modelId="{BD9121A2-8500-4316-B394-83F7790635D2}" type="presOf" srcId="{74434CBF-492A-407B-B6AD-57BC05C1A1F5}" destId="{6E939606-0542-48E3-A9E7-B3117BD9F096}" srcOrd="0" destOrd="0" presId="urn:microsoft.com/office/officeart/2005/8/layout/list1"/>
    <dgm:cxn modelId="{1D981C06-3C8A-4C6B-8779-59DA524524F6}" srcId="{BE533E12-9688-43A1-8CA9-E4E16001A9BE}" destId="{74434CBF-492A-407B-B6AD-57BC05C1A1F5}" srcOrd="0" destOrd="0" parTransId="{8DA24788-0420-45BA-B7EE-492414EC78E4}" sibTransId="{769163B5-6999-47D7-9340-8AE065ACF86F}"/>
    <dgm:cxn modelId="{C877E715-42CE-4FF8-8832-BE4A79212A66}" srcId="{3D6F10C4-901C-4F49-9D58-67DF7C45D760}" destId="{54AC9E7D-2D85-4AB2-B2F0-1E58FBA82582}" srcOrd="0" destOrd="0" parTransId="{50B8C05E-85D5-4044-9EE6-415611F02B64}" sibTransId="{0245C17B-FEA2-4EA1-91AA-D44E2D863F96}"/>
    <dgm:cxn modelId="{84E6ABFB-95B7-4CFE-A31D-FC161DB88FFD}" type="presOf" srcId="{54AC9E7D-2D85-4AB2-B2F0-1E58FBA82582}" destId="{3C78D1D9-0AAA-4CE5-8A62-26AD69CEB40B}" srcOrd="0" destOrd="0" presId="urn:microsoft.com/office/officeart/2005/8/layout/list1"/>
    <dgm:cxn modelId="{A8B0D4EC-37DF-42C8-886B-C68AE9065F51}" type="presOf" srcId="{60D79371-FFB7-4DF7-B34D-B6AAB81C100E}" destId="{2E5D5CFC-3780-4FFC-810D-BDFE19BADA77}" srcOrd="0" destOrd="0" presId="urn:microsoft.com/office/officeart/2005/8/layout/list1"/>
    <dgm:cxn modelId="{114B5756-9E70-454E-A772-3B0EF422A52B}" type="presOf" srcId="{3D6F10C4-901C-4F49-9D58-67DF7C45D760}" destId="{CD6FFC38-D039-454C-B2E1-2A83355986BC}" srcOrd="0" destOrd="0" presId="urn:microsoft.com/office/officeart/2005/8/layout/list1"/>
    <dgm:cxn modelId="{28135618-9FC1-46A1-A0EA-775C7887FE97}" srcId="{60D79371-FFB7-4DF7-B34D-B6AAB81C100E}" destId="{2E94DA84-5AF7-41D7-8200-10BD701301FB}" srcOrd="0" destOrd="0" parTransId="{BCA6F436-AB10-4F7D-9276-3AFE021B1D14}" sibTransId="{2E78D2E5-6732-4901-B1A6-7A76C94E9E94}"/>
    <dgm:cxn modelId="{6B373029-A4D7-4787-997B-7E1E44797544}" type="presParOf" srcId="{446CA7D0-7C0D-4583-B73C-C9E46AB50FC3}" destId="{79784A3A-582F-4F70-9FB8-64B2D03DCD8F}" srcOrd="0" destOrd="0" presId="urn:microsoft.com/office/officeart/2005/8/layout/list1"/>
    <dgm:cxn modelId="{069506DC-C5BC-44FC-8659-0F9C0CB31531}" type="presParOf" srcId="{79784A3A-582F-4F70-9FB8-64B2D03DCD8F}" destId="{CD6FFC38-D039-454C-B2E1-2A83355986BC}" srcOrd="0" destOrd="0" presId="urn:microsoft.com/office/officeart/2005/8/layout/list1"/>
    <dgm:cxn modelId="{60D8E726-10EC-4952-ADCB-0E73415EDAE3}" type="presParOf" srcId="{79784A3A-582F-4F70-9FB8-64B2D03DCD8F}" destId="{8D8BEE43-D82B-4B2A-B943-E8993D4F716C}" srcOrd="1" destOrd="0" presId="urn:microsoft.com/office/officeart/2005/8/layout/list1"/>
    <dgm:cxn modelId="{82BAF860-2BAF-4AE7-ADA5-E00E1EB8A66A}" type="presParOf" srcId="{446CA7D0-7C0D-4583-B73C-C9E46AB50FC3}" destId="{469A43D8-FD62-4C16-A2FD-F8F301859B0E}" srcOrd="1" destOrd="0" presId="urn:microsoft.com/office/officeart/2005/8/layout/list1"/>
    <dgm:cxn modelId="{BCE41E13-3225-4C73-BDF4-0E1482251908}" type="presParOf" srcId="{446CA7D0-7C0D-4583-B73C-C9E46AB50FC3}" destId="{3C78D1D9-0AAA-4CE5-8A62-26AD69CEB40B}" srcOrd="2" destOrd="0" presId="urn:microsoft.com/office/officeart/2005/8/layout/list1"/>
    <dgm:cxn modelId="{D9174365-722F-4580-AEF3-09540DAA21F0}" type="presParOf" srcId="{446CA7D0-7C0D-4583-B73C-C9E46AB50FC3}" destId="{B7774B14-390C-4327-AB34-912F87C4DA03}" srcOrd="3" destOrd="0" presId="urn:microsoft.com/office/officeart/2005/8/layout/list1"/>
    <dgm:cxn modelId="{5E4CBD70-6E1D-4BB7-A60B-7BB8DA5D9A2D}" type="presParOf" srcId="{446CA7D0-7C0D-4583-B73C-C9E46AB50FC3}" destId="{7BB634DA-E4D7-46BA-99FD-81CF92C922F7}" srcOrd="4" destOrd="0" presId="urn:microsoft.com/office/officeart/2005/8/layout/list1"/>
    <dgm:cxn modelId="{01DDFB6F-56D8-40F7-A0E8-9B504FB9C429}" type="presParOf" srcId="{7BB634DA-E4D7-46BA-99FD-81CF92C922F7}" destId="{71E17979-1656-4048-BA3D-2CA514F64867}" srcOrd="0" destOrd="0" presId="urn:microsoft.com/office/officeart/2005/8/layout/list1"/>
    <dgm:cxn modelId="{9F15A526-6A87-4433-ACBE-07FFFAEE2DC1}" type="presParOf" srcId="{7BB634DA-E4D7-46BA-99FD-81CF92C922F7}" destId="{63EB74C2-2EC0-4EA3-B3A4-CFDCC430547E}" srcOrd="1" destOrd="0" presId="urn:microsoft.com/office/officeart/2005/8/layout/list1"/>
    <dgm:cxn modelId="{4252C9DB-F782-4F17-B485-EF020FB905A5}" type="presParOf" srcId="{446CA7D0-7C0D-4583-B73C-C9E46AB50FC3}" destId="{2210A563-1F45-426C-9F9E-1FDC730CD394}" srcOrd="5" destOrd="0" presId="urn:microsoft.com/office/officeart/2005/8/layout/list1"/>
    <dgm:cxn modelId="{F22F1E5E-7D37-4CD0-B1ED-2B39AC3FB4D9}" type="presParOf" srcId="{446CA7D0-7C0D-4583-B73C-C9E46AB50FC3}" destId="{6E939606-0542-48E3-A9E7-B3117BD9F096}" srcOrd="6" destOrd="0" presId="urn:microsoft.com/office/officeart/2005/8/layout/list1"/>
    <dgm:cxn modelId="{352B9E7F-E89F-461D-AB12-1EDA9FEC2CD2}" type="presParOf" srcId="{446CA7D0-7C0D-4583-B73C-C9E46AB50FC3}" destId="{73DF8D26-13D2-453C-AA9F-295492AB14B7}" srcOrd="7" destOrd="0" presId="urn:microsoft.com/office/officeart/2005/8/layout/list1"/>
    <dgm:cxn modelId="{45526406-773A-4444-928B-4505941FCDEB}" type="presParOf" srcId="{446CA7D0-7C0D-4583-B73C-C9E46AB50FC3}" destId="{5424D25B-8FFD-4398-B54E-0E43E27D7915}" srcOrd="8" destOrd="0" presId="urn:microsoft.com/office/officeart/2005/8/layout/list1"/>
    <dgm:cxn modelId="{CF1074DA-2108-4D55-A546-7F4E9AE91F1D}" type="presParOf" srcId="{5424D25B-8FFD-4398-B54E-0E43E27D7915}" destId="{2E5D5CFC-3780-4FFC-810D-BDFE19BADA77}" srcOrd="0" destOrd="0" presId="urn:microsoft.com/office/officeart/2005/8/layout/list1"/>
    <dgm:cxn modelId="{43164A20-FA51-463B-A8D0-4B0FDB15C797}" type="presParOf" srcId="{5424D25B-8FFD-4398-B54E-0E43E27D7915}" destId="{E19912F6-000A-4151-B4E5-C7E96D8380C7}" srcOrd="1" destOrd="0" presId="urn:microsoft.com/office/officeart/2005/8/layout/list1"/>
    <dgm:cxn modelId="{E608452F-20AB-4191-88FE-71DEEEBDCD83}" type="presParOf" srcId="{446CA7D0-7C0D-4583-B73C-C9E46AB50FC3}" destId="{2D4A74BF-015F-4C81-8636-1D7A7C349AAD}" srcOrd="9" destOrd="0" presId="urn:microsoft.com/office/officeart/2005/8/layout/list1"/>
    <dgm:cxn modelId="{14E77E15-3579-486D-ACC0-185156867DE5}" type="presParOf" srcId="{446CA7D0-7C0D-4583-B73C-C9E46AB50FC3}" destId="{F5EA8ACE-29E7-4670-A3B1-DF7D944763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E6A71F-EC61-4F7B-8AA8-5A5E0BAB3825}" type="doc">
      <dgm:prSet loTypeId="urn:microsoft.com/office/officeart/2005/8/layout/matrix1" loCatId="matrix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32235DA-4305-403F-94CF-0FFE4FF5AEC7}">
      <dgm:prSet phldrT="[Text]"/>
      <dgm:spPr/>
      <dgm:t>
        <a:bodyPr/>
        <a:lstStyle/>
        <a:p>
          <a:r>
            <a:rPr lang="en-US" dirty="0" smtClean="0"/>
            <a:t>New Deal</a:t>
          </a:r>
          <a:endParaRPr lang="en-US" dirty="0"/>
        </a:p>
      </dgm:t>
    </dgm:pt>
    <dgm:pt modelId="{EF74CC61-FE2C-4D78-9121-77CE8AC5406C}" type="parTrans" cxnId="{6A9862C0-8C8B-4375-84B2-0BD745C35152}">
      <dgm:prSet/>
      <dgm:spPr/>
      <dgm:t>
        <a:bodyPr/>
        <a:lstStyle/>
        <a:p>
          <a:endParaRPr lang="en-US"/>
        </a:p>
      </dgm:t>
    </dgm:pt>
    <dgm:pt modelId="{2D6C8B90-644B-4932-A3AA-F7AE5A81DD44}" type="sibTrans" cxnId="{6A9862C0-8C8B-4375-84B2-0BD745C35152}">
      <dgm:prSet/>
      <dgm:spPr/>
      <dgm:t>
        <a:bodyPr/>
        <a:lstStyle/>
        <a:p>
          <a:endParaRPr lang="en-US"/>
        </a:p>
      </dgm:t>
    </dgm:pt>
    <dgm:pt modelId="{7C4B7743-FE5E-4A9A-B3BC-51CD171D5058}">
      <dgm:prSet phldrT="[Text]"/>
      <dgm:spPr/>
      <dgm:t>
        <a:bodyPr/>
        <a:lstStyle/>
        <a:p>
          <a:r>
            <a:rPr lang="en-US" dirty="0" smtClean="0"/>
            <a:t>Relief</a:t>
          </a:r>
          <a:endParaRPr lang="en-US" dirty="0"/>
        </a:p>
      </dgm:t>
    </dgm:pt>
    <dgm:pt modelId="{C46B1484-BBF4-46CD-B745-C3D1DACD22DC}" type="parTrans" cxnId="{2ACE455C-025E-4B37-8B4F-71FED63F72D0}">
      <dgm:prSet/>
      <dgm:spPr/>
      <dgm:t>
        <a:bodyPr/>
        <a:lstStyle/>
        <a:p>
          <a:endParaRPr lang="en-US"/>
        </a:p>
      </dgm:t>
    </dgm:pt>
    <dgm:pt modelId="{64F27AB3-F255-45E5-B43A-361069A38CB6}" type="sibTrans" cxnId="{2ACE455C-025E-4B37-8B4F-71FED63F72D0}">
      <dgm:prSet/>
      <dgm:spPr/>
      <dgm:t>
        <a:bodyPr/>
        <a:lstStyle/>
        <a:p>
          <a:endParaRPr lang="en-US"/>
        </a:p>
      </dgm:t>
    </dgm:pt>
    <dgm:pt modelId="{CE2B83D5-2A11-4E86-B5A0-BA8D7D9B7B6C}">
      <dgm:prSet phldrT="[Text]"/>
      <dgm:spPr/>
      <dgm:t>
        <a:bodyPr/>
        <a:lstStyle/>
        <a:p>
          <a:r>
            <a:rPr lang="en-US" dirty="0" smtClean="0"/>
            <a:t>Reform</a:t>
          </a:r>
          <a:endParaRPr lang="en-US" dirty="0"/>
        </a:p>
      </dgm:t>
    </dgm:pt>
    <dgm:pt modelId="{18872B12-AAA9-45DE-9144-713207FB95AC}" type="parTrans" cxnId="{D0B2716F-36E6-4143-8DA3-94C067777873}">
      <dgm:prSet/>
      <dgm:spPr/>
      <dgm:t>
        <a:bodyPr/>
        <a:lstStyle/>
        <a:p>
          <a:endParaRPr lang="en-US"/>
        </a:p>
      </dgm:t>
    </dgm:pt>
    <dgm:pt modelId="{5C56D910-8448-4961-9367-C7AD21DFBE6F}" type="sibTrans" cxnId="{D0B2716F-36E6-4143-8DA3-94C067777873}">
      <dgm:prSet/>
      <dgm:spPr/>
      <dgm:t>
        <a:bodyPr/>
        <a:lstStyle/>
        <a:p>
          <a:endParaRPr lang="en-US"/>
        </a:p>
      </dgm:t>
    </dgm:pt>
    <dgm:pt modelId="{C4FA0E22-326D-4247-9E0E-5C76FADF98F3}">
      <dgm:prSet phldrT="[Text]"/>
      <dgm:spPr/>
      <dgm:t>
        <a:bodyPr/>
        <a:lstStyle/>
        <a:p>
          <a:r>
            <a:rPr lang="en-US" dirty="0" smtClean="0"/>
            <a:t>Recovery</a:t>
          </a:r>
          <a:endParaRPr lang="en-US" dirty="0"/>
        </a:p>
      </dgm:t>
    </dgm:pt>
    <dgm:pt modelId="{7A584D6C-0811-4CAD-B020-CC50AAEF3A1F}" type="parTrans" cxnId="{AD03D2E5-84B5-43FD-A545-313386758B0F}">
      <dgm:prSet/>
      <dgm:spPr/>
      <dgm:t>
        <a:bodyPr/>
        <a:lstStyle/>
        <a:p>
          <a:endParaRPr lang="en-US"/>
        </a:p>
      </dgm:t>
    </dgm:pt>
    <dgm:pt modelId="{1AD2AE7F-D590-4CA2-800E-F6D419278BF2}" type="sibTrans" cxnId="{AD03D2E5-84B5-43FD-A545-313386758B0F}">
      <dgm:prSet/>
      <dgm:spPr/>
      <dgm:t>
        <a:bodyPr/>
        <a:lstStyle/>
        <a:p>
          <a:endParaRPr lang="en-US"/>
        </a:p>
      </dgm:t>
    </dgm:pt>
    <dgm:pt modelId="{9262914F-7573-45D9-9201-6F7BDD22BB81}">
      <dgm:prSet phldrT="[Text]"/>
      <dgm:spPr/>
      <dgm:t>
        <a:bodyPr/>
        <a:lstStyle/>
        <a:p>
          <a:r>
            <a:rPr lang="en-US" dirty="0" smtClean="0"/>
            <a:t>Combination</a:t>
          </a:r>
          <a:endParaRPr lang="en-US" dirty="0"/>
        </a:p>
      </dgm:t>
    </dgm:pt>
    <dgm:pt modelId="{C246274C-8AB0-4199-90D3-A059CF027505}" type="parTrans" cxnId="{C7E5648C-7271-4D4F-A241-118BC8186D54}">
      <dgm:prSet/>
      <dgm:spPr/>
      <dgm:t>
        <a:bodyPr/>
        <a:lstStyle/>
        <a:p>
          <a:endParaRPr lang="en-US"/>
        </a:p>
      </dgm:t>
    </dgm:pt>
    <dgm:pt modelId="{DF01585B-D8F8-4320-AADA-A959EAE87A8A}" type="sibTrans" cxnId="{C7E5648C-7271-4D4F-A241-118BC8186D54}">
      <dgm:prSet/>
      <dgm:spPr/>
      <dgm:t>
        <a:bodyPr/>
        <a:lstStyle/>
        <a:p>
          <a:endParaRPr lang="en-US"/>
        </a:p>
      </dgm:t>
    </dgm:pt>
    <dgm:pt modelId="{5EF984B9-91BE-4184-8F63-7A42061F6865}" type="pres">
      <dgm:prSet presAssocID="{95E6A71F-EC61-4F7B-8AA8-5A5E0BAB382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E89A37-3042-4D59-9BC4-3070318C26F0}" type="pres">
      <dgm:prSet presAssocID="{95E6A71F-EC61-4F7B-8AA8-5A5E0BAB3825}" presName="matrix" presStyleCnt="0"/>
      <dgm:spPr/>
    </dgm:pt>
    <dgm:pt modelId="{00519599-3B66-442E-B449-A537CE226B07}" type="pres">
      <dgm:prSet presAssocID="{95E6A71F-EC61-4F7B-8AA8-5A5E0BAB3825}" presName="tile1" presStyleLbl="node1" presStyleIdx="0" presStyleCnt="4"/>
      <dgm:spPr/>
      <dgm:t>
        <a:bodyPr/>
        <a:lstStyle/>
        <a:p>
          <a:endParaRPr lang="en-US"/>
        </a:p>
      </dgm:t>
    </dgm:pt>
    <dgm:pt modelId="{69141DD1-CD1F-4CD6-A1E9-300334AB08E4}" type="pres">
      <dgm:prSet presAssocID="{95E6A71F-EC61-4F7B-8AA8-5A5E0BAB382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6E8FDD-8138-41DF-9163-2D148B7EE1C7}" type="pres">
      <dgm:prSet presAssocID="{95E6A71F-EC61-4F7B-8AA8-5A5E0BAB3825}" presName="tile2" presStyleLbl="node1" presStyleIdx="1" presStyleCnt="4"/>
      <dgm:spPr/>
      <dgm:t>
        <a:bodyPr/>
        <a:lstStyle/>
        <a:p>
          <a:endParaRPr lang="en-US"/>
        </a:p>
      </dgm:t>
    </dgm:pt>
    <dgm:pt modelId="{250D67A2-C52C-4A42-BF3A-5918C776B18E}" type="pres">
      <dgm:prSet presAssocID="{95E6A71F-EC61-4F7B-8AA8-5A5E0BAB382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8D35F0-6809-4AAF-9224-6A60393561C7}" type="pres">
      <dgm:prSet presAssocID="{95E6A71F-EC61-4F7B-8AA8-5A5E0BAB3825}" presName="tile3" presStyleLbl="node1" presStyleIdx="2" presStyleCnt="4"/>
      <dgm:spPr/>
      <dgm:t>
        <a:bodyPr/>
        <a:lstStyle/>
        <a:p>
          <a:endParaRPr lang="en-US"/>
        </a:p>
      </dgm:t>
    </dgm:pt>
    <dgm:pt modelId="{5D49A5D2-C650-4457-B93A-5E97AEBCFE85}" type="pres">
      <dgm:prSet presAssocID="{95E6A71F-EC61-4F7B-8AA8-5A5E0BAB382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18EB3-681A-48FB-9A23-9F2017F7BAE4}" type="pres">
      <dgm:prSet presAssocID="{95E6A71F-EC61-4F7B-8AA8-5A5E0BAB3825}" presName="tile4" presStyleLbl="node1" presStyleIdx="3" presStyleCnt="4"/>
      <dgm:spPr/>
      <dgm:t>
        <a:bodyPr/>
        <a:lstStyle/>
        <a:p>
          <a:endParaRPr lang="en-US"/>
        </a:p>
      </dgm:t>
    </dgm:pt>
    <dgm:pt modelId="{77400BAA-F00C-49BB-9B19-B54C0A1BF67B}" type="pres">
      <dgm:prSet presAssocID="{95E6A71F-EC61-4F7B-8AA8-5A5E0BAB382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1081C0-CD4E-4AF6-A3D6-EB71A7015BF8}" type="pres">
      <dgm:prSet presAssocID="{95E6A71F-EC61-4F7B-8AA8-5A5E0BAB382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1EEDB71C-E924-4051-BFB5-1307E0A38F54}" type="presOf" srcId="{9262914F-7573-45D9-9201-6F7BDD22BB81}" destId="{3BB18EB3-681A-48FB-9A23-9F2017F7BAE4}" srcOrd="0" destOrd="0" presId="urn:microsoft.com/office/officeart/2005/8/layout/matrix1"/>
    <dgm:cxn modelId="{033B8314-24C8-4104-BB03-FF688C331040}" type="presOf" srcId="{95E6A71F-EC61-4F7B-8AA8-5A5E0BAB3825}" destId="{5EF984B9-91BE-4184-8F63-7A42061F6865}" srcOrd="0" destOrd="0" presId="urn:microsoft.com/office/officeart/2005/8/layout/matrix1"/>
    <dgm:cxn modelId="{2ACE455C-025E-4B37-8B4F-71FED63F72D0}" srcId="{732235DA-4305-403F-94CF-0FFE4FF5AEC7}" destId="{7C4B7743-FE5E-4A9A-B3BC-51CD171D5058}" srcOrd="0" destOrd="0" parTransId="{C46B1484-BBF4-46CD-B745-C3D1DACD22DC}" sibTransId="{64F27AB3-F255-45E5-B43A-361069A38CB6}"/>
    <dgm:cxn modelId="{31CCE01C-84C4-4879-84E3-0D5EB510E839}" type="presOf" srcId="{C4FA0E22-326D-4247-9E0E-5C76FADF98F3}" destId="{5D49A5D2-C650-4457-B93A-5E97AEBCFE85}" srcOrd="1" destOrd="0" presId="urn:microsoft.com/office/officeart/2005/8/layout/matrix1"/>
    <dgm:cxn modelId="{6A9862C0-8C8B-4375-84B2-0BD745C35152}" srcId="{95E6A71F-EC61-4F7B-8AA8-5A5E0BAB3825}" destId="{732235DA-4305-403F-94CF-0FFE4FF5AEC7}" srcOrd="0" destOrd="0" parTransId="{EF74CC61-FE2C-4D78-9121-77CE8AC5406C}" sibTransId="{2D6C8B90-644B-4932-A3AA-F7AE5A81DD44}"/>
    <dgm:cxn modelId="{2D30ADB5-CC99-442A-91F8-FC485BD1FF56}" type="presOf" srcId="{9262914F-7573-45D9-9201-6F7BDD22BB81}" destId="{77400BAA-F00C-49BB-9B19-B54C0A1BF67B}" srcOrd="1" destOrd="0" presId="urn:microsoft.com/office/officeart/2005/8/layout/matrix1"/>
    <dgm:cxn modelId="{C7E5648C-7271-4D4F-A241-118BC8186D54}" srcId="{732235DA-4305-403F-94CF-0FFE4FF5AEC7}" destId="{9262914F-7573-45D9-9201-6F7BDD22BB81}" srcOrd="3" destOrd="0" parTransId="{C246274C-8AB0-4199-90D3-A059CF027505}" sibTransId="{DF01585B-D8F8-4320-AADA-A959EAE87A8A}"/>
    <dgm:cxn modelId="{F60A5A77-18A9-4D2D-99A5-96730DD20935}" type="presOf" srcId="{7C4B7743-FE5E-4A9A-B3BC-51CD171D5058}" destId="{69141DD1-CD1F-4CD6-A1E9-300334AB08E4}" srcOrd="1" destOrd="0" presId="urn:microsoft.com/office/officeart/2005/8/layout/matrix1"/>
    <dgm:cxn modelId="{AD03D2E5-84B5-43FD-A545-313386758B0F}" srcId="{732235DA-4305-403F-94CF-0FFE4FF5AEC7}" destId="{C4FA0E22-326D-4247-9E0E-5C76FADF98F3}" srcOrd="2" destOrd="0" parTransId="{7A584D6C-0811-4CAD-B020-CC50AAEF3A1F}" sibTransId="{1AD2AE7F-D590-4CA2-800E-F6D419278BF2}"/>
    <dgm:cxn modelId="{1E506B7A-3F27-45C5-9988-C4BA5713D0FD}" type="presOf" srcId="{CE2B83D5-2A11-4E86-B5A0-BA8D7D9B7B6C}" destId="{250D67A2-C52C-4A42-BF3A-5918C776B18E}" srcOrd="1" destOrd="0" presId="urn:microsoft.com/office/officeart/2005/8/layout/matrix1"/>
    <dgm:cxn modelId="{84B5F190-F7E9-47B1-8964-907B9E3E20BE}" type="presOf" srcId="{7C4B7743-FE5E-4A9A-B3BC-51CD171D5058}" destId="{00519599-3B66-442E-B449-A537CE226B07}" srcOrd="0" destOrd="0" presId="urn:microsoft.com/office/officeart/2005/8/layout/matrix1"/>
    <dgm:cxn modelId="{103668A2-ADAA-4C9F-9B01-39C161EECAC6}" type="presOf" srcId="{CE2B83D5-2A11-4E86-B5A0-BA8D7D9B7B6C}" destId="{B56E8FDD-8138-41DF-9163-2D148B7EE1C7}" srcOrd="0" destOrd="0" presId="urn:microsoft.com/office/officeart/2005/8/layout/matrix1"/>
    <dgm:cxn modelId="{C57E925F-F050-4DD3-8283-7B490E1ACE19}" type="presOf" srcId="{732235DA-4305-403F-94CF-0FFE4FF5AEC7}" destId="{5F1081C0-CD4E-4AF6-A3D6-EB71A7015BF8}" srcOrd="0" destOrd="0" presId="urn:microsoft.com/office/officeart/2005/8/layout/matrix1"/>
    <dgm:cxn modelId="{D0B2716F-36E6-4143-8DA3-94C067777873}" srcId="{732235DA-4305-403F-94CF-0FFE4FF5AEC7}" destId="{CE2B83D5-2A11-4E86-B5A0-BA8D7D9B7B6C}" srcOrd="1" destOrd="0" parTransId="{18872B12-AAA9-45DE-9144-713207FB95AC}" sibTransId="{5C56D910-8448-4961-9367-C7AD21DFBE6F}"/>
    <dgm:cxn modelId="{D69B2775-EE4A-4C3A-9367-59F291A85170}" type="presOf" srcId="{C4FA0E22-326D-4247-9E0E-5C76FADF98F3}" destId="{CB8D35F0-6809-4AAF-9224-6A60393561C7}" srcOrd="0" destOrd="0" presId="urn:microsoft.com/office/officeart/2005/8/layout/matrix1"/>
    <dgm:cxn modelId="{8B5F1081-D9E2-46A0-A81B-B4ED6014976A}" type="presParOf" srcId="{5EF984B9-91BE-4184-8F63-7A42061F6865}" destId="{DFE89A37-3042-4D59-9BC4-3070318C26F0}" srcOrd="0" destOrd="0" presId="urn:microsoft.com/office/officeart/2005/8/layout/matrix1"/>
    <dgm:cxn modelId="{FA6C2756-7D90-4267-8CFD-C4C813D560AA}" type="presParOf" srcId="{DFE89A37-3042-4D59-9BC4-3070318C26F0}" destId="{00519599-3B66-442E-B449-A537CE226B07}" srcOrd="0" destOrd="0" presId="urn:microsoft.com/office/officeart/2005/8/layout/matrix1"/>
    <dgm:cxn modelId="{9578833D-FB0A-4160-A973-C931CBE9CD32}" type="presParOf" srcId="{DFE89A37-3042-4D59-9BC4-3070318C26F0}" destId="{69141DD1-CD1F-4CD6-A1E9-300334AB08E4}" srcOrd="1" destOrd="0" presId="urn:microsoft.com/office/officeart/2005/8/layout/matrix1"/>
    <dgm:cxn modelId="{87F7CBAA-372C-4E20-BE6F-6262A9C8867F}" type="presParOf" srcId="{DFE89A37-3042-4D59-9BC4-3070318C26F0}" destId="{B56E8FDD-8138-41DF-9163-2D148B7EE1C7}" srcOrd="2" destOrd="0" presId="urn:microsoft.com/office/officeart/2005/8/layout/matrix1"/>
    <dgm:cxn modelId="{B1AA1942-DBE4-40D5-AA69-E1263BDB5EAE}" type="presParOf" srcId="{DFE89A37-3042-4D59-9BC4-3070318C26F0}" destId="{250D67A2-C52C-4A42-BF3A-5918C776B18E}" srcOrd="3" destOrd="0" presId="urn:microsoft.com/office/officeart/2005/8/layout/matrix1"/>
    <dgm:cxn modelId="{390E7786-3F9D-457C-97D6-593A55FF457B}" type="presParOf" srcId="{DFE89A37-3042-4D59-9BC4-3070318C26F0}" destId="{CB8D35F0-6809-4AAF-9224-6A60393561C7}" srcOrd="4" destOrd="0" presId="urn:microsoft.com/office/officeart/2005/8/layout/matrix1"/>
    <dgm:cxn modelId="{9CFDF3F3-A16A-4CBF-BEAB-E32F4A80C9BC}" type="presParOf" srcId="{DFE89A37-3042-4D59-9BC4-3070318C26F0}" destId="{5D49A5D2-C650-4457-B93A-5E97AEBCFE85}" srcOrd="5" destOrd="0" presId="urn:microsoft.com/office/officeart/2005/8/layout/matrix1"/>
    <dgm:cxn modelId="{F2CF8185-763B-402C-BE93-530B3E3FECF6}" type="presParOf" srcId="{DFE89A37-3042-4D59-9BC4-3070318C26F0}" destId="{3BB18EB3-681A-48FB-9A23-9F2017F7BAE4}" srcOrd="6" destOrd="0" presId="urn:microsoft.com/office/officeart/2005/8/layout/matrix1"/>
    <dgm:cxn modelId="{282F1DD5-FCE8-44EE-A7BC-513489DF0148}" type="presParOf" srcId="{DFE89A37-3042-4D59-9BC4-3070318C26F0}" destId="{77400BAA-F00C-49BB-9B19-B54C0A1BF67B}" srcOrd="7" destOrd="0" presId="urn:microsoft.com/office/officeart/2005/8/layout/matrix1"/>
    <dgm:cxn modelId="{AAA8ACA9-8347-4A59-B2C8-AC5E80011E24}" type="presParOf" srcId="{5EF984B9-91BE-4184-8F63-7A42061F6865}" destId="{5F1081C0-CD4E-4AF6-A3D6-EB71A7015BF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3036F9-8C12-48A5-A01E-AF972AF9DFB3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81A6236-FC36-4D27-8C6D-80155F4E0207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900" b="1" dirty="0" smtClean="0"/>
            <a:t>Emergency Economic Stabilization Act of 2008</a:t>
          </a:r>
          <a:endParaRPr lang="en-US" sz="1900" b="1" dirty="0"/>
        </a:p>
      </dgm:t>
    </dgm:pt>
    <dgm:pt modelId="{65D1B488-19A2-4A28-9FFA-9FC87A132D24}" type="parTrans" cxnId="{5B4C3206-E11A-49AD-9128-A06BFC157420}">
      <dgm:prSet/>
      <dgm:spPr/>
      <dgm:t>
        <a:bodyPr/>
        <a:lstStyle/>
        <a:p>
          <a:endParaRPr lang="en-US"/>
        </a:p>
      </dgm:t>
    </dgm:pt>
    <dgm:pt modelId="{D7B697BF-923C-4A9D-A770-9ED975DC1452}" type="sibTrans" cxnId="{5B4C3206-E11A-49AD-9128-A06BFC157420}">
      <dgm:prSet/>
      <dgm:spPr/>
      <dgm:t>
        <a:bodyPr/>
        <a:lstStyle/>
        <a:p>
          <a:endParaRPr lang="en-US"/>
        </a:p>
      </dgm:t>
    </dgm:pt>
    <dgm:pt modelId="{55B03A28-7288-4585-B8F6-2E887C538597}">
      <dgm:prSet phldrT="[Text]" custT="1"/>
      <dgm:spPr/>
      <dgm:t>
        <a:bodyPr/>
        <a:lstStyle/>
        <a:p>
          <a:r>
            <a:rPr lang="en-US" sz="3600" b="1" dirty="0" smtClean="0"/>
            <a:t>American Recovery and Reinvestment Act of 2009</a:t>
          </a:r>
          <a:endParaRPr lang="en-US" sz="3600" b="1" dirty="0"/>
        </a:p>
      </dgm:t>
    </dgm:pt>
    <dgm:pt modelId="{25D5AD0D-8617-4587-A7BF-3AE5A2E55169}" type="parTrans" cxnId="{D6D2F925-8C99-41D7-B545-B5A886095A5E}">
      <dgm:prSet/>
      <dgm:spPr/>
      <dgm:t>
        <a:bodyPr/>
        <a:lstStyle/>
        <a:p>
          <a:endParaRPr lang="en-US"/>
        </a:p>
      </dgm:t>
    </dgm:pt>
    <dgm:pt modelId="{EAD5E2C3-4FF1-4CB3-9940-2F5B6E8C8119}" type="sibTrans" cxnId="{D6D2F925-8C99-41D7-B545-B5A886095A5E}">
      <dgm:prSet/>
      <dgm:spPr/>
      <dgm:t>
        <a:bodyPr/>
        <a:lstStyle/>
        <a:p>
          <a:endParaRPr lang="en-US"/>
        </a:p>
      </dgm:t>
    </dgm:pt>
    <dgm:pt modelId="{957C2E88-3091-451F-9AA9-F501CBE93E33}">
      <dgm:prSet/>
      <dgm:spPr>
        <a:solidFill>
          <a:srgbClr val="00B050"/>
        </a:solidFill>
      </dgm:spPr>
      <dgm:t>
        <a:bodyPr/>
        <a:lstStyle/>
        <a:p>
          <a:r>
            <a:rPr lang="en-US" dirty="0" smtClean="0"/>
            <a:t>Established the Troubled Assets Relief Program (TARP)</a:t>
          </a:r>
        </a:p>
      </dgm:t>
    </dgm:pt>
    <dgm:pt modelId="{A5EF2281-71E0-4812-836E-41F8A40AE34E}" type="parTrans" cxnId="{1722CF01-40A0-404E-91DA-7037A6F4B6B9}">
      <dgm:prSet/>
      <dgm:spPr/>
      <dgm:t>
        <a:bodyPr/>
        <a:lstStyle/>
        <a:p>
          <a:endParaRPr lang="en-US"/>
        </a:p>
      </dgm:t>
    </dgm:pt>
    <dgm:pt modelId="{B737017C-4645-49BE-BBB7-19FFA3CDB9E5}" type="sibTrans" cxnId="{1722CF01-40A0-404E-91DA-7037A6F4B6B9}">
      <dgm:prSet/>
      <dgm:spPr/>
      <dgm:t>
        <a:bodyPr/>
        <a:lstStyle/>
        <a:p>
          <a:endParaRPr lang="en-US"/>
        </a:p>
      </dgm:t>
    </dgm:pt>
    <dgm:pt modelId="{D42C5BD3-9B13-4D1E-A20A-2D214DE1C2E9}">
      <dgm:prSet/>
      <dgm:spPr/>
      <dgm:t>
        <a:bodyPr/>
        <a:lstStyle/>
        <a:p>
          <a:r>
            <a:rPr lang="en-US" dirty="0" smtClean="0"/>
            <a:t>Renewable energy and weatherize buildings</a:t>
          </a:r>
        </a:p>
      </dgm:t>
    </dgm:pt>
    <dgm:pt modelId="{60822437-66C5-4283-AAE0-665FE67FAE37}" type="parTrans" cxnId="{6429AD4E-B1E2-49BF-B52E-BCCD56971528}">
      <dgm:prSet/>
      <dgm:spPr/>
      <dgm:t>
        <a:bodyPr/>
        <a:lstStyle/>
        <a:p>
          <a:endParaRPr lang="en-US"/>
        </a:p>
      </dgm:t>
    </dgm:pt>
    <dgm:pt modelId="{7769BD83-FF7C-4772-B624-3A9F872CAF46}" type="sibTrans" cxnId="{6429AD4E-B1E2-49BF-B52E-BCCD56971528}">
      <dgm:prSet/>
      <dgm:spPr/>
      <dgm:t>
        <a:bodyPr/>
        <a:lstStyle/>
        <a:p>
          <a:endParaRPr lang="en-US"/>
        </a:p>
      </dgm:t>
    </dgm:pt>
    <dgm:pt modelId="{F1C7E76C-9F97-4061-8651-2FADDB25A6B1}">
      <dgm:prSet/>
      <dgm:spPr/>
      <dgm:t>
        <a:bodyPr/>
        <a:lstStyle/>
        <a:p>
          <a:r>
            <a:rPr lang="en-US" dirty="0" smtClean="0"/>
            <a:t>New infrastructure (roads, bridges, and mass transit)</a:t>
          </a:r>
        </a:p>
      </dgm:t>
    </dgm:pt>
    <dgm:pt modelId="{3EDE91D4-1A23-4C98-96B4-F3365A594C62}" type="parTrans" cxnId="{3F472A1F-BCFA-4472-9E7A-A751172BAC47}">
      <dgm:prSet/>
      <dgm:spPr/>
      <dgm:t>
        <a:bodyPr/>
        <a:lstStyle/>
        <a:p>
          <a:endParaRPr lang="en-US"/>
        </a:p>
      </dgm:t>
    </dgm:pt>
    <dgm:pt modelId="{06FF81B4-74CA-415E-A8D3-1C8D354A9FED}" type="sibTrans" cxnId="{3F472A1F-BCFA-4472-9E7A-A751172BAC47}">
      <dgm:prSet/>
      <dgm:spPr/>
      <dgm:t>
        <a:bodyPr/>
        <a:lstStyle/>
        <a:p>
          <a:endParaRPr lang="en-US"/>
        </a:p>
      </dgm:t>
    </dgm:pt>
    <dgm:pt modelId="{AFDB1658-1083-49A1-8499-A5F6674913F3}">
      <dgm:prSet/>
      <dgm:spPr/>
      <dgm:t>
        <a:bodyPr/>
        <a:lstStyle/>
        <a:p>
          <a:r>
            <a:rPr lang="en-US" dirty="0" smtClean="0"/>
            <a:t>Making Work Pay tax credit and Child Tax Credit </a:t>
          </a:r>
        </a:p>
      </dgm:t>
    </dgm:pt>
    <dgm:pt modelId="{AB004AC6-AA94-4F66-AC33-58B4351A47CC}" type="parTrans" cxnId="{C8D11F7B-4C0E-4CAF-928B-E5080D1CB501}">
      <dgm:prSet/>
      <dgm:spPr/>
      <dgm:t>
        <a:bodyPr/>
        <a:lstStyle/>
        <a:p>
          <a:endParaRPr lang="en-US"/>
        </a:p>
      </dgm:t>
    </dgm:pt>
    <dgm:pt modelId="{0E91093A-BD56-4A0A-BF64-9968AC072B9F}" type="sibTrans" cxnId="{C8D11F7B-4C0E-4CAF-928B-E5080D1CB501}">
      <dgm:prSet/>
      <dgm:spPr/>
      <dgm:t>
        <a:bodyPr/>
        <a:lstStyle/>
        <a:p>
          <a:endParaRPr lang="en-US"/>
        </a:p>
      </dgm:t>
    </dgm:pt>
    <dgm:pt modelId="{C75FFA6D-D424-4066-9BA4-59CBEEC61857}">
      <dgm:prSet/>
      <dgm:spPr/>
      <dgm:t>
        <a:bodyPr/>
        <a:lstStyle/>
        <a:p>
          <a:r>
            <a:rPr lang="en-US" dirty="0" smtClean="0"/>
            <a:t>Fund Pell Grants</a:t>
          </a:r>
        </a:p>
      </dgm:t>
    </dgm:pt>
    <dgm:pt modelId="{01E517E9-E71D-4612-AAC7-4BA92ADF2158}" type="parTrans" cxnId="{5C74E76B-B616-4963-8C5C-30FBFF46731C}">
      <dgm:prSet/>
      <dgm:spPr/>
      <dgm:t>
        <a:bodyPr/>
        <a:lstStyle/>
        <a:p>
          <a:endParaRPr lang="en-US"/>
        </a:p>
      </dgm:t>
    </dgm:pt>
    <dgm:pt modelId="{5DCE4A6F-47B6-4FB5-88C5-29FA2B960D63}" type="sibTrans" cxnId="{5C74E76B-B616-4963-8C5C-30FBFF46731C}">
      <dgm:prSet/>
      <dgm:spPr/>
      <dgm:t>
        <a:bodyPr/>
        <a:lstStyle/>
        <a:p>
          <a:endParaRPr lang="en-US"/>
        </a:p>
      </dgm:t>
    </dgm:pt>
    <dgm:pt modelId="{992AB5C6-6DCD-461D-A02E-311980A6FDE8}" type="pres">
      <dgm:prSet presAssocID="{863036F9-8C12-48A5-A01E-AF972AF9DFB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723C9AF-C0D6-4989-A32E-CD3BEFB03A24}" type="pres">
      <dgm:prSet presAssocID="{A81A6236-FC36-4D27-8C6D-80155F4E0207}" presName="vertOne" presStyleCnt="0"/>
      <dgm:spPr/>
      <dgm:t>
        <a:bodyPr/>
        <a:lstStyle/>
        <a:p>
          <a:endParaRPr lang="en-US"/>
        </a:p>
      </dgm:t>
    </dgm:pt>
    <dgm:pt modelId="{01024300-4229-4D1E-87D5-5106E555A0F5}" type="pres">
      <dgm:prSet presAssocID="{A81A6236-FC36-4D27-8C6D-80155F4E0207}" presName="txOne" presStyleLbl="node0" presStyleIdx="0" presStyleCnt="2" custLinFactNeighborX="-258" custLinFactNeighborY="-9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0E455B-2467-4ED6-8BAC-E033DB6D78D7}" type="pres">
      <dgm:prSet presAssocID="{A81A6236-FC36-4D27-8C6D-80155F4E0207}" presName="parTransOne" presStyleCnt="0"/>
      <dgm:spPr/>
      <dgm:t>
        <a:bodyPr/>
        <a:lstStyle/>
        <a:p>
          <a:endParaRPr lang="en-US"/>
        </a:p>
      </dgm:t>
    </dgm:pt>
    <dgm:pt modelId="{B9A7AF25-C7C4-4989-91F0-2EA035C01864}" type="pres">
      <dgm:prSet presAssocID="{A81A6236-FC36-4D27-8C6D-80155F4E0207}" presName="horzOne" presStyleCnt="0"/>
      <dgm:spPr/>
      <dgm:t>
        <a:bodyPr/>
        <a:lstStyle/>
        <a:p>
          <a:endParaRPr lang="en-US"/>
        </a:p>
      </dgm:t>
    </dgm:pt>
    <dgm:pt modelId="{33B0BBBD-7CCC-4F13-9F96-3B319D135C52}" type="pres">
      <dgm:prSet presAssocID="{957C2E88-3091-451F-9AA9-F501CBE93E33}" presName="vertTwo" presStyleCnt="0"/>
      <dgm:spPr/>
      <dgm:t>
        <a:bodyPr/>
        <a:lstStyle/>
        <a:p>
          <a:endParaRPr lang="en-US"/>
        </a:p>
      </dgm:t>
    </dgm:pt>
    <dgm:pt modelId="{B45D69A2-B5E3-4C8A-9F56-2D699CC216F4}" type="pres">
      <dgm:prSet presAssocID="{957C2E88-3091-451F-9AA9-F501CBE93E33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100E13-30DD-41CC-AFF7-812799142A08}" type="pres">
      <dgm:prSet presAssocID="{957C2E88-3091-451F-9AA9-F501CBE93E33}" presName="horzTwo" presStyleCnt="0"/>
      <dgm:spPr/>
      <dgm:t>
        <a:bodyPr/>
        <a:lstStyle/>
        <a:p>
          <a:endParaRPr lang="en-US"/>
        </a:p>
      </dgm:t>
    </dgm:pt>
    <dgm:pt modelId="{2427CBE0-0179-4E48-98CC-7DD2785EA703}" type="pres">
      <dgm:prSet presAssocID="{D7B697BF-923C-4A9D-A770-9ED975DC1452}" presName="sibSpaceOne" presStyleCnt="0"/>
      <dgm:spPr/>
      <dgm:t>
        <a:bodyPr/>
        <a:lstStyle/>
        <a:p>
          <a:endParaRPr lang="en-US"/>
        </a:p>
      </dgm:t>
    </dgm:pt>
    <dgm:pt modelId="{12D1D73C-11E0-4340-968A-A23E62FC8653}" type="pres">
      <dgm:prSet presAssocID="{55B03A28-7288-4585-B8F6-2E887C538597}" presName="vertOne" presStyleCnt="0"/>
      <dgm:spPr/>
      <dgm:t>
        <a:bodyPr/>
        <a:lstStyle/>
        <a:p>
          <a:endParaRPr lang="en-US"/>
        </a:p>
      </dgm:t>
    </dgm:pt>
    <dgm:pt modelId="{4EF25F79-F0F8-4A22-8120-59719FC58C87}" type="pres">
      <dgm:prSet presAssocID="{55B03A28-7288-4585-B8F6-2E887C538597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53F629-90CC-4CB9-B8BC-760F1EE4D1E8}" type="pres">
      <dgm:prSet presAssocID="{55B03A28-7288-4585-B8F6-2E887C538597}" presName="parTransOne" presStyleCnt="0"/>
      <dgm:spPr/>
      <dgm:t>
        <a:bodyPr/>
        <a:lstStyle/>
        <a:p>
          <a:endParaRPr lang="en-US"/>
        </a:p>
      </dgm:t>
    </dgm:pt>
    <dgm:pt modelId="{95B263A2-BD40-4D77-89CF-58B47E087EDD}" type="pres">
      <dgm:prSet presAssocID="{55B03A28-7288-4585-B8F6-2E887C538597}" presName="horzOne" presStyleCnt="0"/>
      <dgm:spPr/>
      <dgm:t>
        <a:bodyPr/>
        <a:lstStyle/>
        <a:p>
          <a:endParaRPr lang="en-US"/>
        </a:p>
      </dgm:t>
    </dgm:pt>
    <dgm:pt modelId="{10E6D492-EFCB-48C1-9BEB-B6DBDA0EE119}" type="pres">
      <dgm:prSet presAssocID="{D42C5BD3-9B13-4D1E-A20A-2D214DE1C2E9}" presName="vertTwo" presStyleCnt="0"/>
      <dgm:spPr/>
      <dgm:t>
        <a:bodyPr/>
        <a:lstStyle/>
        <a:p>
          <a:endParaRPr lang="en-US"/>
        </a:p>
      </dgm:t>
    </dgm:pt>
    <dgm:pt modelId="{8BA28B1C-9E6F-4B18-9A46-A3B166AF1D56}" type="pres">
      <dgm:prSet presAssocID="{D42C5BD3-9B13-4D1E-A20A-2D214DE1C2E9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00FEBA-CF6C-4646-A242-508998766715}" type="pres">
      <dgm:prSet presAssocID="{D42C5BD3-9B13-4D1E-A20A-2D214DE1C2E9}" presName="horzTwo" presStyleCnt="0"/>
      <dgm:spPr/>
      <dgm:t>
        <a:bodyPr/>
        <a:lstStyle/>
        <a:p>
          <a:endParaRPr lang="en-US"/>
        </a:p>
      </dgm:t>
    </dgm:pt>
    <dgm:pt modelId="{A4724522-1EB8-4BD2-A36F-DE336834DE46}" type="pres">
      <dgm:prSet presAssocID="{7769BD83-FF7C-4772-B624-3A9F872CAF46}" presName="sibSpaceTwo" presStyleCnt="0"/>
      <dgm:spPr/>
      <dgm:t>
        <a:bodyPr/>
        <a:lstStyle/>
        <a:p>
          <a:endParaRPr lang="en-US"/>
        </a:p>
      </dgm:t>
    </dgm:pt>
    <dgm:pt modelId="{B2C6481A-B8EC-4AFF-9A6D-BB21A6DA6250}" type="pres">
      <dgm:prSet presAssocID="{F1C7E76C-9F97-4061-8651-2FADDB25A6B1}" presName="vertTwo" presStyleCnt="0"/>
      <dgm:spPr/>
      <dgm:t>
        <a:bodyPr/>
        <a:lstStyle/>
        <a:p>
          <a:endParaRPr lang="en-US"/>
        </a:p>
      </dgm:t>
    </dgm:pt>
    <dgm:pt modelId="{FF9A5132-0C7A-4545-94B2-E237CC6BCF35}" type="pres">
      <dgm:prSet presAssocID="{F1C7E76C-9F97-4061-8651-2FADDB25A6B1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B1E52A-388F-45F5-907B-78AE0985DA25}" type="pres">
      <dgm:prSet presAssocID="{F1C7E76C-9F97-4061-8651-2FADDB25A6B1}" presName="horzTwo" presStyleCnt="0"/>
      <dgm:spPr/>
      <dgm:t>
        <a:bodyPr/>
        <a:lstStyle/>
        <a:p>
          <a:endParaRPr lang="en-US"/>
        </a:p>
      </dgm:t>
    </dgm:pt>
    <dgm:pt modelId="{C7363EF2-943A-4368-A028-5D7E17181959}" type="pres">
      <dgm:prSet presAssocID="{06FF81B4-74CA-415E-A8D3-1C8D354A9FED}" presName="sibSpaceTwo" presStyleCnt="0"/>
      <dgm:spPr/>
      <dgm:t>
        <a:bodyPr/>
        <a:lstStyle/>
        <a:p>
          <a:endParaRPr lang="en-US"/>
        </a:p>
      </dgm:t>
    </dgm:pt>
    <dgm:pt modelId="{C1CB0029-F49B-41C4-A0D7-957180192CEF}" type="pres">
      <dgm:prSet presAssocID="{C75FFA6D-D424-4066-9BA4-59CBEEC61857}" presName="vertTwo" presStyleCnt="0"/>
      <dgm:spPr/>
      <dgm:t>
        <a:bodyPr/>
        <a:lstStyle/>
        <a:p>
          <a:endParaRPr lang="en-US"/>
        </a:p>
      </dgm:t>
    </dgm:pt>
    <dgm:pt modelId="{829F97D4-79EE-43E7-B686-918CE69F3517}" type="pres">
      <dgm:prSet presAssocID="{C75FFA6D-D424-4066-9BA4-59CBEEC61857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1DD032-7D5F-4254-9777-7AABB429C97B}" type="pres">
      <dgm:prSet presAssocID="{C75FFA6D-D424-4066-9BA4-59CBEEC61857}" presName="horzTwo" presStyleCnt="0"/>
      <dgm:spPr/>
      <dgm:t>
        <a:bodyPr/>
        <a:lstStyle/>
        <a:p>
          <a:endParaRPr lang="en-US"/>
        </a:p>
      </dgm:t>
    </dgm:pt>
    <dgm:pt modelId="{F0208433-06A2-4B82-A4B9-EBAEC1F7B42D}" type="pres">
      <dgm:prSet presAssocID="{5DCE4A6F-47B6-4FB5-88C5-29FA2B960D63}" presName="sibSpaceTwo" presStyleCnt="0"/>
      <dgm:spPr/>
      <dgm:t>
        <a:bodyPr/>
        <a:lstStyle/>
        <a:p>
          <a:endParaRPr lang="en-US"/>
        </a:p>
      </dgm:t>
    </dgm:pt>
    <dgm:pt modelId="{62C334DA-209E-49DE-AD8C-03C0F75496E3}" type="pres">
      <dgm:prSet presAssocID="{AFDB1658-1083-49A1-8499-A5F6674913F3}" presName="vertTwo" presStyleCnt="0"/>
      <dgm:spPr/>
      <dgm:t>
        <a:bodyPr/>
        <a:lstStyle/>
        <a:p>
          <a:endParaRPr lang="en-US"/>
        </a:p>
      </dgm:t>
    </dgm:pt>
    <dgm:pt modelId="{B0F9AF51-7169-4BBB-9248-28A1FBB7F7E9}" type="pres">
      <dgm:prSet presAssocID="{AFDB1658-1083-49A1-8499-A5F6674913F3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1E4E27-EAFB-4A35-8C1A-A9B39A36B19A}" type="pres">
      <dgm:prSet presAssocID="{AFDB1658-1083-49A1-8499-A5F6674913F3}" presName="horzTwo" presStyleCnt="0"/>
      <dgm:spPr/>
      <dgm:t>
        <a:bodyPr/>
        <a:lstStyle/>
        <a:p>
          <a:endParaRPr lang="en-US"/>
        </a:p>
      </dgm:t>
    </dgm:pt>
  </dgm:ptLst>
  <dgm:cxnLst>
    <dgm:cxn modelId="{D6D2F925-8C99-41D7-B545-B5A886095A5E}" srcId="{863036F9-8C12-48A5-A01E-AF972AF9DFB3}" destId="{55B03A28-7288-4585-B8F6-2E887C538597}" srcOrd="1" destOrd="0" parTransId="{25D5AD0D-8617-4587-A7BF-3AE5A2E55169}" sibTransId="{EAD5E2C3-4FF1-4CB3-9940-2F5B6E8C8119}"/>
    <dgm:cxn modelId="{EA45455E-85F7-4905-80EA-883551AD160A}" type="presOf" srcId="{957C2E88-3091-451F-9AA9-F501CBE93E33}" destId="{B45D69A2-B5E3-4C8A-9F56-2D699CC216F4}" srcOrd="0" destOrd="0" presId="urn:microsoft.com/office/officeart/2005/8/layout/hierarchy4"/>
    <dgm:cxn modelId="{47380CBC-F93E-4DB0-A84A-1B94507207C8}" type="presOf" srcId="{F1C7E76C-9F97-4061-8651-2FADDB25A6B1}" destId="{FF9A5132-0C7A-4545-94B2-E237CC6BCF35}" srcOrd="0" destOrd="0" presId="urn:microsoft.com/office/officeart/2005/8/layout/hierarchy4"/>
    <dgm:cxn modelId="{6429AD4E-B1E2-49BF-B52E-BCCD56971528}" srcId="{55B03A28-7288-4585-B8F6-2E887C538597}" destId="{D42C5BD3-9B13-4D1E-A20A-2D214DE1C2E9}" srcOrd="0" destOrd="0" parTransId="{60822437-66C5-4283-AAE0-665FE67FAE37}" sibTransId="{7769BD83-FF7C-4772-B624-3A9F872CAF46}"/>
    <dgm:cxn modelId="{3F472A1F-BCFA-4472-9E7A-A751172BAC47}" srcId="{55B03A28-7288-4585-B8F6-2E887C538597}" destId="{F1C7E76C-9F97-4061-8651-2FADDB25A6B1}" srcOrd="1" destOrd="0" parTransId="{3EDE91D4-1A23-4C98-96B4-F3365A594C62}" sibTransId="{06FF81B4-74CA-415E-A8D3-1C8D354A9FED}"/>
    <dgm:cxn modelId="{7F9DC2F6-4B5A-4D2D-BD46-2435B7E1888D}" type="presOf" srcId="{55B03A28-7288-4585-B8F6-2E887C538597}" destId="{4EF25F79-F0F8-4A22-8120-59719FC58C87}" srcOrd="0" destOrd="0" presId="urn:microsoft.com/office/officeart/2005/8/layout/hierarchy4"/>
    <dgm:cxn modelId="{1B62392D-A39B-4769-8D86-B52D053C7428}" type="presOf" srcId="{A81A6236-FC36-4D27-8C6D-80155F4E0207}" destId="{01024300-4229-4D1E-87D5-5106E555A0F5}" srcOrd="0" destOrd="0" presId="urn:microsoft.com/office/officeart/2005/8/layout/hierarchy4"/>
    <dgm:cxn modelId="{5C74E76B-B616-4963-8C5C-30FBFF46731C}" srcId="{55B03A28-7288-4585-B8F6-2E887C538597}" destId="{C75FFA6D-D424-4066-9BA4-59CBEEC61857}" srcOrd="2" destOrd="0" parTransId="{01E517E9-E71D-4612-AAC7-4BA92ADF2158}" sibTransId="{5DCE4A6F-47B6-4FB5-88C5-29FA2B960D63}"/>
    <dgm:cxn modelId="{DA776A9F-44AB-49E9-8037-BB997A7D99C7}" type="presOf" srcId="{AFDB1658-1083-49A1-8499-A5F6674913F3}" destId="{B0F9AF51-7169-4BBB-9248-28A1FBB7F7E9}" srcOrd="0" destOrd="0" presId="urn:microsoft.com/office/officeart/2005/8/layout/hierarchy4"/>
    <dgm:cxn modelId="{1722CF01-40A0-404E-91DA-7037A6F4B6B9}" srcId="{A81A6236-FC36-4D27-8C6D-80155F4E0207}" destId="{957C2E88-3091-451F-9AA9-F501CBE93E33}" srcOrd="0" destOrd="0" parTransId="{A5EF2281-71E0-4812-836E-41F8A40AE34E}" sibTransId="{B737017C-4645-49BE-BBB7-19FFA3CDB9E5}"/>
    <dgm:cxn modelId="{7B1DE7DA-8941-4FD9-B047-97394D64A80D}" type="presOf" srcId="{863036F9-8C12-48A5-A01E-AF972AF9DFB3}" destId="{992AB5C6-6DCD-461D-A02E-311980A6FDE8}" srcOrd="0" destOrd="0" presId="urn:microsoft.com/office/officeart/2005/8/layout/hierarchy4"/>
    <dgm:cxn modelId="{C8D11F7B-4C0E-4CAF-928B-E5080D1CB501}" srcId="{55B03A28-7288-4585-B8F6-2E887C538597}" destId="{AFDB1658-1083-49A1-8499-A5F6674913F3}" srcOrd="3" destOrd="0" parTransId="{AB004AC6-AA94-4F66-AC33-58B4351A47CC}" sibTransId="{0E91093A-BD56-4A0A-BF64-9968AC072B9F}"/>
    <dgm:cxn modelId="{54E945B5-0BC3-489E-8F5D-2D0640A7ACB5}" type="presOf" srcId="{C75FFA6D-D424-4066-9BA4-59CBEEC61857}" destId="{829F97D4-79EE-43E7-B686-918CE69F3517}" srcOrd="0" destOrd="0" presId="urn:microsoft.com/office/officeart/2005/8/layout/hierarchy4"/>
    <dgm:cxn modelId="{6879FED1-7412-4839-85E2-CD2B3863E424}" type="presOf" srcId="{D42C5BD3-9B13-4D1E-A20A-2D214DE1C2E9}" destId="{8BA28B1C-9E6F-4B18-9A46-A3B166AF1D56}" srcOrd="0" destOrd="0" presId="urn:microsoft.com/office/officeart/2005/8/layout/hierarchy4"/>
    <dgm:cxn modelId="{5B4C3206-E11A-49AD-9128-A06BFC157420}" srcId="{863036F9-8C12-48A5-A01E-AF972AF9DFB3}" destId="{A81A6236-FC36-4D27-8C6D-80155F4E0207}" srcOrd="0" destOrd="0" parTransId="{65D1B488-19A2-4A28-9FFA-9FC87A132D24}" sibTransId="{D7B697BF-923C-4A9D-A770-9ED975DC1452}"/>
    <dgm:cxn modelId="{91D7FF5B-0EFD-4E87-821C-8D6D15E325EF}" type="presParOf" srcId="{992AB5C6-6DCD-461D-A02E-311980A6FDE8}" destId="{4723C9AF-C0D6-4989-A32E-CD3BEFB03A24}" srcOrd="0" destOrd="0" presId="urn:microsoft.com/office/officeart/2005/8/layout/hierarchy4"/>
    <dgm:cxn modelId="{A771A6E4-FD1A-4EAC-8B29-65521A2B0BBD}" type="presParOf" srcId="{4723C9AF-C0D6-4989-A32E-CD3BEFB03A24}" destId="{01024300-4229-4D1E-87D5-5106E555A0F5}" srcOrd="0" destOrd="0" presId="urn:microsoft.com/office/officeart/2005/8/layout/hierarchy4"/>
    <dgm:cxn modelId="{14037176-91EE-4A42-9CC6-8FCD1A4832E0}" type="presParOf" srcId="{4723C9AF-C0D6-4989-A32E-CD3BEFB03A24}" destId="{000E455B-2467-4ED6-8BAC-E033DB6D78D7}" srcOrd="1" destOrd="0" presId="urn:microsoft.com/office/officeart/2005/8/layout/hierarchy4"/>
    <dgm:cxn modelId="{C5528E55-DD29-406E-B48E-D1080FCA625D}" type="presParOf" srcId="{4723C9AF-C0D6-4989-A32E-CD3BEFB03A24}" destId="{B9A7AF25-C7C4-4989-91F0-2EA035C01864}" srcOrd="2" destOrd="0" presId="urn:microsoft.com/office/officeart/2005/8/layout/hierarchy4"/>
    <dgm:cxn modelId="{8F248067-57AF-451D-9DA3-7A255645952E}" type="presParOf" srcId="{B9A7AF25-C7C4-4989-91F0-2EA035C01864}" destId="{33B0BBBD-7CCC-4F13-9F96-3B319D135C52}" srcOrd="0" destOrd="0" presId="urn:microsoft.com/office/officeart/2005/8/layout/hierarchy4"/>
    <dgm:cxn modelId="{CE91CE64-A967-4B7E-9FE5-4EB46FE87405}" type="presParOf" srcId="{33B0BBBD-7CCC-4F13-9F96-3B319D135C52}" destId="{B45D69A2-B5E3-4C8A-9F56-2D699CC216F4}" srcOrd="0" destOrd="0" presId="urn:microsoft.com/office/officeart/2005/8/layout/hierarchy4"/>
    <dgm:cxn modelId="{8A349CB0-8104-41E1-82FF-5CD57EC9875B}" type="presParOf" srcId="{33B0BBBD-7CCC-4F13-9F96-3B319D135C52}" destId="{E3100E13-30DD-41CC-AFF7-812799142A08}" srcOrd="1" destOrd="0" presId="urn:microsoft.com/office/officeart/2005/8/layout/hierarchy4"/>
    <dgm:cxn modelId="{5C6A8741-AFBD-4464-ABBB-BFDDE2C9A37D}" type="presParOf" srcId="{992AB5C6-6DCD-461D-A02E-311980A6FDE8}" destId="{2427CBE0-0179-4E48-98CC-7DD2785EA703}" srcOrd="1" destOrd="0" presId="urn:microsoft.com/office/officeart/2005/8/layout/hierarchy4"/>
    <dgm:cxn modelId="{C5A46DF0-618C-4536-B466-BF59A5032C90}" type="presParOf" srcId="{992AB5C6-6DCD-461D-A02E-311980A6FDE8}" destId="{12D1D73C-11E0-4340-968A-A23E62FC8653}" srcOrd="2" destOrd="0" presId="urn:microsoft.com/office/officeart/2005/8/layout/hierarchy4"/>
    <dgm:cxn modelId="{18E817AC-2F53-4654-8962-83C9F2E01413}" type="presParOf" srcId="{12D1D73C-11E0-4340-968A-A23E62FC8653}" destId="{4EF25F79-F0F8-4A22-8120-59719FC58C87}" srcOrd="0" destOrd="0" presId="urn:microsoft.com/office/officeart/2005/8/layout/hierarchy4"/>
    <dgm:cxn modelId="{4511E7D3-C8E4-4014-89D9-CD3533CBA1EF}" type="presParOf" srcId="{12D1D73C-11E0-4340-968A-A23E62FC8653}" destId="{F953F629-90CC-4CB9-B8BC-760F1EE4D1E8}" srcOrd="1" destOrd="0" presId="urn:microsoft.com/office/officeart/2005/8/layout/hierarchy4"/>
    <dgm:cxn modelId="{C35CFC2D-F68F-4463-88D7-DF6E5D43873C}" type="presParOf" srcId="{12D1D73C-11E0-4340-968A-A23E62FC8653}" destId="{95B263A2-BD40-4D77-89CF-58B47E087EDD}" srcOrd="2" destOrd="0" presId="urn:microsoft.com/office/officeart/2005/8/layout/hierarchy4"/>
    <dgm:cxn modelId="{0EEE2071-6516-414A-B971-21AD70ABAFC8}" type="presParOf" srcId="{95B263A2-BD40-4D77-89CF-58B47E087EDD}" destId="{10E6D492-EFCB-48C1-9BEB-B6DBDA0EE119}" srcOrd="0" destOrd="0" presId="urn:microsoft.com/office/officeart/2005/8/layout/hierarchy4"/>
    <dgm:cxn modelId="{644B3450-B52B-4961-8F10-E91C679EF2A4}" type="presParOf" srcId="{10E6D492-EFCB-48C1-9BEB-B6DBDA0EE119}" destId="{8BA28B1C-9E6F-4B18-9A46-A3B166AF1D56}" srcOrd="0" destOrd="0" presId="urn:microsoft.com/office/officeart/2005/8/layout/hierarchy4"/>
    <dgm:cxn modelId="{197889EF-596D-42F5-A78C-E9CD740CD7BB}" type="presParOf" srcId="{10E6D492-EFCB-48C1-9BEB-B6DBDA0EE119}" destId="{9600FEBA-CF6C-4646-A242-508998766715}" srcOrd="1" destOrd="0" presId="urn:microsoft.com/office/officeart/2005/8/layout/hierarchy4"/>
    <dgm:cxn modelId="{EDEE4F8C-3DCE-4118-88E8-8A80E230F503}" type="presParOf" srcId="{95B263A2-BD40-4D77-89CF-58B47E087EDD}" destId="{A4724522-1EB8-4BD2-A36F-DE336834DE46}" srcOrd="1" destOrd="0" presId="urn:microsoft.com/office/officeart/2005/8/layout/hierarchy4"/>
    <dgm:cxn modelId="{68A481BD-5D4E-4A74-9EEE-C8209191DC12}" type="presParOf" srcId="{95B263A2-BD40-4D77-89CF-58B47E087EDD}" destId="{B2C6481A-B8EC-4AFF-9A6D-BB21A6DA6250}" srcOrd="2" destOrd="0" presId="urn:microsoft.com/office/officeart/2005/8/layout/hierarchy4"/>
    <dgm:cxn modelId="{1ABB5F28-9227-420A-A434-C91C443F60C4}" type="presParOf" srcId="{B2C6481A-B8EC-4AFF-9A6D-BB21A6DA6250}" destId="{FF9A5132-0C7A-4545-94B2-E237CC6BCF35}" srcOrd="0" destOrd="0" presId="urn:microsoft.com/office/officeart/2005/8/layout/hierarchy4"/>
    <dgm:cxn modelId="{E46E488E-1663-460B-8076-325486FA4D01}" type="presParOf" srcId="{B2C6481A-B8EC-4AFF-9A6D-BB21A6DA6250}" destId="{E3B1E52A-388F-45F5-907B-78AE0985DA25}" srcOrd="1" destOrd="0" presId="urn:microsoft.com/office/officeart/2005/8/layout/hierarchy4"/>
    <dgm:cxn modelId="{B5C18808-8FB4-4B6F-901E-F05390A243BC}" type="presParOf" srcId="{95B263A2-BD40-4D77-89CF-58B47E087EDD}" destId="{C7363EF2-943A-4368-A028-5D7E17181959}" srcOrd="3" destOrd="0" presId="urn:microsoft.com/office/officeart/2005/8/layout/hierarchy4"/>
    <dgm:cxn modelId="{773346D8-F4E6-4609-9B7B-C866E2EDF055}" type="presParOf" srcId="{95B263A2-BD40-4D77-89CF-58B47E087EDD}" destId="{C1CB0029-F49B-41C4-A0D7-957180192CEF}" srcOrd="4" destOrd="0" presId="urn:microsoft.com/office/officeart/2005/8/layout/hierarchy4"/>
    <dgm:cxn modelId="{54E8779B-E391-45A3-89D8-C252ABD9D50A}" type="presParOf" srcId="{C1CB0029-F49B-41C4-A0D7-957180192CEF}" destId="{829F97D4-79EE-43E7-B686-918CE69F3517}" srcOrd="0" destOrd="0" presId="urn:microsoft.com/office/officeart/2005/8/layout/hierarchy4"/>
    <dgm:cxn modelId="{FE6355A2-61B8-492E-8341-3C11FE85F0D5}" type="presParOf" srcId="{C1CB0029-F49B-41C4-A0D7-957180192CEF}" destId="{6A1DD032-7D5F-4254-9777-7AABB429C97B}" srcOrd="1" destOrd="0" presId="urn:microsoft.com/office/officeart/2005/8/layout/hierarchy4"/>
    <dgm:cxn modelId="{6A99ED85-637A-4A60-8065-B9EB4DBD7818}" type="presParOf" srcId="{95B263A2-BD40-4D77-89CF-58B47E087EDD}" destId="{F0208433-06A2-4B82-A4B9-EBAEC1F7B42D}" srcOrd="5" destOrd="0" presId="urn:microsoft.com/office/officeart/2005/8/layout/hierarchy4"/>
    <dgm:cxn modelId="{2288AEB5-0491-4E82-96BD-27DA943E889D}" type="presParOf" srcId="{95B263A2-BD40-4D77-89CF-58B47E087EDD}" destId="{62C334DA-209E-49DE-AD8C-03C0F75496E3}" srcOrd="6" destOrd="0" presId="urn:microsoft.com/office/officeart/2005/8/layout/hierarchy4"/>
    <dgm:cxn modelId="{E14D3E2E-5740-44E1-9EE6-E5DEE595C955}" type="presParOf" srcId="{62C334DA-209E-49DE-AD8C-03C0F75496E3}" destId="{B0F9AF51-7169-4BBB-9248-28A1FBB7F7E9}" srcOrd="0" destOrd="0" presId="urn:microsoft.com/office/officeart/2005/8/layout/hierarchy4"/>
    <dgm:cxn modelId="{14C5A8BA-FA5B-4542-9DC2-E9DBA9AE165B}" type="presParOf" srcId="{62C334DA-209E-49DE-AD8C-03C0F75496E3}" destId="{FE1E4E27-EAFB-4A35-8C1A-A9B39A36B19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828ED5-A853-4A68-A5A1-42656EAF2BA1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CA6F282-D48D-40C9-9172-B0DC5F8B0B52}">
      <dgm:prSet/>
      <dgm:spPr/>
      <dgm:t>
        <a:bodyPr/>
        <a:lstStyle/>
        <a:p>
          <a:pPr rtl="0"/>
          <a:r>
            <a:rPr lang="en-US" dirty="0" smtClean="0"/>
            <a:t>Fiscal Policy</a:t>
          </a:r>
          <a:endParaRPr lang="en-US" dirty="0"/>
        </a:p>
      </dgm:t>
    </dgm:pt>
    <dgm:pt modelId="{0D4A6D36-6BFE-45BF-82CF-3C210451BF9E}" type="parTrans" cxnId="{B50B2787-4043-4C37-9B0D-DCA63D64EC41}">
      <dgm:prSet/>
      <dgm:spPr/>
      <dgm:t>
        <a:bodyPr/>
        <a:lstStyle/>
        <a:p>
          <a:endParaRPr lang="en-US"/>
        </a:p>
      </dgm:t>
    </dgm:pt>
    <dgm:pt modelId="{6FE6557A-43AE-48BA-BDA7-0F989826AFA1}" type="sibTrans" cxnId="{B50B2787-4043-4C37-9B0D-DCA63D64EC41}">
      <dgm:prSet/>
      <dgm:spPr/>
      <dgm:t>
        <a:bodyPr/>
        <a:lstStyle/>
        <a:p>
          <a:endParaRPr lang="en-US"/>
        </a:p>
      </dgm:t>
    </dgm:pt>
    <dgm:pt modelId="{5233923C-B12C-4F3E-9F55-FA342398D52A}">
      <dgm:prSet/>
      <dgm:spPr/>
      <dgm:t>
        <a:bodyPr/>
        <a:lstStyle/>
        <a:p>
          <a:pPr rtl="0"/>
          <a:r>
            <a:rPr lang="en-US" dirty="0" smtClean="0"/>
            <a:t>Monetary Policy</a:t>
          </a:r>
          <a:endParaRPr lang="en-US" dirty="0"/>
        </a:p>
      </dgm:t>
    </dgm:pt>
    <dgm:pt modelId="{550B5A6D-2A93-4125-9BD9-751D02453176}" type="parTrans" cxnId="{D5C339A7-BD62-493D-98D6-624E7C7B03C2}">
      <dgm:prSet/>
      <dgm:spPr/>
      <dgm:t>
        <a:bodyPr/>
        <a:lstStyle/>
        <a:p>
          <a:endParaRPr lang="en-US"/>
        </a:p>
      </dgm:t>
    </dgm:pt>
    <dgm:pt modelId="{E1753B35-A8E5-4C5B-BB13-DC73F9B697DC}" type="sibTrans" cxnId="{D5C339A7-BD62-493D-98D6-624E7C7B03C2}">
      <dgm:prSet/>
      <dgm:spPr/>
      <dgm:t>
        <a:bodyPr/>
        <a:lstStyle/>
        <a:p>
          <a:endParaRPr lang="en-US"/>
        </a:p>
      </dgm:t>
    </dgm:pt>
    <dgm:pt modelId="{E961C3C0-54C1-4BC0-BC3F-DA039FEE7F42}">
      <dgm:prSet/>
      <dgm:spPr/>
      <dgm:t>
        <a:bodyPr/>
        <a:lstStyle/>
        <a:p>
          <a:pPr rtl="0"/>
          <a:r>
            <a:rPr lang="en-US" dirty="0" smtClean="0"/>
            <a:t>The use of </a:t>
          </a:r>
          <a:r>
            <a:rPr lang="en-US" b="1" dirty="0" smtClean="0"/>
            <a:t>spending and taxation </a:t>
          </a:r>
          <a:r>
            <a:rPr lang="en-US" b="0" dirty="0" smtClean="0"/>
            <a:t>by the federal government (Congress and the President)  t</a:t>
          </a:r>
          <a:r>
            <a:rPr lang="en-US" dirty="0" smtClean="0"/>
            <a:t>o affect </a:t>
          </a:r>
          <a:r>
            <a:rPr lang="en-US" b="1" dirty="0" smtClean="0"/>
            <a:t>economic activity</a:t>
          </a:r>
          <a:endParaRPr lang="en-US" dirty="0"/>
        </a:p>
      </dgm:t>
    </dgm:pt>
    <dgm:pt modelId="{AEE67A31-160A-4D1C-B383-8296CF7296F6}" type="parTrans" cxnId="{7953D52E-E047-4AE9-A126-B0BF13440D69}">
      <dgm:prSet/>
      <dgm:spPr/>
    </dgm:pt>
    <dgm:pt modelId="{AF7B40D1-A366-43FC-B7AE-674FBB3F9AE1}" type="sibTrans" cxnId="{7953D52E-E047-4AE9-A126-B0BF13440D69}">
      <dgm:prSet/>
      <dgm:spPr/>
    </dgm:pt>
    <dgm:pt modelId="{7FBCE9A5-E694-4488-93DD-1C186E33D338}">
      <dgm:prSet/>
      <dgm:spPr/>
      <dgm:t>
        <a:bodyPr/>
        <a:lstStyle/>
        <a:p>
          <a:pPr rtl="0"/>
          <a:r>
            <a:rPr lang="en-US" dirty="0" smtClean="0"/>
            <a:t>The actions of a </a:t>
          </a:r>
          <a:r>
            <a:rPr lang="en-US" b="1" dirty="0" smtClean="0"/>
            <a:t>central bank </a:t>
          </a:r>
          <a:r>
            <a:rPr lang="en-US" dirty="0" smtClean="0"/>
            <a:t>to affect the </a:t>
          </a:r>
          <a:r>
            <a:rPr lang="en-US" b="1" dirty="0" smtClean="0"/>
            <a:t>availability and cost of money and credit </a:t>
          </a:r>
          <a:r>
            <a:rPr lang="en-US" dirty="0" smtClean="0"/>
            <a:t>in order to achieve </a:t>
          </a:r>
          <a:r>
            <a:rPr lang="en-US" b="1" dirty="0" smtClean="0"/>
            <a:t>national economic goals</a:t>
          </a:r>
          <a:endParaRPr lang="en-US" dirty="0"/>
        </a:p>
      </dgm:t>
    </dgm:pt>
    <dgm:pt modelId="{ED0A5B63-34D4-48CA-BB7E-F5447ED12108}" type="parTrans" cxnId="{73688A21-546E-4054-B3AE-4EF7A5B5FFB6}">
      <dgm:prSet/>
      <dgm:spPr/>
    </dgm:pt>
    <dgm:pt modelId="{91F0EC8C-7B0E-425A-BF0C-70AF41F27C8A}" type="sibTrans" cxnId="{73688A21-546E-4054-B3AE-4EF7A5B5FFB6}">
      <dgm:prSet/>
      <dgm:spPr/>
    </dgm:pt>
    <dgm:pt modelId="{0FDCB71D-E73D-49C4-ADF5-3B2D1D0130E3}" type="pres">
      <dgm:prSet presAssocID="{8A828ED5-A853-4A68-A5A1-42656EAF2BA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22AFE9-A0D1-40BC-BF6B-C71AF6372E74}" type="pres">
      <dgm:prSet presAssocID="{2CA6F282-D48D-40C9-9172-B0DC5F8B0B52}" presName="compNode" presStyleCnt="0"/>
      <dgm:spPr/>
    </dgm:pt>
    <dgm:pt modelId="{84543B05-BF69-4540-8266-92887098DB75}" type="pres">
      <dgm:prSet presAssocID="{2CA6F282-D48D-40C9-9172-B0DC5F8B0B52}" presName="aNode" presStyleLbl="bgShp" presStyleIdx="0" presStyleCnt="2"/>
      <dgm:spPr/>
      <dgm:t>
        <a:bodyPr/>
        <a:lstStyle/>
        <a:p>
          <a:endParaRPr lang="en-US"/>
        </a:p>
      </dgm:t>
    </dgm:pt>
    <dgm:pt modelId="{27281B51-DCE1-4E02-A34E-46C7ACECEA6C}" type="pres">
      <dgm:prSet presAssocID="{2CA6F282-D48D-40C9-9172-B0DC5F8B0B52}" presName="textNode" presStyleLbl="bgShp" presStyleIdx="0" presStyleCnt="2"/>
      <dgm:spPr/>
      <dgm:t>
        <a:bodyPr/>
        <a:lstStyle/>
        <a:p>
          <a:endParaRPr lang="en-US"/>
        </a:p>
      </dgm:t>
    </dgm:pt>
    <dgm:pt modelId="{54EB68EC-88B8-41CC-B30B-5710F505E655}" type="pres">
      <dgm:prSet presAssocID="{2CA6F282-D48D-40C9-9172-B0DC5F8B0B52}" presName="compChildNode" presStyleCnt="0"/>
      <dgm:spPr/>
    </dgm:pt>
    <dgm:pt modelId="{D69FC790-46CF-4C14-919B-98DDCB0B9566}" type="pres">
      <dgm:prSet presAssocID="{2CA6F282-D48D-40C9-9172-B0DC5F8B0B52}" presName="theInnerList" presStyleCnt="0"/>
      <dgm:spPr/>
    </dgm:pt>
    <dgm:pt modelId="{48E93573-1482-4F52-981D-27065C1D2962}" type="pres">
      <dgm:prSet presAssocID="{E961C3C0-54C1-4BC0-BC3F-DA039FEE7F42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045401-4B3F-4216-A040-562513A28F7B}" type="pres">
      <dgm:prSet presAssocID="{2CA6F282-D48D-40C9-9172-B0DC5F8B0B52}" presName="aSpace" presStyleCnt="0"/>
      <dgm:spPr/>
    </dgm:pt>
    <dgm:pt modelId="{C0DE3DEC-9809-4DC9-A2F2-6B6AD10DAA28}" type="pres">
      <dgm:prSet presAssocID="{5233923C-B12C-4F3E-9F55-FA342398D52A}" presName="compNode" presStyleCnt="0"/>
      <dgm:spPr/>
    </dgm:pt>
    <dgm:pt modelId="{342ACE2A-657B-4BBA-8CFC-8601764051BB}" type="pres">
      <dgm:prSet presAssocID="{5233923C-B12C-4F3E-9F55-FA342398D52A}" presName="aNode" presStyleLbl="bgShp" presStyleIdx="1" presStyleCnt="2"/>
      <dgm:spPr/>
      <dgm:t>
        <a:bodyPr/>
        <a:lstStyle/>
        <a:p>
          <a:endParaRPr lang="en-US"/>
        </a:p>
      </dgm:t>
    </dgm:pt>
    <dgm:pt modelId="{0F8B64FF-9AFA-44BE-B16F-2023307AC907}" type="pres">
      <dgm:prSet presAssocID="{5233923C-B12C-4F3E-9F55-FA342398D52A}" presName="textNode" presStyleLbl="bgShp" presStyleIdx="1" presStyleCnt="2"/>
      <dgm:spPr/>
      <dgm:t>
        <a:bodyPr/>
        <a:lstStyle/>
        <a:p>
          <a:endParaRPr lang="en-US"/>
        </a:p>
      </dgm:t>
    </dgm:pt>
    <dgm:pt modelId="{E828B374-A4E7-47BE-94F8-8A33B280424E}" type="pres">
      <dgm:prSet presAssocID="{5233923C-B12C-4F3E-9F55-FA342398D52A}" presName="compChildNode" presStyleCnt="0"/>
      <dgm:spPr/>
    </dgm:pt>
    <dgm:pt modelId="{DD73B275-C3D9-495D-828A-713A61A9B2E0}" type="pres">
      <dgm:prSet presAssocID="{5233923C-B12C-4F3E-9F55-FA342398D52A}" presName="theInnerList" presStyleCnt="0"/>
      <dgm:spPr/>
    </dgm:pt>
    <dgm:pt modelId="{D3A08A3B-5019-4CFF-8DB1-3D29C42B571E}" type="pres">
      <dgm:prSet presAssocID="{7FBCE9A5-E694-4488-93DD-1C186E33D338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28F004-E8D2-4513-BF86-E1D653E9934F}" type="presOf" srcId="{5233923C-B12C-4F3E-9F55-FA342398D52A}" destId="{342ACE2A-657B-4BBA-8CFC-8601764051BB}" srcOrd="0" destOrd="0" presId="urn:microsoft.com/office/officeart/2005/8/layout/lProcess2"/>
    <dgm:cxn modelId="{A5979526-A214-4411-BFB7-FA1FDB6A16C0}" type="presOf" srcId="{8A828ED5-A853-4A68-A5A1-42656EAF2BA1}" destId="{0FDCB71D-E73D-49C4-ADF5-3B2D1D0130E3}" srcOrd="0" destOrd="0" presId="urn:microsoft.com/office/officeart/2005/8/layout/lProcess2"/>
    <dgm:cxn modelId="{FFE8DD95-6609-4D7E-95DB-377007F0F59C}" type="presOf" srcId="{5233923C-B12C-4F3E-9F55-FA342398D52A}" destId="{0F8B64FF-9AFA-44BE-B16F-2023307AC907}" srcOrd="1" destOrd="0" presId="urn:microsoft.com/office/officeart/2005/8/layout/lProcess2"/>
    <dgm:cxn modelId="{7953D52E-E047-4AE9-A126-B0BF13440D69}" srcId="{2CA6F282-D48D-40C9-9172-B0DC5F8B0B52}" destId="{E961C3C0-54C1-4BC0-BC3F-DA039FEE7F42}" srcOrd="0" destOrd="0" parTransId="{AEE67A31-160A-4D1C-B383-8296CF7296F6}" sibTransId="{AF7B40D1-A366-43FC-B7AE-674FBB3F9AE1}"/>
    <dgm:cxn modelId="{D42D5823-61B1-4CED-B3EA-713B80EA964F}" type="presOf" srcId="{2CA6F282-D48D-40C9-9172-B0DC5F8B0B52}" destId="{27281B51-DCE1-4E02-A34E-46C7ACECEA6C}" srcOrd="1" destOrd="0" presId="urn:microsoft.com/office/officeart/2005/8/layout/lProcess2"/>
    <dgm:cxn modelId="{73688A21-546E-4054-B3AE-4EF7A5B5FFB6}" srcId="{5233923C-B12C-4F3E-9F55-FA342398D52A}" destId="{7FBCE9A5-E694-4488-93DD-1C186E33D338}" srcOrd="0" destOrd="0" parTransId="{ED0A5B63-34D4-48CA-BB7E-F5447ED12108}" sibTransId="{91F0EC8C-7B0E-425A-BF0C-70AF41F27C8A}"/>
    <dgm:cxn modelId="{A873303E-FD53-4FEA-9838-4F0D49951BB6}" type="presOf" srcId="{7FBCE9A5-E694-4488-93DD-1C186E33D338}" destId="{D3A08A3B-5019-4CFF-8DB1-3D29C42B571E}" srcOrd="0" destOrd="0" presId="urn:microsoft.com/office/officeart/2005/8/layout/lProcess2"/>
    <dgm:cxn modelId="{B50B2787-4043-4C37-9B0D-DCA63D64EC41}" srcId="{8A828ED5-A853-4A68-A5A1-42656EAF2BA1}" destId="{2CA6F282-D48D-40C9-9172-B0DC5F8B0B52}" srcOrd="0" destOrd="0" parTransId="{0D4A6D36-6BFE-45BF-82CF-3C210451BF9E}" sibTransId="{6FE6557A-43AE-48BA-BDA7-0F989826AFA1}"/>
    <dgm:cxn modelId="{D5C339A7-BD62-493D-98D6-624E7C7B03C2}" srcId="{8A828ED5-A853-4A68-A5A1-42656EAF2BA1}" destId="{5233923C-B12C-4F3E-9F55-FA342398D52A}" srcOrd="1" destOrd="0" parTransId="{550B5A6D-2A93-4125-9BD9-751D02453176}" sibTransId="{E1753B35-A8E5-4C5B-BB13-DC73F9B697DC}"/>
    <dgm:cxn modelId="{C651677F-5A94-497F-AE8F-E9DEEE3B2B66}" type="presOf" srcId="{E961C3C0-54C1-4BC0-BC3F-DA039FEE7F42}" destId="{48E93573-1482-4F52-981D-27065C1D2962}" srcOrd="0" destOrd="0" presId="urn:microsoft.com/office/officeart/2005/8/layout/lProcess2"/>
    <dgm:cxn modelId="{E5238139-26A5-46F3-87D3-6F35087CD2D2}" type="presOf" srcId="{2CA6F282-D48D-40C9-9172-B0DC5F8B0B52}" destId="{84543B05-BF69-4540-8266-92887098DB75}" srcOrd="0" destOrd="0" presId="urn:microsoft.com/office/officeart/2005/8/layout/lProcess2"/>
    <dgm:cxn modelId="{DC4FF78D-A018-4EE2-BFAE-CF9AC4FB4C37}" type="presParOf" srcId="{0FDCB71D-E73D-49C4-ADF5-3B2D1D0130E3}" destId="{7C22AFE9-A0D1-40BC-BF6B-C71AF6372E74}" srcOrd="0" destOrd="0" presId="urn:microsoft.com/office/officeart/2005/8/layout/lProcess2"/>
    <dgm:cxn modelId="{C52AECF6-C0D4-4CD1-94C3-C9BAF0097785}" type="presParOf" srcId="{7C22AFE9-A0D1-40BC-BF6B-C71AF6372E74}" destId="{84543B05-BF69-4540-8266-92887098DB75}" srcOrd="0" destOrd="0" presId="urn:microsoft.com/office/officeart/2005/8/layout/lProcess2"/>
    <dgm:cxn modelId="{4D0C8EE2-D16E-4AAD-A301-8356BB9AEC00}" type="presParOf" srcId="{7C22AFE9-A0D1-40BC-BF6B-C71AF6372E74}" destId="{27281B51-DCE1-4E02-A34E-46C7ACECEA6C}" srcOrd="1" destOrd="0" presId="urn:microsoft.com/office/officeart/2005/8/layout/lProcess2"/>
    <dgm:cxn modelId="{309DECAB-7ADD-4AD7-B894-093E184CE8AE}" type="presParOf" srcId="{7C22AFE9-A0D1-40BC-BF6B-C71AF6372E74}" destId="{54EB68EC-88B8-41CC-B30B-5710F505E655}" srcOrd="2" destOrd="0" presId="urn:microsoft.com/office/officeart/2005/8/layout/lProcess2"/>
    <dgm:cxn modelId="{F85DEE45-0AD5-488B-86AB-F8961825C1B0}" type="presParOf" srcId="{54EB68EC-88B8-41CC-B30B-5710F505E655}" destId="{D69FC790-46CF-4C14-919B-98DDCB0B9566}" srcOrd="0" destOrd="0" presId="urn:microsoft.com/office/officeart/2005/8/layout/lProcess2"/>
    <dgm:cxn modelId="{BB1E1765-D168-49C8-88EB-64BCACCEC819}" type="presParOf" srcId="{D69FC790-46CF-4C14-919B-98DDCB0B9566}" destId="{48E93573-1482-4F52-981D-27065C1D2962}" srcOrd="0" destOrd="0" presId="urn:microsoft.com/office/officeart/2005/8/layout/lProcess2"/>
    <dgm:cxn modelId="{AF2F1F22-E8FE-43B7-95B8-5E7E2CF46AEF}" type="presParOf" srcId="{0FDCB71D-E73D-49C4-ADF5-3B2D1D0130E3}" destId="{53045401-4B3F-4216-A040-562513A28F7B}" srcOrd="1" destOrd="0" presId="urn:microsoft.com/office/officeart/2005/8/layout/lProcess2"/>
    <dgm:cxn modelId="{35471825-CB58-47C9-BFEB-74F75FCDE359}" type="presParOf" srcId="{0FDCB71D-E73D-49C4-ADF5-3B2D1D0130E3}" destId="{C0DE3DEC-9809-4DC9-A2F2-6B6AD10DAA28}" srcOrd="2" destOrd="0" presId="urn:microsoft.com/office/officeart/2005/8/layout/lProcess2"/>
    <dgm:cxn modelId="{34172DE3-2D7F-40F0-B075-2195E5EBA80B}" type="presParOf" srcId="{C0DE3DEC-9809-4DC9-A2F2-6B6AD10DAA28}" destId="{342ACE2A-657B-4BBA-8CFC-8601764051BB}" srcOrd="0" destOrd="0" presId="urn:microsoft.com/office/officeart/2005/8/layout/lProcess2"/>
    <dgm:cxn modelId="{27A6A1BB-D853-415E-BAE1-0B602F67068C}" type="presParOf" srcId="{C0DE3DEC-9809-4DC9-A2F2-6B6AD10DAA28}" destId="{0F8B64FF-9AFA-44BE-B16F-2023307AC907}" srcOrd="1" destOrd="0" presId="urn:microsoft.com/office/officeart/2005/8/layout/lProcess2"/>
    <dgm:cxn modelId="{D1593BE3-21C2-4E9F-AEBD-604990D559DC}" type="presParOf" srcId="{C0DE3DEC-9809-4DC9-A2F2-6B6AD10DAA28}" destId="{E828B374-A4E7-47BE-94F8-8A33B280424E}" srcOrd="2" destOrd="0" presId="urn:microsoft.com/office/officeart/2005/8/layout/lProcess2"/>
    <dgm:cxn modelId="{BD3A499F-D67F-4153-94C0-307CF13AA632}" type="presParOf" srcId="{E828B374-A4E7-47BE-94F8-8A33B280424E}" destId="{DD73B275-C3D9-495D-828A-713A61A9B2E0}" srcOrd="0" destOrd="0" presId="urn:microsoft.com/office/officeart/2005/8/layout/lProcess2"/>
    <dgm:cxn modelId="{F956DDF0-5921-4E47-AB5D-0DB5FBE7668A}" type="presParOf" srcId="{DD73B275-C3D9-495D-828A-713A61A9B2E0}" destId="{D3A08A3B-5019-4CFF-8DB1-3D29C42B571E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543B05-BF69-4540-8266-92887098DB75}">
      <dsp:nvSpPr>
        <dsp:cNvPr id="0" name=""/>
        <dsp:cNvSpPr/>
      </dsp:nvSpPr>
      <dsp:spPr>
        <a:xfrm>
          <a:off x="4118" y="0"/>
          <a:ext cx="3962102" cy="4291988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Fiscal Policy</a:t>
          </a:r>
          <a:endParaRPr lang="en-US" sz="4300" kern="1200" dirty="0"/>
        </a:p>
      </dsp:txBody>
      <dsp:txXfrm>
        <a:off x="4118" y="0"/>
        <a:ext cx="3962102" cy="1287596"/>
      </dsp:txXfrm>
    </dsp:sp>
    <dsp:sp modelId="{48E93573-1482-4F52-981D-27065C1D2962}">
      <dsp:nvSpPr>
        <dsp:cNvPr id="0" name=""/>
        <dsp:cNvSpPr/>
      </dsp:nvSpPr>
      <dsp:spPr>
        <a:xfrm>
          <a:off x="400329" y="1287596"/>
          <a:ext cx="3169681" cy="278979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The use of </a:t>
          </a:r>
          <a:r>
            <a:rPr lang="en-US" sz="2500" b="1" kern="1200" dirty="0" smtClean="0"/>
            <a:t>spending and taxation </a:t>
          </a:r>
          <a:r>
            <a:rPr lang="en-US" sz="2500" b="0" kern="1200" dirty="0" smtClean="0"/>
            <a:t>by the federal government (Congress and the President)  t</a:t>
          </a:r>
          <a:r>
            <a:rPr lang="en-US" sz="2500" kern="1200" dirty="0" smtClean="0"/>
            <a:t>o affect </a:t>
          </a:r>
          <a:r>
            <a:rPr lang="en-US" sz="2500" b="1" kern="1200" dirty="0" smtClean="0"/>
            <a:t>economic activity</a:t>
          </a:r>
          <a:endParaRPr lang="en-US" sz="2500" kern="1200" dirty="0"/>
        </a:p>
      </dsp:txBody>
      <dsp:txXfrm>
        <a:off x="482039" y="1369306"/>
        <a:ext cx="3006261" cy="2626372"/>
      </dsp:txXfrm>
    </dsp:sp>
    <dsp:sp modelId="{342ACE2A-657B-4BBA-8CFC-8601764051BB}">
      <dsp:nvSpPr>
        <dsp:cNvPr id="0" name=""/>
        <dsp:cNvSpPr/>
      </dsp:nvSpPr>
      <dsp:spPr>
        <a:xfrm>
          <a:off x="4263378" y="0"/>
          <a:ext cx="3962102" cy="4291988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Monetary Policy</a:t>
          </a:r>
          <a:endParaRPr lang="en-US" sz="4300" kern="1200" dirty="0"/>
        </a:p>
      </dsp:txBody>
      <dsp:txXfrm>
        <a:off x="4263378" y="0"/>
        <a:ext cx="3962102" cy="1287596"/>
      </dsp:txXfrm>
    </dsp:sp>
    <dsp:sp modelId="{D3A08A3B-5019-4CFF-8DB1-3D29C42B571E}">
      <dsp:nvSpPr>
        <dsp:cNvPr id="0" name=""/>
        <dsp:cNvSpPr/>
      </dsp:nvSpPr>
      <dsp:spPr>
        <a:xfrm>
          <a:off x="4659589" y="1287596"/>
          <a:ext cx="3169681" cy="278979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The actions of a </a:t>
          </a:r>
          <a:r>
            <a:rPr lang="en-US" sz="2500" b="1" kern="1200" dirty="0" smtClean="0"/>
            <a:t>central bank </a:t>
          </a:r>
          <a:r>
            <a:rPr lang="en-US" sz="2500" kern="1200" dirty="0" smtClean="0"/>
            <a:t>to affect the </a:t>
          </a:r>
          <a:r>
            <a:rPr lang="en-US" sz="2500" b="1" kern="1200" dirty="0" smtClean="0"/>
            <a:t>availability and cost of money and credit </a:t>
          </a:r>
          <a:r>
            <a:rPr lang="en-US" sz="2500" kern="1200" dirty="0" smtClean="0"/>
            <a:t>in order to achieve </a:t>
          </a:r>
          <a:r>
            <a:rPr lang="en-US" sz="2500" b="1" kern="1200" dirty="0" smtClean="0"/>
            <a:t>national economic goals</a:t>
          </a:r>
          <a:endParaRPr lang="en-US" sz="2500" kern="1200" dirty="0"/>
        </a:p>
      </dsp:txBody>
      <dsp:txXfrm>
        <a:off x="4741299" y="1369306"/>
        <a:ext cx="3006261" cy="26263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8D1D9-0AAA-4CE5-8A62-26AD69CEB40B}">
      <dsp:nvSpPr>
        <dsp:cNvPr id="0" name=""/>
        <dsp:cNvSpPr/>
      </dsp:nvSpPr>
      <dsp:spPr>
        <a:xfrm>
          <a:off x="0" y="471480"/>
          <a:ext cx="8229600" cy="10631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20700" rIns="638708" bIns="17780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% of income paid in taxes ↓ as income ↑</a:t>
          </a:r>
          <a:endParaRPr lang="en-US" sz="2500" kern="1200" dirty="0"/>
        </a:p>
      </dsp:txBody>
      <dsp:txXfrm>
        <a:off x="0" y="471480"/>
        <a:ext cx="8229600" cy="1063125"/>
      </dsp:txXfrm>
    </dsp:sp>
    <dsp:sp modelId="{8D8BEE43-D82B-4B2A-B943-E8993D4F716C}">
      <dsp:nvSpPr>
        <dsp:cNvPr id="0" name=""/>
        <dsp:cNvSpPr/>
      </dsp:nvSpPr>
      <dsp:spPr>
        <a:xfrm>
          <a:off x="411480" y="102480"/>
          <a:ext cx="5760720" cy="7380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Regressive</a:t>
          </a:r>
          <a:endParaRPr lang="en-US" sz="2500" kern="1200" dirty="0"/>
        </a:p>
      </dsp:txBody>
      <dsp:txXfrm>
        <a:off x="447506" y="138506"/>
        <a:ext cx="5688668" cy="665948"/>
      </dsp:txXfrm>
    </dsp:sp>
    <dsp:sp modelId="{6E939606-0542-48E3-A9E7-B3117BD9F096}">
      <dsp:nvSpPr>
        <dsp:cNvPr id="0" name=""/>
        <dsp:cNvSpPr/>
      </dsp:nvSpPr>
      <dsp:spPr>
        <a:xfrm>
          <a:off x="0" y="2038605"/>
          <a:ext cx="8229600" cy="10631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20700" rIns="638708" bIns="17780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% of income paid in taxes ↑ as income ↑</a:t>
          </a:r>
          <a:endParaRPr lang="en-US" sz="2500" kern="1200" dirty="0"/>
        </a:p>
      </dsp:txBody>
      <dsp:txXfrm>
        <a:off x="0" y="2038605"/>
        <a:ext cx="8229600" cy="1063125"/>
      </dsp:txXfrm>
    </dsp:sp>
    <dsp:sp modelId="{63EB74C2-2EC0-4EA3-B3A4-CFDCC430547E}">
      <dsp:nvSpPr>
        <dsp:cNvPr id="0" name=""/>
        <dsp:cNvSpPr/>
      </dsp:nvSpPr>
      <dsp:spPr>
        <a:xfrm>
          <a:off x="400464" y="1633679"/>
          <a:ext cx="5760720" cy="7380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Progressive</a:t>
          </a:r>
          <a:endParaRPr lang="en-US" sz="2500" kern="1200" dirty="0"/>
        </a:p>
      </dsp:txBody>
      <dsp:txXfrm>
        <a:off x="436490" y="1669705"/>
        <a:ext cx="5688668" cy="665948"/>
      </dsp:txXfrm>
    </dsp:sp>
    <dsp:sp modelId="{F5EA8ACE-29E7-4670-A3B1-DF7D944763D1}">
      <dsp:nvSpPr>
        <dsp:cNvPr id="0" name=""/>
        <dsp:cNvSpPr/>
      </dsp:nvSpPr>
      <dsp:spPr>
        <a:xfrm>
          <a:off x="0" y="3605730"/>
          <a:ext cx="8229600" cy="10631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20700" rIns="638708" bIns="17780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% of income paid in taxes is fixed as income changes</a:t>
          </a:r>
          <a:endParaRPr lang="en-US" sz="2500" kern="1200" dirty="0"/>
        </a:p>
      </dsp:txBody>
      <dsp:txXfrm>
        <a:off x="0" y="3605730"/>
        <a:ext cx="8229600" cy="1063125"/>
      </dsp:txXfrm>
    </dsp:sp>
    <dsp:sp modelId="{E19912F6-000A-4151-B4E5-C7E96D8380C7}">
      <dsp:nvSpPr>
        <dsp:cNvPr id="0" name=""/>
        <dsp:cNvSpPr/>
      </dsp:nvSpPr>
      <dsp:spPr>
        <a:xfrm>
          <a:off x="411480" y="3236730"/>
          <a:ext cx="5760720" cy="7380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Proportional </a:t>
          </a:r>
          <a:endParaRPr lang="en-US" sz="2500" kern="1200" dirty="0"/>
        </a:p>
      </dsp:txBody>
      <dsp:txXfrm>
        <a:off x="447506" y="3272756"/>
        <a:ext cx="5688668" cy="6659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8D1D9-0AAA-4CE5-8A62-26AD69CEB40B}">
      <dsp:nvSpPr>
        <dsp:cNvPr id="0" name=""/>
        <dsp:cNvSpPr/>
      </dsp:nvSpPr>
      <dsp:spPr>
        <a:xfrm>
          <a:off x="0" y="439648"/>
          <a:ext cx="8229600" cy="1020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99872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Sales tax, Social Security taxes</a:t>
          </a:r>
          <a:endParaRPr lang="en-US" sz="2400" kern="1200" dirty="0"/>
        </a:p>
      </dsp:txBody>
      <dsp:txXfrm>
        <a:off x="0" y="439648"/>
        <a:ext cx="8229600" cy="1020600"/>
      </dsp:txXfrm>
    </dsp:sp>
    <dsp:sp modelId="{8D8BEE43-D82B-4B2A-B943-E8993D4F716C}">
      <dsp:nvSpPr>
        <dsp:cNvPr id="0" name=""/>
        <dsp:cNvSpPr/>
      </dsp:nvSpPr>
      <dsp:spPr>
        <a:xfrm>
          <a:off x="411480" y="85408"/>
          <a:ext cx="5760720" cy="7084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Regressive</a:t>
          </a:r>
          <a:endParaRPr lang="en-US" sz="2400" kern="1200" dirty="0"/>
        </a:p>
      </dsp:txBody>
      <dsp:txXfrm>
        <a:off x="446065" y="119993"/>
        <a:ext cx="5691550" cy="639310"/>
      </dsp:txXfrm>
    </dsp:sp>
    <dsp:sp modelId="{6E939606-0542-48E3-A9E7-B3117BD9F096}">
      <dsp:nvSpPr>
        <dsp:cNvPr id="0" name=""/>
        <dsp:cNvSpPr/>
      </dsp:nvSpPr>
      <dsp:spPr>
        <a:xfrm>
          <a:off x="0" y="1944088"/>
          <a:ext cx="8229600" cy="1020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99872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U.S. federal income tax, estate taxes</a:t>
          </a:r>
          <a:endParaRPr lang="en-US" sz="2400" kern="1200" dirty="0"/>
        </a:p>
      </dsp:txBody>
      <dsp:txXfrm>
        <a:off x="0" y="1944088"/>
        <a:ext cx="8229600" cy="1020600"/>
      </dsp:txXfrm>
    </dsp:sp>
    <dsp:sp modelId="{63EB74C2-2EC0-4EA3-B3A4-CFDCC430547E}">
      <dsp:nvSpPr>
        <dsp:cNvPr id="0" name=""/>
        <dsp:cNvSpPr/>
      </dsp:nvSpPr>
      <dsp:spPr>
        <a:xfrm>
          <a:off x="411480" y="1589848"/>
          <a:ext cx="5760720" cy="7084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Progressive</a:t>
          </a:r>
          <a:endParaRPr lang="en-US" sz="2400" kern="1200" dirty="0"/>
        </a:p>
      </dsp:txBody>
      <dsp:txXfrm>
        <a:off x="446065" y="1624433"/>
        <a:ext cx="5691550" cy="639310"/>
      </dsp:txXfrm>
    </dsp:sp>
    <dsp:sp modelId="{F5EA8ACE-29E7-4670-A3B1-DF7D944763D1}">
      <dsp:nvSpPr>
        <dsp:cNvPr id="0" name=""/>
        <dsp:cNvSpPr/>
      </dsp:nvSpPr>
      <dsp:spPr>
        <a:xfrm>
          <a:off x="0" y="3448528"/>
          <a:ext cx="8229600" cy="1020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99872" rIns="638708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Flat tax, Medicare tax</a:t>
          </a:r>
          <a:endParaRPr lang="en-US" sz="2400" kern="1200" dirty="0"/>
        </a:p>
      </dsp:txBody>
      <dsp:txXfrm>
        <a:off x="0" y="3448528"/>
        <a:ext cx="8229600" cy="1020600"/>
      </dsp:txXfrm>
    </dsp:sp>
    <dsp:sp modelId="{E19912F6-000A-4151-B4E5-C7E96D8380C7}">
      <dsp:nvSpPr>
        <dsp:cNvPr id="0" name=""/>
        <dsp:cNvSpPr/>
      </dsp:nvSpPr>
      <dsp:spPr>
        <a:xfrm>
          <a:off x="411480" y="3094288"/>
          <a:ext cx="5760720" cy="7084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Proportional </a:t>
          </a:r>
          <a:endParaRPr lang="en-US" sz="2400" kern="1200" dirty="0"/>
        </a:p>
      </dsp:txBody>
      <dsp:txXfrm>
        <a:off x="446065" y="3128873"/>
        <a:ext cx="5691550" cy="6393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19599-3B66-442E-B449-A537CE226B07}">
      <dsp:nvSpPr>
        <dsp:cNvPr id="0" name=""/>
        <dsp:cNvSpPr/>
      </dsp:nvSpPr>
      <dsp:spPr>
        <a:xfrm rot="16200000">
          <a:off x="947340" y="-947340"/>
          <a:ext cx="2220118" cy="4114800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Relief</a:t>
          </a:r>
          <a:endParaRPr lang="en-US" sz="4100" kern="1200" dirty="0"/>
        </a:p>
      </dsp:txBody>
      <dsp:txXfrm rot="5400000">
        <a:off x="-1" y="1"/>
        <a:ext cx="4114800" cy="1665088"/>
      </dsp:txXfrm>
    </dsp:sp>
    <dsp:sp modelId="{B56E8FDD-8138-41DF-9163-2D148B7EE1C7}">
      <dsp:nvSpPr>
        <dsp:cNvPr id="0" name=""/>
        <dsp:cNvSpPr/>
      </dsp:nvSpPr>
      <dsp:spPr>
        <a:xfrm>
          <a:off x="4114800" y="0"/>
          <a:ext cx="4114800" cy="2220118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Reform</a:t>
          </a:r>
          <a:endParaRPr lang="en-US" sz="4100" kern="1200" dirty="0"/>
        </a:p>
      </dsp:txBody>
      <dsp:txXfrm>
        <a:off x="4114800" y="0"/>
        <a:ext cx="4114800" cy="1665088"/>
      </dsp:txXfrm>
    </dsp:sp>
    <dsp:sp modelId="{CB8D35F0-6809-4AAF-9224-6A60393561C7}">
      <dsp:nvSpPr>
        <dsp:cNvPr id="0" name=""/>
        <dsp:cNvSpPr/>
      </dsp:nvSpPr>
      <dsp:spPr>
        <a:xfrm rot="10800000">
          <a:off x="0" y="2220118"/>
          <a:ext cx="4114800" cy="2220118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Recovery</a:t>
          </a:r>
          <a:endParaRPr lang="en-US" sz="4100" kern="1200" dirty="0"/>
        </a:p>
      </dsp:txBody>
      <dsp:txXfrm rot="10800000">
        <a:off x="0" y="2775148"/>
        <a:ext cx="4114800" cy="1665088"/>
      </dsp:txXfrm>
    </dsp:sp>
    <dsp:sp modelId="{3BB18EB3-681A-48FB-9A23-9F2017F7BAE4}">
      <dsp:nvSpPr>
        <dsp:cNvPr id="0" name=""/>
        <dsp:cNvSpPr/>
      </dsp:nvSpPr>
      <dsp:spPr>
        <a:xfrm rot="5400000">
          <a:off x="5062140" y="1272777"/>
          <a:ext cx="2220118" cy="4114800"/>
        </a:xfrm>
        <a:prstGeom prst="round1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Combination</a:t>
          </a:r>
          <a:endParaRPr lang="en-US" sz="4100" kern="1200" dirty="0"/>
        </a:p>
      </dsp:txBody>
      <dsp:txXfrm rot="-5400000">
        <a:off x="4114799" y="2775148"/>
        <a:ext cx="4114800" cy="1665088"/>
      </dsp:txXfrm>
    </dsp:sp>
    <dsp:sp modelId="{5F1081C0-CD4E-4AF6-A3D6-EB71A7015BF8}">
      <dsp:nvSpPr>
        <dsp:cNvPr id="0" name=""/>
        <dsp:cNvSpPr/>
      </dsp:nvSpPr>
      <dsp:spPr>
        <a:xfrm>
          <a:off x="2880359" y="1665088"/>
          <a:ext cx="2468880" cy="1110059"/>
        </a:xfrm>
        <a:prstGeom prst="round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New Deal</a:t>
          </a:r>
          <a:endParaRPr lang="en-US" sz="4100" kern="1200" dirty="0"/>
        </a:p>
      </dsp:txBody>
      <dsp:txXfrm>
        <a:off x="2934548" y="1719277"/>
        <a:ext cx="2360502" cy="10016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024300-4229-4D1E-87D5-5106E555A0F5}">
      <dsp:nvSpPr>
        <dsp:cNvPr id="0" name=""/>
        <dsp:cNvSpPr/>
      </dsp:nvSpPr>
      <dsp:spPr>
        <a:xfrm>
          <a:off x="4" y="0"/>
          <a:ext cx="1516930" cy="2174378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Emergency Economic Stabilization Act of 2008</a:t>
          </a:r>
          <a:endParaRPr lang="en-US" sz="1900" b="1" kern="1200" dirty="0"/>
        </a:p>
      </dsp:txBody>
      <dsp:txXfrm>
        <a:off x="44433" y="44429"/>
        <a:ext cx="1428072" cy="2085520"/>
      </dsp:txXfrm>
    </dsp:sp>
    <dsp:sp modelId="{B45D69A2-B5E3-4C8A-9F56-2D699CC216F4}">
      <dsp:nvSpPr>
        <dsp:cNvPr id="0" name=""/>
        <dsp:cNvSpPr/>
      </dsp:nvSpPr>
      <dsp:spPr>
        <a:xfrm>
          <a:off x="3917" y="2395588"/>
          <a:ext cx="1516930" cy="2174378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Established the Troubled Assets Relief Program (TARP)</a:t>
          </a:r>
        </a:p>
      </dsp:txBody>
      <dsp:txXfrm>
        <a:off x="48346" y="2440017"/>
        <a:ext cx="1428072" cy="2085520"/>
      </dsp:txXfrm>
    </dsp:sp>
    <dsp:sp modelId="{4EF25F79-F0F8-4A22-8120-59719FC58C87}">
      <dsp:nvSpPr>
        <dsp:cNvPr id="0" name=""/>
        <dsp:cNvSpPr/>
      </dsp:nvSpPr>
      <dsp:spPr>
        <a:xfrm>
          <a:off x="1775692" y="2032"/>
          <a:ext cx="6449989" cy="217437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American Recovery and Reinvestment Act of 2009</a:t>
          </a:r>
          <a:endParaRPr lang="en-US" sz="3600" b="1" kern="1200" dirty="0"/>
        </a:p>
      </dsp:txBody>
      <dsp:txXfrm>
        <a:off x="1839377" y="65717"/>
        <a:ext cx="6322619" cy="2047008"/>
      </dsp:txXfrm>
    </dsp:sp>
    <dsp:sp modelId="{8BA28B1C-9E6F-4B18-9A46-A3B166AF1D56}">
      <dsp:nvSpPr>
        <dsp:cNvPr id="0" name=""/>
        <dsp:cNvSpPr/>
      </dsp:nvSpPr>
      <dsp:spPr>
        <a:xfrm>
          <a:off x="1775692" y="2395588"/>
          <a:ext cx="1516930" cy="217437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Renewable energy and weatherize buildings</a:t>
          </a:r>
        </a:p>
      </dsp:txBody>
      <dsp:txXfrm>
        <a:off x="1820121" y="2440017"/>
        <a:ext cx="1428072" cy="2085520"/>
      </dsp:txXfrm>
    </dsp:sp>
    <dsp:sp modelId="{FF9A5132-0C7A-4545-94B2-E237CC6BCF35}">
      <dsp:nvSpPr>
        <dsp:cNvPr id="0" name=""/>
        <dsp:cNvSpPr/>
      </dsp:nvSpPr>
      <dsp:spPr>
        <a:xfrm>
          <a:off x="3420045" y="2395588"/>
          <a:ext cx="1516930" cy="217437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New infrastructure (roads, bridges, and mass transit)</a:t>
          </a:r>
        </a:p>
      </dsp:txBody>
      <dsp:txXfrm>
        <a:off x="3464474" y="2440017"/>
        <a:ext cx="1428072" cy="2085520"/>
      </dsp:txXfrm>
    </dsp:sp>
    <dsp:sp modelId="{829F97D4-79EE-43E7-B686-918CE69F3517}">
      <dsp:nvSpPr>
        <dsp:cNvPr id="0" name=""/>
        <dsp:cNvSpPr/>
      </dsp:nvSpPr>
      <dsp:spPr>
        <a:xfrm>
          <a:off x="5064398" y="2395588"/>
          <a:ext cx="1516930" cy="217437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Fund Pell Grants</a:t>
          </a:r>
        </a:p>
      </dsp:txBody>
      <dsp:txXfrm>
        <a:off x="5108827" y="2440017"/>
        <a:ext cx="1428072" cy="2085520"/>
      </dsp:txXfrm>
    </dsp:sp>
    <dsp:sp modelId="{B0F9AF51-7169-4BBB-9248-28A1FBB7F7E9}">
      <dsp:nvSpPr>
        <dsp:cNvPr id="0" name=""/>
        <dsp:cNvSpPr/>
      </dsp:nvSpPr>
      <dsp:spPr>
        <a:xfrm>
          <a:off x="6708751" y="2395588"/>
          <a:ext cx="1516930" cy="217437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Making Work Pay tax credit and Child Tax Credit </a:t>
          </a:r>
        </a:p>
      </dsp:txBody>
      <dsp:txXfrm>
        <a:off x="6753180" y="2440017"/>
        <a:ext cx="1428072" cy="20855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543B05-BF69-4540-8266-92887098DB75}">
      <dsp:nvSpPr>
        <dsp:cNvPr id="0" name=""/>
        <dsp:cNvSpPr/>
      </dsp:nvSpPr>
      <dsp:spPr>
        <a:xfrm>
          <a:off x="4118" y="0"/>
          <a:ext cx="3962102" cy="4440237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Fiscal Policy</a:t>
          </a:r>
          <a:endParaRPr lang="en-US" sz="4300" kern="1200" dirty="0"/>
        </a:p>
      </dsp:txBody>
      <dsp:txXfrm>
        <a:off x="4118" y="0"/>
        <a:ext cx="3962102" cy="1332071"/>
      </dsp:txXfrm>
    </dsp:sp>
    <dsp:sp modelId="{48E93573-1482-4F52-981D-27065C1D2962}">
      <dsp:nvSpPr>
        <dsp:cNvPr id="0" name=""/>
        <dsp:cNvSpPr/>
      </dsp:nvSpPr>
      <dsp:spPr>
        <a:xfrm>
          <a:off x="400329" y="1332071"/>
          <a:ext cx="3169681" cy="28861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The use of </a:t>
          </a:r>
          <a:r>
            <a:rPr lang="en-US" sz="2600" b="1" kern="1200" dirty="0" smtClean="0"/>
            <a:t>spending and taxation </a:t>
          </a:r>
          <a:r>
            <a:rPr lang="en-US" sz="2600" b="0" kern="1200" dirty="0" smtClean="0"/>
            <a:t>by the federal government (Congress and the President)  t</a:t>
          </a:r>
          <a:r>
            <a:rPr lang="en-US" sz="2600" kern="1200" dirty="0" smtClean="0"/>
            <a:t>o affect </a:t>
          </a:r>
          <a:r>
            <a:rPr lang="en-US" sz="2600" b="1" kern="1200" dirty="0" smtClean="0"/>
            <a:t>economic activity</a:t>
          </a:r>
          <a:endParaRPr lang="en-US" sz="2600" kern="1200" dirty="0"/>
        </a:p>
      </dsp:txBody>
      <dsp:txXfrm>
        <a:off x="484862" y="1416604"/>
        <a:ext cx="3000615" cy="2717088"/>
      </dsp:txXfrm>
    </dsp:sp>
    <dsp:sp modelId="{342ACE2A-657B-4BBA-8CFC-8601764051BB}">
      <dsp:nvSpPr>
        <dsp:cNvPr id="0" name=""/>
        <dsp:cNvSpPr/>
      </dsp:nvSpPr>
      <dsp:spPr>
        <a:xfrm>
          <a:off x="4263378" y="0"/>
          <a:ext cx="3962102" cy="4440237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Monetary Policy</a:t>
          </a:r>
          <a:endParaRPr lang="en-US" sz="4300" kern="1200" dirty="0"/>
        </a:p>
      </dsp:txBody>
      <dsp:txXfrm>
        <a:off x="4263378" y="0"/>
        <a:ext cx="3962102" cy="1332071"/>
      </dsp:txXfrm>
    </dsp:sp>
    <dsp:sp modelId="{D3A08A3B-5019-4CFF-8DB1-3D29C42B571E}">
      <dsp:nvSpPr>
        <dsp:cNvPr id="0" name=""/>
        <dsp:cNvSpPr/>
      </dsp:nvSpPr>
      <dsp:spPr>
        <a:xfrm>
          <a:off x="4659589" y="1332071"/>
          <a:ext cx="3169681" cy="288615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The actions of a </a:t>
          </a:r>
          <a:r>
            <a:rPr lang="en-US" sz="2600" b="1" kern="1200" dirty="0" smtClean="0"/>
            <a:t>central bank </a:t>
          </a:r>
          <a:r>
            <a:rPr lang="en-US" sz="2600" kern="1200" dirty="0" smtClean="0"/>
            <a:t>to affect the </a:t>
          </a:r>
          <a:r>
            <a:rPr lang="en-US" sz="2600" b="1" kern="1200" dirty="0" smtClean="0"/>
            <a:t>availability and cost of money and credit </a:t>
          </a:r>
          <a:r>
            <a:rPr lang="en-US" sz="2600" kern="1200" dirty="0" smtClean="0"/>
            <a:t>in order to achieve </a:t>
          </a:r>
          <a:r>
            <a:rPr lang="en-US" sz="2600" b="1" kern="1200" dirty="0" smtClean="0"/>
            <a:t>national economic goals</a:t>
          </a:r>
          <a:endParaRPr lang="en-US" sz="2600" kern="1200" dirty="0"/>
        </a:p>
      </dsp:txBody>
      <dsp:txXfrm>
        <a:off x="4744122" y="1416604"/>
        <a:ext cx="3000615" cy="27170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1E78325-D473-4DA4-AF11-EAB0EB7F4A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43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0ACC2C8-FC5E-4171-9804-2D5DAE3644FC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01DAC48-6BD5-4C13-BA44-9B4E9F28E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5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10A19-CBF7-4158-BADA-11C81927B1B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10A19-CBF7-4158-BADA-11C81927B1B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10A19-CBF7-4158-BADA-11C81927B1B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conEd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0" y="5880100"/>
            <a:ext cx="1441704" cy="71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0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402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2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7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3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2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1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1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9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EconEd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0" y="5880100"/>
            <a:ext cx="1441704" cy="713232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>
            <a:off x="457200" y="11811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59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Role of Government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7529" y="3401452"/>
            <a:ext cx="8124948" cy="1752600"/>
          </a:xfrm>
        </p:spPr>
        <p:txBody>
          <a:bodyPr>
            <a:normAutofit/>
          </a:bodyPr>
          <a:lstStyle/>
          <a:p>
            <a:endParaRPr lang="en-US" sz="1800" dirty="0" smtClean="0"/>
          </a:p>
          <a:p>
            <a:endParaRPr lang="en-US" sz="1800" dirty="0" smtClean="0"/>
          </a:p>
          <a:p>
            <a:pPr algn="l"/>
            <a:r>
              <a:rPr lang="en-US" sz="1800" dirty="0" smtClean="0"/>
              <a:t>The opinions expressed are solely those of the presenters and do not reflect the opinions of the Federal Reserve Bank of Dallas or the Federal Reserve System.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Monopolies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industries are characterized by conditions that create barriers to entry</a:t>
            </a:r>
          </a:p>
          <a:p>
            <a:pPr lvl="1"/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Economies of scale</a:t>
            </a:r>
          </a:p>
          <a:p>
            <a:r>
              <a:rPr lang="en-US" dirty="0" smtClean="0"/>
              <a:t>Utilities are the classic example</a:t>
            </a:r>
          </a:p>
          <a:p>
            <a:pPr lvl="1"/>
            <a:r>
              <a:rPr lang="en-US" dirty="0" smtClean="0"/>
              <a:t>Water</a:t>
            </a:r>
          </a:p>
          <a:p>
            <a:pPr lvl="1"/>
            <a:r>
              <a:rPr lang="en-US" dirty="0" smtClean="0"/>
              <a:t>Cable television</a:t>
            </a:r>
          </a:p>
          <a:p>
            <a:pPr lvl="1"/>
            <a:r>
              <a:rPr lang="en-US" dirty="0" smtClean="0"/>
              <a:t>Electricity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Protected Monopolies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Barriers to entry in some industries are the result of specific protections granted by government</a:t>
            </a:r>
          </a:p>
          <a:p>
            <a:pPr lvl="1"/>
            <a:r>
              <a:rPr lang="en-US" dirty="0" smtClean="0"/>
              <a:t>Licenses</a:t>
            </a:r>
          </a:p>
          <a:p>
            <a:pPr lvl="1"/>
            <a:r>
              <a:rPr lang="en-US" dirty="0" smtClean="0"/>
              <a:t>Patents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Concessions in national park</a:t>
            </a:r>
          </a:p>
          <a:p>
            <a:pPr lvl="1"/>
            <a:r>
              <a:rPr lang="en-US" dirty="0" smtClean="0"/>
              <a:t>Pharmaceuticals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Fiscal Policy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 for externalities</a:t>
            </a:r>
          </a:p>
          <a:p>
            <a:r>
              <a:rPr lang="en-US" dirty="0" smtClean="0"/>
              <a:t>Provide public goods and services</a:t>
            </a:r>
          </a:p>
          <a:p>
            <a:r>
              <a:rPr lang="en-US" b="1" dirty="0" smtClean="0"/>
              <a:t>Redistribute income</a:t>
            </a:r>
          </a:p>
          <a:p>
            <a:r>
              <a:rPr lang="en-US" dirty="0" smtClean="0"/>
              <a:t>Stabilize the economy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Federal Government: Receipts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income taxes</a:t>
            </a:r>
          </a:p>
          <a:p>
            <a:r>
              <a:rPr lang="en-US" dirty="0" smtClean="0"/>
              <a:t>Social insurance taxes</a:t>
            </a:r>
          </a:p>
          <a:p>
            <a:r>
              <a:rPr lang="en-US" dirty="0" smtClean="0"/>
              <a:t>Corporate income taxes</a:t>
            </a:r>
          </a:p>
          <a:p>
            <a:r>
              <a:rPr lang="en-US" dirty="0" smtClean="0"/>
              <a:t>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87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Taxes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00839"/>
          <a:ext cx="8229600" cy="4771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Taxes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7637"/>
          <a:ext cx="8229600" cy="4554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Government: Spending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Security</a:t>
            </a:r>
          </a:p>
          <a:p>
            <a:r>
              <a:rPr lang="en-US" dirty="0" smtClean="0"/>
              <a:t>National defense</a:t>
            </a:r>
          </a:p>
          <a:p>
            <a:r>
              <a:rPr lang="en-US" dirty="0" smtClean="0"/>
              <a:t>Income security</a:t>
            </a:r>
          </a:p>
          <a:p>
            <a:r>
              <a:rPr lang="en-US" dirty="0" smtClean="0"/>
              <a:t>Medicare</a:t>
            </a:r>
          </a:p>
          <a:p>
            <a:r>
              <a:rPr lang="en-US" dirty="0" smtClean="0"/>
              <a:t>Health</a:t>
            </a:r>
          </a:p>
          <a:p>
            <a:r>
              <a:rPr lang="en-US" dirty="0" smtClean="0"/>
              <a:t>Net interest</a:t>
            </a:r>
          </a:p>
          <a:p>
            <a:r>
              <a:rPr lang="en-US" dirty="0" smtClean="0"/>
              <a:t>Other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Fiscal Policy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 for externalities</a:t>
            </a:r>
          </a:p>
          <a:p>
            <a:r>
              <a:rPr lang="en-US" dirty="0" smtClean="0"/>
              <a:t>Provide public goods and services</a:t>
            </a:r>
          </a:p>
          <a:p>
            <a:r>
              <a:rPr lang="en-US" dirty="0" smtClean="0"/>
              <a:t>Redistribute income</a:t>
            </a:r>
          </a:p>
          <a:p>
            <a:r>
              <a:rPr lang="en-US" b="1" dirty="0" smtClean="0"/>
              <a:t>Stabilize the economy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Cycle</a:t>
            </a:r>
          </a:p>
        </p:txBody>
      </p:sp>
      <p:grpSp>
        <p:nvGrpSpPr>
          <p:cNvPr id="2" name="Group 14"/>
          <p:cNvGrpSpPr/>
          <p:nvPr/>
        </p:nvGrpSpPr>
        <p:grpSpPr>
          <a:xfrm>
            <a:off x="342900" y="1198563"/>
            <a:ext cx="8496300" cy="4897437"/>
            <a:chOff x="539750" y="1700213"/>
            <a:chExt cx="8496300" cy="4897437"/>
          </a:xfrm>
        </p:grpSpPr>
        <p:sp>
          <p:nvSpPr>
            <p:cNvPr id="69636" name="Line 4"/>
            <p:cNvSpPr>
              <a:spLocks noChangeShapeType="1"/>
            </p:cNvSpPr>
            <p:nvPr/>
          </p:nvSpPr>
          <p:spPr bwMode="auto">
            <a:xfrm>
              <a:off x="1187450" y="1773238"/>
              <a:ext cx="0" cy="4464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37" name="Line 5"/>
            <p:cNvSpPr>
              <a:spLocks noChangeShapeType="1"/>
            </p:cNvSpPr>
            <p:nvPr/>
          </p:nvSpPr>
          <p:spPr bwMode="auto">
            <a:xfrm>
              <a:off x="1187450" y="6237288"/>
              <a:ext cx="6985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38" name="Text Box 6"/>
            <p:cNvSpPr txBox="1">
              <a:spLocks noChangeArrowheads="1"/>
            </p:cNvSpPr>
            <p:nvPr/>
          </p:nvSpPr>
          <p:spPr bwMode="auto">
            <a:xfrm>
              <a:off x="539750" y="1708150"/>
              <a:ext cx="792163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Real GDP</a:t>
              </a:r>
            </a:p>
          </p:txBody>
        </p:sp>
        <p:sp>
          <p:nvSpPr>
            <p:cNvPr id="69639" name="Text Box 7"/>
            <p:cNvSpPr txBox="1">
              <a:spLocks noChangeArrowheads="1"/>
            </p:cNvSpPr>
            <p:nvPr/>
          </p:nvSpPr>
          <p:spPr bwMode="auto">
            <a:xfrm>
              <a:off x="7667625" y="6230938"/>
              <a:ext cx="79216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Time</a:t>
              </a:r>
            </a:p>
          </p:txBody>
        </p:sp>
        <p:sp>
          <p:nvSpPr>
            <p:cNvPr id="69640" name="Line 8"/>
            <p:cNvSpPr>
              <a:spLocks noChangeShapeType="1"/>
            </p:cNvSpPr>
            <p:nvPr/>
          </p:nvSpPr>
          <p:spPr bwMode="auto">
            <a:xfrm flipV="1">
              <a:off x="1187450" y="2781300"/>
              <a:ext cx="7632700" cy="2735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41" name="Freeform 9"/>
            <p:cNvSpPr>
              <a:spLocks/>
            </p:cNvSpPr>
            <p:nvPr/>
          </p:nvSpPr>
          <p:spPr bwMode="auto">
            <a:xfrm>
              <a:off x="1331913" y="2384425"/>
              <a:ext cx="6840537" cy="3132138"/>
            </a:xfrm>
            <a:custGeom>
              <a:avLst/>
              <a:gdLst/>
              <a:ahLst/>
              <a:cxnLst>
                <a:cxn ang="0">
                  <a:pos x="0" y="1928"/>
                </a:cxn>
                <a:cxn ang="0">
                  <a:pos x="453" y="1384"/>
                </a:cxn>
                <a:cxn ang="0">
                  <a:pos x="1723" y="1837"/>
                </a:cxn>
                <a:cxn ang="0">
                  <a:pos x="2495" y="567"/>
                </a:cxn>
                <a:cxn ang="0">
                  <a:pos x="3719" y="1021"/>
                </a:cxn>
                <a:cxn ang="0">
                  <a:pos x="4218" y="159"/>
                </a:cxn>
                <a:cxn ang="0">
                  <a:pos x="4264" y="68"/>
                </a:cxn>
              </a:cxnLst>
              <a:rect l="0" t="0" r="r" b="b"/>
              <a:pathLst>
                <a:path w="4309" h="1973">
                  <a:moveTo>
                    <a:pt x="0" y="1928"/>
                  </a:moveTo>
                  <a:cubicBezTo>
                    <a:pt x="83" y="1663"/>
                    <a:pt x="166" y="1399"/>
                    <a:pt x="453" y="1384"/>
                  </a:cubicBezTo>
                  <a:cubicBezTo>
                    <a:pt x="740" y="1369"/>
                    <a:pt x="1383" y="1973"/>
                    <a:pt x="1723" y="1837"/>
                  </a:cubicBezTo>
                  <a:cubicBezTo>
                    <a:pt x="2063" y="1701"/>
                    <a:pt x="2162" y="703"/>
                    <a:pt x="2495" y="567"/>
                  </a:cubicBezTo>
                  <a:cubicBezTo>
                    <a:pt x="2828" y="431"/>
                    <a:pt x="3432" y="1089"/>
                    <a:pt x="3719" y="1021"/>
                  </a:cubicBezTo>
                  <a:cubicBezTo>
                    <a:pt x="4006" y="953"/>
                    <a:pt x="4127" y="318"/>
                    <a:pt x="4218" y="159"/>
                  </a:cubicBezTo>
                  <a:cubicBezTo>
                    <a:pt x="4309" y="0"/>
                    <a:pt x="4286" y="34"/>
                    <a:pt x="4264" y="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42" name="Text Box 10"/>
            <p:cNvSpPr txBox="1">
              <a:spLocks noChangeArrowheads="1"/>
            </p:cNvSpPr>
            <p:nvPr/>
          </p:nvSpPr>
          <p:spPr bwMode="auto">
            <a:xfrm>
              <a:off x="7164388" y="1700213"/>
              <a:ext cx="1871662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Long Run Growth Trend</a:t>
              </a:r>
            </a:p>
          </p:txBody>
        </p:sp>
        <p:sp>
          <p:nvSpPr>
            <p:cNvPr id="69643" name="Line 11"/>
            <p:cNvSpPr>
              <a:spLocks noChangeShapeType="1"/>
            </p:cNvSpPr>
            <p:nvPr/>
          </p:nvSpPr>
          <p:spPr bwMode="auto">
            <a:xfrm>
              <a:off x="8459788" y="2276475"/>
              <a:ext cx="73025" cy="5762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44" name="Text Box 12"/>
            <p:cNvSpPr txBox="1">
              <a:spLocks noChangeArrowheads="1"/>
            </p:cNvSpPr>
            <p:nvPr/>
          </p:nvSpPr>
          <p:spPr bwMode="auto">
            <a:xfrm>
              <a:off x="5651500" y="4292600"/>
              <a:ext cx="13684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Recession</a:t>
              </a:r>
            </a:p>
          </p:txBody>
        </p:sp>
        <p:sp>
          <p:nvSpPr>
            <p:cNvPr id="69645" name="Line 13"/>
            <p:cNvSpPr>
              <a:spLocks noChangeShapeType="1"/>
            </p:cNvSpPr>
            <p:nvPr/>
          </p:nvSpPr>
          <p:spPr bwMode="auto">
            <a:xfrm flipV="1">
              <a:off x="5867400" y="3644900"/>
              <a:ext cx="288925" cy="647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646" name="Text Box 14"/>
            <p:cNvSpPr txBox="1">
              <a:spLocks noChangeArrowheads="1"/>
            </p:cNvSpPr>
            <p:nvPr/>
          </p:nvSpPr>
          <p:spPr bwMode="auto">
            <a:xfrm>
              <a:off x="3203575" y="3500438"/>
              <a:ext cx="143986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Expansion</a:t>
              </a:r>
            </a:p>
          </p:txBody>
        </p:sp>
        <p:sp>
          <p:nvSpPr>
            <p:cNvPr id="69647" name="Line 15"/>
            <p:cNvSpPr>
              <a:spLocks noChangeShapeType="1"/>
            </p:cNvSpPr>
            <p:nvPr/>
          </p:nvSpPr>
          <p:spPr bwMode="auto">
            <a:xfrm>
              <a:off x="3635375" y="3860800"/>
              <a:ext cx="1081088" cy="1444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Expansionary Fiscal </a:t>
            </a:r>
            <a:r>
              <a:rPr lang="en-US" dirty="0"/>
              <a:t>P</a:t>
            </a:r>
            <a:r>
              <a:rPr lang="en-US" dirty="0" smtClean="0"/>
              <a:t>olicy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Response to a recession (economy is operating below full employment)</a:t>
            </a:r>
          </a:p>
          <a:p>
            <a:r>
              <a:rPr lang="en-US" dirty="0" smtClean="0"/>
              <a:t>Seeks to stimulate production (and consumption)</a:t>
            </a:r>
          </a:p>
          <a:p>
            <a:pPr lvl="1"/>
            <a:r>
              <a:rPr lang="en-US" dirty="0" smtClean="0"/>
              <a:t>Directly (expenditures ↑)</a:t>
            </a:r>
          </a:p>
          <a:p>
            <a:pPr lvl="1"/>
            <a:r>
              <a:rPr lang="en-US" dirty="0"/>
              <a:t>Indirectly (taxes </a:t>
            </a:r>
            <a:r>
              <a:rPr lang="en-US" dirty="0" smtClean="0"/>
              <a:t>↓ to encourage household spending or investment spending)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 of Government in a Market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 legal and social framework</a:t>
            </a:r>
          </a:p>
          <a:p>
            <a:r>
              <a:rPr lang="en-US" dirty="0" smtClean="0"/>
              <a:t>Maintain competition</a:t>
            </a:r>
          </a:p>
          <a:p>
            <a:r>
              <a:rPr lang="en-US" dirty="0" smtClean="0"/>
              <a:t>Provide public goods and services</a:t>
            </a:r>
          </a:p>
          <a:p>
            <a:r>
              <a:rPr lang="en-US" dirty="0" smtClean="0"/>
              <a:t>Redistribute income</a:t>
            </a:r>
          </a:p>
          <a:p>
            <a:r>
              <a:rPr lang="en-US" dirty="0" smtClean="0"/>
              <a:t>Correct for externalities</a:t>
            </a:r>
          </a:p>
          <a:p>
            <a:r>
              <a:rPr lang="en-US" dirty="0" smtClean="0"/>
              <a:t>Stabilize the economy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Contractionary fiscal policy</a:t>
            </a:r>
            <a:endParaRPr lang="en-US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Response to inflation (economy is operating above full employment and prices are rising)</a:t>
            </a:r>
          </a:p>
          <a:p>
            <a:r>
              <a:rPr lang="en-US" dirty="0" smtClean="0"/>
              <a:t>Seeks to reduce production (and consumption) </a:t>
            </a:r>
          </a:p>
          <a:p>
            <a:pPr lvl="1"/>
            <a:r>
              <a:rPr lang="en-US" dirty="0"/>
              <a:t>Directly (expenditures </a:t>
            </a:r>
            <a:r>
              <a:rPr lang="en-US" dirty="0" smtClean="0"/>
              <a:t>↓)</a:t>
            </a:r>
            <a:endParaRPr lang="en-US" dirty="0"/>
          </a:p>
          <a:p>
            <a:pPr lvl="1"/>
            <a:r>
              <a:rPr lang="en-US" dirty="0"/>
              <a:t>Indirectly (taxes ↑ </a:t>
            </a:r>
            <a:r>
              <a:rPr lang="en-US" dirty="0" smtClean="0"/>
              <a:t>to discourage </a:t>
            </a:r>
            <a:r>
              <a:rPr lang="en-US" dirty="0"/>
              <a:t>household </a:t>
            </a:r>
            <a:r>
              <a:rPr lang="en-US" dirty="0" smtClean="0"/>
              <a:t>or </a:t>
            </a:r>
            <a:r>
              <a:rPr lang="en-US" dirty="0"/>
              <a:t>investment spending)</a:t>
            </a:r>
          </a:p>
          <a:p>
            <a:r>
              <a:rPr lang="en-US" dirty="0" smtClean="0"/>
              <a:t>Politically difficult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Response to Economic Contractions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Deal</a:t>
            </a:r>
          </a:p>
          <a:p>
            <a:r>
              <a:rPr lang="en-US" dirty="0" smtClean="0"/>
              <a:t>Great Society</a:t>
            </a:r>
          </a:p>
          <a:p>
            <a:r>
              <a:rPr lang="en-US" dirty="0" smtClean="0"/>
              <a:t>2008 Financial Crisis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Sinking into Depression</a:t>
            </a:r>
            <a:endParaRPr lang="en-US" dirty="0"/>
          </a:p>
        </p:txBody>
      </p:sp>
      <p:pic>
        <p:nvPicPr>
          <p:cNvPr id="419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22077" b="5177"/>
          <a:stretch>
            <a:fillRect/>
          </a:stretch>
        </p:blipFill>
        <p:spPr bwMode="auto">
          <a:xfrm>
            <a:off x="435166" y="1597445"/>
            <a:ext cx="8229600" cy="3133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“We have two problems: First, to meet the immediate distress; second, to build up a basis of permanent employment. As to immediate relief, the first principle is that this nation, this national government if you like, owes a positive duty that no citizen shall be permitted to starve. In addition to providing emergency relief, the federal government should and must provide temporary work wherever that is possible.”</a:t>
            </a:r>
          </a:p>
          <a:p>
            <a:pPr algn="r">
              <a:buNone/>
            </a:pPr>
            <a:r>
              <a:rPr lang="en-US" sz="2600" i="1" dirty="0" smtClean="0"/>
              <a:t>Franklin D. Roosevelt</a:t>
            </a:r>
          </a:p>
          <a:p>
            <a:pPr algn="r">
              <a:buNone/>
            </a:pPr>
            <a:r>
              <a:rPr lang="en-US" sz="2600" i="1" dirty="0" smtClean="0"/>
              <a:t>October 1932</a:t>
            </a:r>
            <a:endParaRPr lang="en-US" sz="2600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2386" y="1235655"/>
            <a:ext cx="4601447" cy="500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New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Relief</a:t>
            </a:r>
            <a:r>
              <a:rPr lang="en-US" dirty="0" smtClean="0"/>
              <a:t> programs to help immediately</a:t>
            </a:r>
          </a:p>
          <a:p>
            <a:r>
              <a:rPr lang="en-US" sz="4000" b="1" dirty="0" smtClean="0"/>
              <a:t>Recovery</a:t>
            </a:r>
            <a:r>
              <a:rPr lang="en-US" dirty="0" smtClean="0"/>
              <a:t> programs to rebuild</a:t>
            </a:r>
          </a:p>
          <a:p>
            <a:r>
              <a:rPr lang="en-US" sz="4000" b="1" dirty="0" smtClean="0"/>
              <a:t>Reform</a:t>
            </a:r>
            <a:r>
              <a:rPr lang="en-US" dirty="0" smtClean="0"/>
              <a:t> programs to prevent the disaster from reoccurring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Alphabet Soup</a:t>
            </a:r>
            <a:endParaRPr lang="en-US" dirty="0"/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20716907">
            <a:off x="424496" y="1479472"/>
            <a:ext cx="3709668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140381">
            <a:off x="2903549" y="469249"/>
            <a:ext cx="3625006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93748">
            <a:off x="5196480" y="238439"/>
            <a:ext cx="3649839" cy="4422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44758" y="1896031"/>
            <a:ext cx="3656872" cy="4422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Alphabet Soup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4440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Lasting Recovery?</a:t>
            </a:r>
            <a:endParaRPr lang="en-US" dirty="0"/>
          </a:p>
        </p:txBody>
      </p:sp>
      <p:pic>
        <p:nvPicPr>
          <p:cNvPr id="430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13620"/>
          <a:stretch>
            <a:fillRect/>
          </a:stretch>
        </p:blipFill>
        <p:spPr bwMode="auto">
          <a:xfrm>
            <a:off x="994796" y="1263400"/>
            <a:ext cx="7154409" cy="449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– A New Deal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5923"/>
            <a:ext cx="8229600" cy="560207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Front of box:</a:t>
            </a:r>
          </a:p>
          <a:p>
            <a:pPr lvl="1"/>
            <a:r>
              <a:rPr lang="en-US" dirty="0" smtClean="0"/>
              <a:t>Name and abbreviation of the program</a:t>
            </a:r>
          </a:p>
          <a:p>
            <a:pPr lvl="1"/>
            <a:r>
              <a:rPr lang="en-US" dirty="0" smtClean="0"/>
              <a:t>Art relating to the program</a:t>
            </a:r>
          </a:p>
          <a:p>
            <a:pPr lvl="1"/>
            <a:r>
              <a:rPr lang="en-US" dirty="0" smtClean="0"/>
              <a:t>Purpose of the New Deal program</a:t>
            </a:r>
          </a:p>
          <a:p>
            <a:r>
              <a:rPr lang="en-US" dirty="0" smtClean="0"/>
              <a:t>Top of box:</a:t>
            </a:r>
          </a:p>
          <a:p>
            <a:pPr lvl="1"/>
            <a:r>
              <a:rPr lang="en-US" dirty="0" smtClean="0"/>
              <a:t>Dates of program</a:t>
            </a:r>
          </a:p>
          <a:p>
            <a:pPr lvl="1"/>
            <a:r>
              <a:rPr lang="en-US" dirty="0" smtClean="0"/>
              <a:t>Purpose of program (relief, reform, recovery)</a:t>
            </a:r>
          </a:p>
          <a:p>
            <a:r>
              <a:rPr lang="en-US" dirty="0" smtClean="0"/>
              <a:t>Side panel one:</a:t>
            </a:r>
          </a:p>
          <a:p>
            <a:pPr lvl="1"/>
            <a:r>
              <a:rPr lang="en-US" dirty="0" smtClean="0"/>
              <a:t>Following the “Nutrition Facts” format, create a “Program Effects on the Economy”</a:t>
            </a:r>
          </a:p>
          <a:p>
            <a:pPr lvl="1"/>
            <a:r>
              <a:rPr lang="en-US" dirty="0" smtClean="0"/>
              <a:t>Biographical information about Franklin D. Roosevelt</a:t>
            </a:r>
          </a:p>
          <a:p>
            <a:r>
              <a:rPr lang="en-US" dirty="0" smtClean="0"/>
              <a:t>Side panel two:</a:t>
            </a:r>
          </a:p>
          <a:p>
            <a:pPr lvl="1"/>
            <a:r>
              <a:rPr lang="en-US" dirty="0" smtClean="0"/>
              <a:t>Description of the program in paragraph form</a:t>
            </a:r>
          </a:p>
          <a:p>
            <a:pPr lvl="1"/>
            <a:r>
              <a:rPr lang="en-US" dirty="0" smtClean="0"/>
              <a:t>Description of end of program or its current-day status</a:t>
            </a:r>
          </a:p>
          <a:p>
            <a:r>
              <a:rPr lang="en-US" dirty="0" smtClean="0"/>
              <a:t>Back panel:</a:t>
            </a:r>
          </a:p>
          <a:p>
            <a:pPr lvl="1"/>
            <a:r>
              <a:rPr lang="en-US" dirty="0" smtClean="0"/>
              <a:t>Game, word search, puzzle or cartoon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Policies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498128"/>
              </p:ext>
            </p:extLst>
          </p:nvPr>
        </p:nvGraphicFramePr>
        <p:xfrm>
          <a:off x="457200" y="1447801"/>
          <a:ext cx="8229600" cy="4291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60550" y="292011"/>
            <a:ext cx="5422900" cy="605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 Act of 1946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the policy and responsibility of the federal government to use all practical means to promote maximum employment, production and purchasing power. </a:t>
            </a:r>
          </a:p>
          <a:p>
            <a:r>
              <a:rPr lang="en-US" dirty="0" smtClean="0"/>
              <a:t>Three goals</a:t>
            </a:r>
          </a:p>
          <a:p>
            <a:pPr lvl="1"/>
            <a:r>
              <a:rPr lang="en-US" dirty="0" smtClean="0"/>
              <a:t>Full employment</a:t>
            </a:r>
          </a:p>
          <a:p>
            <a:pPr lvl="1"/>
            <a:r>
              <a:rPr lang="en-US" dirty="0" smtClean="0"/>
              <a:t>Price stability</a:t>
            </a:r>
          </a:p>
          <a:p>
            <a:pPr lvl="1"/>
            <a:r>
              <a:rPr lang="en-US" dirty="0" smtClean="0"/>
              <a:t>Economic growth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Aid to education</a:t>
            </a:r>
          </a:p>
          <a:p>
            <a:pPr lvl="1"/>
            <a:r>
              <a:rPr lang="en-US" dirty="0" smtClean="0"/>
              <a:t>Funded students (instead of schools)</a:t>
            </a:r>
          </a:p>
          <a:p>
            <a:r>
              <a:rPr lang="en-US" dirty="0" smtClean="0"/>
              <a:t>Medicaid and Medicare (1965)</a:t>
            </a:r>
          </a:p>
          <a:p>
            <a:pPr lvl="1"/>
            <a:r>
              <a:rPr lang="en-US" dirty="0" smtClean="0"/>
              <a:t>Created a new entitlement in perpetuity </a:t>
            </a:r>
          </a:p>
          <a:p>
            <a:r>
              <a:rPr lang="en-US" dirty="0" smtClean="0"/>
              <a:t>Immigration and Nationality Act of 1965</a:t>
            </a:r>
          </a:p>
          <a:p>
            <a:pPr lvl="1"/>
            <a:r>
              <a:rPr lang="en-US" dirty="0" smtClean="0"/>
              <a:t>Abolished the national-origin quota system</a:t>
            </a:r>
          </a:p>
          <a:p>
            <a:pPr lvl="1"/>
            <a:r>
              <a:rPr lang="en-US" dirty="0" smtClean="0"/>
              <a:t>Created family reunification policy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3150"/>
          </a:xfrm>
        </p:spPr>
        <p:txBody>
          <a:bodyPr>
            <a:noAutofit/>
          </a:bodyPr>
          <a:lstStyle/>
          <a:p>
            <a:r>
              <a:rPr lang="en-US" sz="2800" dirty="0" smtClean="0"/>
              <a:t>Full Employment and Balanced Growth Act </a:t>
            </a:r>
            <a:br>
              <a:rPr lang="en-US" sz="2800" dirty="0" smtClean="0"/>
            </a:br>
            <a:r>
              <a:rPr lang="en-US" sz="2800" i="1" dirty="0" smtClean="0"/>
              <a:t>The Humphrey-Hawkins Act (1978)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58875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4800" smtClean="0"/>
              <a:t>An Act to translate into practical reality the </a:t>
            </a:r>
            <a:r>
              <a:rPr lang="en-US" sz="4800" b="1" smtClean="0"/>
              <a:t>right of all Americans </a:t>
            </a:r>
            <a:r>
              <a:rPr lang="en-US" sz="4800" smtClean="0"/>
              <a:t>who are able, willing, and seeking </a:t>
            </a:r>
            <a:r>
              <a:rPr lang="en-US" sz="4800" b="1" smtClean="0"/>
              <a:t>to work to full opportunity for useful paid employment </a:t>
            </a:r>
            <a:r>
              <a:rPr lang="en-US" sz="4800" smtClean="0"/>
              <a:t>at fair rates of compensation; </a:t>
            </a:r>
          </a:p>
          <a:p>
            <a:pPr>
              <a:buNone/>
            </a:pPr>
            <a:r>
              <a:rPr lang="en-US" sz="4800" smtClean="0"/>
              <a:t>to assert the responsibility of the Federal Government to </a:t>
            </a:r>
            <a:r>
              <a:rPr lang="en-US" sz="4800" b="1" smtClean="0"/>
              <a:t>use all practicable programs and policies</a:t>
            </a:r>
            <a:r>
              <a:rPr lang="en-US" sz="4800" smtClean="0"/>
              <a:t> to promote full employment, production, and real income, balanced growth, adequate productivity growth, proper attention to national priorities, and reasonable price stability; </a:t>
            </a:r>
          </a:p>
          <a:p>
            <a:pPr>
              <a:buNone/>
            </a:pPr>
            <a:r>
              <a:rPr lang="en-US" sz="4800" smtClean="0"/>
              <a:t>to </a:t>
            </a:r>
            <a:r>
              <a:rPr lang="en-US" sz="4800" b="1" smtClean="0"/>
              <a:t>require the President</a:t>
            </a:r>
            <a:r>
              <a:rPr lang="en-US" sz="4800" smtClean="0"/>
              <a:t> each year to set forth explicit short-term and medium-term economic goals; </a:t>
            </a:r>
          </a:p>
          <a:p>
            <a:pPr>
              <a:buNone/>
            </a:pPr>
            <a:r>
              <a:rPr lang="en-US" sz="4800" smtClean="0"/>
              <a:t>to achieve a </a:t>
            </a:r>
            <a:r>
              <a:rPr lang="en-US" sz="4800" b="1" smtClean="0"/>
              <a:t>better integration</a:t>
            </a:r>
            <a:r>
              <a:rPr lang="en-US" sz="4800" smtClean="0"/>
              <a:t> of general and structural economic policies; </a:t>
            </a:r>
          </a:p>
          <a:p>
            <a:pPr>
              <a:buNone/>
            </a:pPr>
            <a:r>
              <a:rPr lang="en-US" sz="4800" smtClean="0"/>
              <a:t>and to improve the </a:t>
            </a:r>
            <a:r>
              <a:rPr lang="en-US" sz="4800" b="1" smtClean="0"/>
              <a:t>coordination of economic policymaking</a:t>
            </a:r>
            <a:r>
              <a:rPr lang="en-US" sz="4800" smtClean="0"/>
              <a:t> within the Federal Government. </a:t>
            </a:r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Fiscal Responses to 2008 Recession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Types of Policies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498128"/>
              </p:ext>
            </p:extLst>
          </p:nvPr>
        </p:nvGraphicFramePr>
        <p:xfrm>
          <a:off x="457200" y="1417638"/>
          <a:ext cx="8229600" cy="4440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Roles of Government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Correct for externalities</a:t>
            </a:r>
          </a:p>
          <a:p>
            <a:r>
              <a:rPr lang="en-US" dirty="0" smtClean="0"/>
              <a:t>Provide public goods and services</a:t>
            </a:r>
          </a:p>
          <a:p>
            <a:r>
              <a:rPr lang="en-US" dirty="0" smtClean="0"/>
              <a:t>Redistribute income</a:t>
            </a:r>
          </a:p>
          <a:p>
            <a:r>
              <a:rPr lang="en-US" dirty="0" smtClean="0"/>
              <a:t>Stabilize the economy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Externalities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 or costs from a transaction extend beyond the buyer or seller</a:t>
            </a:r>
          </a:p>
          <a:p>
            <a:r>
              <a:rPr lang="en-US" dirty="0" smtClean="0"/>
              <a:t>Positive externalities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Technology spillovers or patent protection</a:t>
            </a:r>
          </a:p>
          <a:p>
            <a:r>
              <a:rPr lang="en-US" dirty="0" smtClean="0"/>
              <a:t>Negative externalities</a:t>
            </a:r>
          </a:p>
          <a:p>
            <a:pPr lvl="1"/>
            <a:r>
              <a:rPr lang="en-US" dirty="0" smtClean="0"/>
              <a:t>Pollution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67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Fiscal Policy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 for externalities</a:t>
            </a:r>
          </a:p>
          <a:p>
            <a:r>
              <a:rPr lang="en-US" b="1" dirty="0" smtClean="0"/>
              <a:t>Provide public goods and services</a:t>
            </a:r>
          </a:p>
          <a:p>
            <a:r>
              <a:rPr lang="en-US" dirty="0" smtClean="0"/>
              <a:t>Redistribute income</a:t>
            </a:r>
          </a:p>
          <a:p>
            <a:r>
              <a:rPr lang="en-US" dirty="0" smtClean="0"/>
              <a:t>Stabilize the economy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069161"/>
              </p:ext>
            </p:extLst>
          </p:nvPr>
        </p:nvGraphicFramePr>
        <p:xfrm>
          <a:off x="457201" y="1447800"/>
          <a:ext cx="8229599" cy="41148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20226"/>
                <a:gridCol w="1097849"/>
                <a:gridCol w="3105762"/>
                <a:gridCol w="3105762"/>
              </a:tblGrid>
              <a:tr h="777601">
                <a:tc rowSpan="2" gridSpan="2"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Rival in Consumption?</a:t>
                      </a:r>
                      <a:endParaRPr lang="en-US" sz="3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77601">
                <a:tc gridSpan="2" v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Yes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No</a:t>
                      </a:r>
                      <a:endParaRPr lang="en-US" sz="2800" b="1" dirty="0"/>
                    </a:p>
                  </a:txBody>
                  <a:tcPr anchor="ctr"/>
                </a:tc>
              </a:tr>
              <a:tr h="1279799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Excludable?</a:t>
                      </a:r>
                      <a:endParaRPr lang="en-US" sz="32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Yes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Private Goods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Natural</a:t>
                      </a:r>
                      <a:r>
                        <a:rPr lang="en-US" sz="2800" b="1" baseline="0" dirty="0" smtClean="0"/>
                        <a:t> Monopolies</a:t>
                      </a:r>
                      <a:endParaRPr lang="en-US" sz="2800" b="1" dirty="0"/>
                    </a:p>
                  </a:txBody>
                  <a:tcPr anchor="ctr"/>
                </a:tc>
              </a:tr>
              <a:tr h="12797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No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Common Resources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Public Goods</a:t>
                      </a:r>
                      <a:endParaRPr lang="en-US" sz="28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Market Failures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647266"/>
              </p:ext>
            </p:extLst>
          </p:nvPr>
        </p:nvGraphicFramePr>
        <p:xfrm>
          <a:off x="172528" y="609600"/>
          <a:ext cx="8850702" cy="51700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625080"/>
                <a:gridCol w="652658"/>
                <a:gridCol w="3971095"/>
                <a:gridCol w="3601869"/>
              </a:tblGrid>
              <a:tr h="518856">
                <a:tc rowSpan="2" gridSpan="2"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Rival in Consumption?</a:t>
                      </a:r>
                      <a:endParaRPr lang="en-US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8856">
                <a:tc gridSpan="2"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Yes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No</a:t>
                      </a:r>
                      <a:endParaRPr lang="en-US" sz="2400" b="1" dirty="0"/>
                    </a:p>
                  </a:txBody>
                  <a:tcPr anchor="ctr"/>
                </a:tc>
              </a:tr>
              <a:tr h="1953192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Excludable?</a:t>
                      </a:r>
                      <a:endParaRPr lang="en-US" sz="24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Yes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2400" b="1" dirty="0" smtClean="0"/>
                        <a:t>Private Goods</a:t>
                      </a:r>
                    </a:p>
                    <a:p>
                      <a:pPr marL="457200" indent="-457200" algn="l"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Clothing</a:t>
                      </a:r>
                    </a:p>
                    <a:p>
                      <a:pPr marL="457200" indent="-457200" algn="l"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Congested toll roads</a:t>
                      </a:r>
                    </a:p>
                    <a:p>
                      <a:pPr marL="457200" indent="-457200" algn="l">
                        <a:buFont typeface="Arial" pitchFamily="34" charset="0"/>
                        <a:buChar char="•"/>
                      </a:pPr>
                      <a:r>
                        <a:rPr lang="en-US" sz="2400" b="0" dirty="0" smtClean="0"/>
                        <a:t>Ice cream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2400" b="1" dirty="0" smtClean="0"/>
                        <a:t>Natural</a:t>
                      </a:r>
                      <a:r>
                        <a:rPr lang="en-US" sz="2400" b="1" baseline="0" dirty="0" smtClean="0"/>
                        <a:t> Monopolies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Fire protection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Cable TV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Uncongested toll roads</a:t>
                      </a:r>
                    </a:p>
                  </a:txBody>
                  <a:tcPr anchor="ctr"/>
                </a:tc>
              </a:tr>
              <a:tr h="217919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No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2400" b="1" dirty="0" smtClean="0"/>
                        <a:t>Common Resources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Fish in the ocean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Environment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Congested non-toll roads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en-US" sz="2400" b="1" dirty="0" smtClean="0"/>
                        <a:t>Public Goods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Tornado siren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National defense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b="0" dirty="0" smtClean="0"/>
                        <a:t>Uncongested non-toll roads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9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for Market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Public goods </a:t>
            </a:r>
            <a:r>
              <a:rPr lang="en-US" dirty="0" smtClean="0"/>
              <a:t>are subject to a free-rider problem</a:t>
            </a:r>
          </a:p>
          <a:p>
            <a:pPr lvl="1"/>
            <a:r>
              <a:rPr lang="en-US" dirty="0" smtClean="0"/>
              <a:t>Lighthouse, basic research</a:t>
            </a:r>
          </a:p>
          <a:p>
            <a:r>
              <a:rPr lang="en-US" b="1" dirty="0" smtClean="0"/>
              <a:t>Common resources </a:t>
            </a:r>
            <a:r>
              <a:rPr lang="en-US" dirty="0" smtClean="0"/>
              <a:t>can lead to the tragedy </a:t>
            </a:r>
            <a:r>
              <a:rPr lang="en-US" dirty="0"/>
              <a:t>of the </a:t>
            </a:r>
            <a:r>
              <a:rPr lang="en-US" dirty="0" smtClean="0"/>
              <a:t>commons</a:t>
            </a:r>
            <a:endParaRPr lang="en-US" dirty="0"/>
          </a:p>
          <a:p>
            <a:pPr lvl="1"/>
            <a:r>
              <a:rPr lang="en-US" dirty="0" smtClean="0"/>
              <a:t>Clean </a:t>
            </a:r>
            <a:r>
              <a:rPr lang="en-US" dirty="0"/>
              <a:t>air and </a:t>
            </a:r>
            <a:r>
              <a:rPr lang="en-US" dirty="0" smtClean="0"/>
              <a:t>water, congested cities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75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1088</Words>
  <Application>Microsoft Office PowerPoint</Application>
  <PresentationFormat>On-screen Show (4:3)</PresentationFormat>
  <Paragraphs>214</Paragraphs>
  <Slides>36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The Role of Government</vt:lpstr>
      <vt:lpstr>Role of Government in a Market Economy</vt:lpstr>
      <vt:lpstr>Two Types of Policies</vt:lpstr>
      <vt:lpstr>Roles of Government </vt:lpstr>
      <vt:lpstr>Externalities</vt:lpstr>
      <vt:lpstr>Fiscal Policy Tasks</vt:lpstr>
      <vt:lpstr>Potential Market Failures</vt:lpstr>
      <vt:lpstr>PowerPoint Presentation</vt:lpstr>
      <vt:lpstr>Potential for Market Failure</vt:lpstr>
      <vt:lpstr>Natural Monopolies</vt:lpstr>
      <vt:lpstr>Protected Monopolies</vt:lpstr>
      <vt:lpstr>Fiscal Policy Tasks</vt:lpstr>
      <vt:lpstr>Federal Government: Receipts</vt:lpstr>
      <vt:lpstr>Structure of Taxes</vt:lpstr>
      <vt:lpstr>Structure of Taxes</vt:lpstr>
      <vt:lpstr>Federal Government: Spending</vt:lpstr>
      <vt:lpstr>Fiscal Policy Tasks</vt:lpstr>
      <vt:lpstr>Business Cycle</vt:lpstr>
      <vt:lpstr>Expansionary Fiscal Policy</vt:lpstr>
      <vt:lpstr>Contractionary fiscal policy</vt:lpstr>
      <vt:lpstr>Fiscal Response to Economic Contractions</vt:lpstr>
      <vt:lpstr>Sinking into Depression</vt:lpstr>
      <vt:lpstr>New Deal</vt:lpstr>
      <vt:lpstr>PowerPoint Presentation</vt:lpstr>
      <vt:lpstr>Goals of the New Deal</vt:lpstr>
      <vt:lpstr>Alphabet Soup</vt:lpstr>
      <vt:lpstr>Alphabet Soup</vt:lpstr>
      <vt:lpstr>Lasting Recovery?</vt:lpstr>
      <vt:lpstr>Assessment – A New Deal Box</vt:lpstr>
      <vt:lpstr>PowerPoint Presentation</vt:lpstr>
      <vt:lpstr>Employment Act of 1946</vt:lpstr>
      <vt:lpstr>Great Society</vt:lpstr>
      <vt:lpstr>Full Employment and Balanced Growth Act  The Humphrey-Hawkins Act (1978)</vt:lpstr>
      <vt:lpstr>Fiscal Responses to 2008 Recession</vt:lpstr>
      <vt:lpstr>Two Types of Policies</vt:lpstr>
      <vt:lpstr>Questions?</vt:lpstr>
    </vt:vector>
  </TitlesOfParts>
  <Company>Federal Reserve Bank of Dallas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Coplen</dc:creator>
  <cp:lastModifiedBy>Princeton Williams</cp:lastModifiedBy>
  <cp:revision>30</cp:revision>
  <dcterms:created xsi:type="dcterms:W3CDTF">2012-04-20T19:52:48Z</dcterms:created>
  <dcterms:modified xsi:type="dcterms:W3CDTF">2014-03-06T18:53:21Z</dcterms:modified>
</cp:coreProperties>
</file>