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27"/>
  </p:notesMasterIdLst>
  <p:handoutMasterIdLst>
    <p:handoutMasterId r:id="rId28"/>
  </p:handoutMasterIdLst>
  <p:sldIdLst>
    <p:sldId id="256" r:id="rId6"/>
    <p:sldId id="285" r:id="rId7"/>
    <p:sldId id="258" r:id="rId8"/>
    <p:sldId id="257" r:id="rId9"/>
    <p:sldId id="259" r:id="rId10"/>
    <p:sldId id="262" r:id="rId11"/>
    <p:sldId id="261" r:id="rId12"/>
    <p:sldId id="266" r:id="rId13"/>
    <p:sldId id="267" r:id="rId14"/>
    <p:sldId id="272" r:id="rId15"/>
    <p:sldId id="268" r:id="rId16"/>
    <p:sldId id="270" r:id="rId17"/>
    <p:sldId id="273" r:id="rId18"/>
    <p:sldId id="276" r:id="rId19"/>
    <p:sldId id="274" r:id="rId20"/>
    <p:sldId id="277" r:id="rId21"/>
    <p:sldId id="279" r:id="rId22"/>
    <p:sldId id="293" r:id="rId23"/>
    <p:sldId id="281" r:id="rId24"/>
    <p:sldId id="282" r:id="rId25"/>
    <p:sldId id="275" r:id="rId26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-3768" y="-90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105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Sheet1!$A$1:$A$16</c:f>
              <c:strCache>
                <c:ptCount val="16"/>
                <c:pt idx="0">
                  <c:v>1820s</c:v>
                </c:pt>
                <c:pt idx="1">
                  <c:v>1830s</c:v>
                </c:pt>
                <c:pt idx="2">
                  <c:v>1840s</c:v>
                </c:pt>
                <c:pt idx="3">
                  <c:v>1850s</c:v>
                </c:pt>
                <c:pt idx="4">
                  <c:v>1860s</c:v>
                </c:pt>
                <c:pt idx="5">
                  <c:v>1870s</c:v>
                </c:pt>
                <c:pt idx="6">
                  <c:v>1880s</c:v>
                </c:pt>
                <c:pt idx="7">
                  <c:v>1890s</c:v>
                </c:pt>
                <c:pt idx="8">
                  <c:v>1900s</c:v>
                </c:pt>
                <c:pt idx="9">
                  <c:v>1910s</c:v>
                </c:pt>
                <c:pt idx="10">
                  <c:v>1920s</c:v>
                </c:pt>
                <c:pt idx="11">
                  <c:v>1930s</c:v>
                </c:pt>
                <c:pt idx="12">
                  <c:v>1940s</c:v>
                </c:pt>
                <c:pt idx="13">
                  <c:v>1950s</c:v>
                </c:pt>
                <c:pt idx="14">
                  <c:v>1960s</c:v>
                </c:pt>
                <c:pt idx="15">
                  <c:v>1970s</c:v>
                </c:pt>
              </c:strCache>
            </c:strRef>
          </c:cat>
          <c:val>
            <c:numRef>
              <c:f>Sheet1!$B$1:$B$16</c:f>
              <c:numCache>
                <c:formatCode>#,##0</c:formatCode>
                <c:ptCount val="16"/>
                <c:pt idx="0">
                  <c:v>3835</c:v>
                </c:pt>
                <c:pt idx="1">
                  <c:v>7187</c:v>
                </c:pt>
                <c:pt idx="2">
                  <c:v>3069</c:v>
                </c:pt>
                <c:pt idx="3">
                  <c:v>3446</c:v>
                </c:pt>
                <c:pt idx="4">
                  <c:v>1950</c:v>
                </c:pt>
                <c:pt idx="5">
                  <c:v>5133</c:v>
                </c:pt>
                <c:pt idx="6">
                  <c:v>2405</c:v>
                </c:pt>
                <c:pt idx="7">
                  <c:v>734</c:v>
                </c:pt>
                <c:pt idx="8">
                  <c:v>31188</c:v>
                </c:pt>
                <c:pt idx="9">
                  <c:v>185334</c:v>
                </c:pt>
                <c:pt idx="10">
                  <c:v>498945</c:v>
                </c:pt>
                <c:pt idx="11">
                  <c:v>32709</c:v>
                </c:pt>
                <c:pt idx="12">
                  <c:v>56158</c:v>
                </c:pt>
                <c:pt idx="13">
                  <c:v>273847</c:v>
                </c:pt>
                <c:pt idx="14">
                  <c:v>441824</c:v>
                </c:pt>
                <c:pt idx="15">
                  <c:v>621218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20723840"/>
        <c:axId val="220980736"/>
      </c:barChart>
      <c:catAx>
        <c:axId val="22072384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220980736"/>
        <c:crosses val="autoZero"/>
        <c:auto val="1"/>
        <c:lblAlgn val="ctr"/>
        <c:lblOffset val="100"/>
        <c:noMultiLvlLbl val="0"/>
      </c:catAx>
      <c:valAx>
        <c:axId val="220980736"/>
        <c:scaling>
          <c:orientation val="minMax"/>
        </c:scaling>
        <c:delete val="1"/>
        <c:axPos val="l"/>
        <c:majorGridlines/>
        <c:numFmt formatCode="#,##0" sourceLinked="1"/>
        <c:majorTickMark val="none"/>
        <c:minorTickMark val="none"/>
        <c:tickLblPos val="nextTo"/>
        <c:crossAx val="22072384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5207" tIns="47604" rIns="95207" bIns="47604" rtlCol="0" anchor="b"/>
          <a:lstStyle>
            <a:lvl1pPr algn="r">
              <a:defRPr sz="1200"/>
            </a:lvl1pPr>
          </a:lstStyle>
          <a:p>
            <a:fld id="{F91416D9-AF74-4D97-868F-AED5E04D17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1735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583" cy="480226"/>
          </a:xfrm>
          <a:prstGeom prst="rect">
            <a:avLst/>
          </a:prstGeom>
        </p:spPr>
        <p:txBody>
          <a:bodyPr vert="horz" lIns="95207" tIns="47604" rIns="95207" bIns="4760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2962" y="0"/>
            <a:ext cx="3170583" cy="480226"/>
          </a:xfrm>
          <a:prstGeom prst="rect">
            <a:avLst/>
          </a:prstGeom>
        </p:spPr>
        <p:txBody>
          <a:bodyPr vert="horz" lIns="95207" tIns="47604" rIns="95207" bIns="47604" rtlCol="0"/>
          <a:lstStyle>
            <a:lvl1pPr algn="r">
              <a:defRPr sz="1200"/>
            </a:lvl1pPr>
          </a:lstStyle>
          <a:p>
            <a:fld id="{4B6F5E82-D8A6-47A3-969C-918CA133CF6B}" type="datetimeFigureOut">
              <a:rPr lang="en-US" smtClean="0"/>
              <a:t>3/6/2014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207" tIns="47604" rIns="95207" bIns="4760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2183" y="4561313"/>
            <a:ext cx="5850835" cy="4320375"/>
          </a:xfrm>
          <a:prstGeom prst="rect">
            <a:avLst/>
          </a:prstGeom>
        </p:spPr>
        <p:txBody>
          <a:bodyPr vert="horz" lIns="95207" tIns="47604" rIns="95207" bIns="4760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325"/>
            <a:ext cx="3170583" cy="480226"/>
          </a:xfrm>
          <a:prstGeom prst="rect">
            <a:avLst/>
          </a:prstGeom>
        </p:spPr>
        <p:txBody>
          <a:bodyPr vert="horz" lIns="95207" tIns="47604" rIns="95207" bIns="4760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2962" y="9119325"/>
            <a:ext cx="3170583" cy="480226"/>
          </a:xfrm>
          <a:prstGeom prst="rect">
            <a:avLst/>
          </a:prstGeom>
        </p:spPr>
        <p:txBody>
          <a:bodyPr vert="horz" lIns="95207" tIns="47604" rIns="95207" bIns="47604" rtlCol="0" anchor="b"/>
          <a:lstStyle>
            <a:lvl1pPr algn="r">
              <a:defRPr sz="1200"/>
            </a:lvl1pPr>
          </a:lstStyle>
          <a:p>
            <a:fld id="{602EB7E4-B777-4529-8F09-856658748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6820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27459-67C5-423E-8B77-98035766E209}" type="datetimeFigureOut">
              <a:rPr lang="en-US" smtClean="0"/>
              <a:t>3/6/2014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2209F-6C5C-4D58-A1B8-D0EFF1AD8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534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27459-67C5-423E-8B77-98035766E209}" type="datetimeFigureOut">
              <a:rPr lang="en-US" smtClean="0"/>
              <a:t>3/6/2014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2209F-6C5C-4D58-A1B8-D0EFF1AD8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065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27459-67C5-423E-8B77-98035766E209}" type="datetimeFigureOut">
              <a:rPr lang="en-US" smtClean="0"/>
              <a:t>3/6/2014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2209F-6C5C-4D58-A1B8-D0EFF1AD8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780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27459-67C5-423E-8B77-98035766E209}" type="datetimeFigureOut">
              <a:rPr lang="en-US" smtClean="0"/>
              <a:t>3/6/2014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2209F-6C5C-4D58-A1B8-D0EFF1AD8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908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27459-67C5-423E-8B77-98035766E209}" type="datetimeFigureOut">
              <a:rPr lang="en-US" smtClean="0"/>
              <a:t>3/6/2014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2209F-6C5C-4D58-A1B8-D0EFF1AD8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11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27459-67C5-423E-8B77-98035766E209}" type="datetimeFigureOut">
              <a:rPr lang="en-US" smtClean="0"/>
              <a:t>3/6/2014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2209F-6C5C-4D58-A1B8-D0EFF1AD8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81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27459-67C5-423E-8B77-98035766E209}" type="datetimeFigureOut">
              <a:rPr lang="en-US" smtClean="0"/>
              <a:t>3/6/2014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2209F-6C5C-4D58-A1B8-D0EFF1AD8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291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27459-67C5-423E-8B77-98035766E209}" type="datetimeFigureOut">
              <a:rPr lang="en-US" smtClean="0"/>
              <a:t>3/6/2014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2209F-6C5C-4D58-A1B8-D0EFF1AD8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839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27459-67C5-423E-8B77-98035766E209}" type="datetimeFigureOut">
              <a:rPr lang="en-US" smtClean="0"/>
              <a:t>3/6/2014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2209F-6C5C-4D58-A1B8-D0EFF1AD8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985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27459-67C5-423E-8B77-98035766E209}" type="datetimeFigureOut">
              <a:rPr lang="en-US" smtClean="0"/>
              <a:t>3/6/2014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2209F-6C5C-4D58-A1B8-D0EFF1AD8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518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27459-67C5-423E-8B77-98035766E209}" type="datetimeFigureOut">
              <a:rPr lang="en-US" smtClean="0"/>
              <a:t>3/6/2014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2209F-6C5C-4D58-A1B8-D0EFF1AD8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993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B27459-67C5-423E-8B77-98035766E209}" type="datetimeFigureOut">
              <a:rPr lang="en-US" smtClean="0"/>
              <a:t>3/6/2014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52209F-6C5C-4D58-A1B8-D0EFF1AD831A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1114" y="5764382"/>
            <a:ext cx="1023339" cy="96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0183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aits.utexas.edu/onda_latina/index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Immigration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95800"/>
            <a:ext cx="6400800" cy="1143000"/>
          </a:xfrm>
        </p:spPr>
        <p:txBody>
          <a:bodyPr>
            <a:noAutofit/>
          </a:bodyPr>
          <a:lstStyle/>
          <a:p>
            <a:r>
              <a:rPr lang="en-US" sz="2000" dirty="0" smtClean="0"/>
              <a:t>The views expressed are those of the presenter and do not reflect the views or position of the Federal Reserve Bank of Dallas or the Federal Reserve System.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36343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Legal Permanent Residents from </a:t>
            </a:r>
            <a:r>
              <a:rPr lang="en-US" dirty="0" smtClean="0"/>
              <a:t>Mexico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682468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3400" y="6172200"/>
            <a:ext cx="571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U.S. Department of Homeland Security. (</a:t>
            </a:r>
            <a:r>
              <a:rPr lang="en-US" sz="1200" dirty="0" smtClean="0"/>
              <a:t>2011). </a:t>
            </a:r>
            <a:r>
              <a:rPr lang="en-US" sz="1200" i="1" dirty="0"/>
              <a:t>Yearbook of Immigration Statistics: </a:t>
            </a:r>
            <a:r>
              <a:rPr lang="en-US" sz="1200" i="1" dirty="0" smtClean="0"/>
              <a:t>2010. </a:t>
            </a:r>
            <a:r>
              <a:rPr lang="en-US" sz="1200" dirty="0" smtClean="0"/>
              <a:t>Washington</a:t>
            </a:r>
            <a:r>
              <a:rPr lang="en-US" sz="1200" dirty="0"/>
              <a:t>, DC: U.S. Department of Homeland Security.</a:t>
            </a:r>
          </a:p>
        </p:txBody>
      </p:sp>
    </p:spTree>
    <p:extLst>
      <p:ext uri="{BB962C8B-B14F-4D97-AF65-F5344CB8AC3E}">
        <p14:creationId xmlns:p14="http://schemas.microsoft.com/office/powerpoint/2010/main" val="3193557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Great Depression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Richard Goodman, Program #1977-09, Mexican Americans During the </a:t>
            </a:r>
            <a:r>
              <a:rPr lang="en-US" dirty="0"/>
              <a:t>Great </a:t>
            </a:r>
            <a:r>
              <a:rPr lang="en-US" dirty="0" smtClean="0"/>
              <a:t>Depression, </a:t>
            </a:r>
            <a:r>
              <a:rPr lang="en-US" dirty="0" smtClean="0">
                <a:hlinkClick r:id="rId2"/>
              </a:rPr>
              <a:t>www.laits.utexas.edu/onda_latina/index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552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World War II and the Bracero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Created in 1942 to address wartime labor shortages</a:t>
            </a:r>
          </a:p>
          <a:p>
            <a:r>
              <a:rPr lang="en-US" dirty="0" smtClean="0"/>
              <a:t>Brought in about 200,000 Mexican workers annually for 22 years</a:t>
            </a:r>
          </a:p>
          <a:p>
            <a:r>
              <a:rPr lang="en-US" dirty="0" smtClean="0"/>
              <a:t>Intended to admit workers for short-term employment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464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McCarren</a:t>
            </a:r>
            <a:r>
              <a:rPr lang="en-US" dirty="0" smtClean="0"/>
              <a:t>-Walter Act (1952)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Reaffirmed a strict quota system</a:t>
            </a:r>
          </a:p>
          <a:p>
            <a:r>
              <a:rPr lang="en-US" dirty="0" smtClean="0"/>
              <a:t>Ended Asian exclusions, but did not equalize treatment</a:t>
            </a:r>
          </a:p>
          <a:p>
            <a:r>
              <a:rPr lang="en-US" dirty="0" smtClean="0"/>
              <a:t>Created a preference system within each country’s quota allotment</a:t>
            </a:r>
          </a:p>
          <a:p>
            <a:pPr lvl="1"/>
            <a:r>
              <a:rPr lang="en-US" dirty="0" smtClean="0"/>
              <a:t>Half went to “highly skilled immigrants whose services are urgently needed”</a:t>
            </a:r>
          </a:p>
          <a:p>
            <a:pPr lvl="1"/>
            <a:r>
              <a:rPr lang="en-US" dirty="0" smtClean="0"/>
              <a:t>Half went to family members of permanent residents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796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Truman’s Veto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Strongly worded veto on June 25, 1952</a:t>
            </a:r>
          </a:p>
          <a:p>
            <a:r>
              <a:rPr lang="en-US" dirty="0" smtClean="0"/>
              <a:t>“The greatest vice of the present quota system, however, is that it discriminates, deliberately and intentionally, against many of the peoples of the world.”</a:t>
            </a:r>
          </a:p>
          <a:p>
            <a:r>
              <a:rPr lang="en-US" dirty="0" smtClean="0"/>
              <a:t>Congress passed the bill over Truman’s veto on June 27.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810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Growth of Illegal Immigration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Bracero Program was highly bureaucratic and was often bypassed</a:t>
            </a:r>
          </a:p>
          <a:p>
            <a:r>
              <a:rPr lang="en-US" dirty="0" smtClean="0"/>
              <a:t>Strong demand for labor incentivized migration  </a:t>
            </a:r>
          </a:p>
          <a:p>
            <a:r>
              <a:rPr lang="en-US" dirty="0" smtClean="0"/>
              <a:t>Texas growers were initially excluded from the Bracero Program and lobbied for the “Texas proviso” in the </a:t>
            </a:r>
            <a:r>
              <a:rPr lang="en-US" dirty="0" err="1" smtClean="0"/>
              <a:t>McCarren</a:t>
            </a:r>
            <a:r>
              <a:rPr lang="en-US" dirty="0" smtClean="0"/>
              <a:t>-Walter Act</a:t>
            </a:r>
          </a:p>
          <a:p>
            <a:r>
              <a:rPr lang="en-US" dirty="0" smtClean="0"/>
              <a:t>Proviso explicitly permitted the employment of illegal immigrants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251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Hart-Cellar Act (1965)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Ended the provisions that discriminated against Asians and mandated that the quota system be phased out by 1968</a:t>
            </a:r>
          </a:p>
          <a:p>
            <a:r>
              <a:rPr lang="en-US" dirty="0"/>
              <a:t>Placed a ceiling on </a:t>
            </a:r>
            <a:r>
              <a:rPr lang="en-US" dirty="0" smtClean="0"/>
              <a:t>immigration</a:t>
            </a:r>
          </a:p>
          <a:p>
            <a:pPr lvl="1"/>
            <a:r>
              <a:rPr lang="en-US" dirty="0" smtClean="0"/>
              <a:t>Western </a:t>
            </a:r>
            <a:r>
              <a:rPr lang="en-US" dirty="0"/>
              <a:t>Hemisphere </a:t>
            </a:r>
            <a:r>
              <a:rPr lang="en-US" dirty="0" smtClean="0"/>
              <a:t>– 120,000</a:t>
            </a:r>
          </a:p>
          <a:p>
            <a:pPr lvl="1"/>
            <a:r>
              <a:rPr lang="en-US" dirty="0" smtClean="0"/>
              <a:t>Eastern Hemisphere – 170,000</a:t>
            </a:r>
            <a:endParaRPr lang="en-US" dirty="0"/>
          </a:p>
          <a:p>
            <a:r>
              <a:rPr lang="en-US" dirty="0" smtClean="0"/>
              <a:t>New preference system</a:t>
            </a:r>
          </a:p>
          <a:p>
            <a:pPr lvl="1"/>
            <a:r>
              <a:rPr lang="en-US" dirty="0" smtClean="0"/>
              <a:t>Strongly favored family reunification</a:t>
            </a:r>
          </a:p>
          <a:p>
            <a:pPr lvl="1"/>
            <a:r>
              <a:rPr lang="en-US" dirty="0" smtClean="0"/>
              <a:t>Non-family immigrants required to certify that American workers were not available for their jobs</a:t>
            </a:r>
          </a:p>
        </p:txBody>
      </p:sp>
    </p:spTree>
    <p:extLst>
      <p:ext uri="{BB962C8B-B14F-4D97-AF65-F5344CB8AC3E}">
        <p14:creationId xmlns:p14="http://schemas.microsoft.com/office/powerpoint/2010/main" val="3723873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Hart-Cellar treated Eastern and Western Hemispheres differently</a:t>
            </a:r>
          </a:p>
          <a:p>
            <a:r>
              <a:rPr lang="en-US" dirty="0" smtClean="0"/>
              <a:t>1976</a:t>
            </a:r>
          </a:p>
          <a:p>
            <a:pPr lvl="1"/>
            <a:r>
              <a:rPr lang="en-US" dirty="0" smtClean="0"/>
              <a:t>Preference system and labor certification requirements for EH and WH reconciled</a:t>
            </a:r>
          </a:p>
          <a:p>
            <a:pPr lvl="1"/>
            <a:r>
              <a:rPr lang="en-US" dirty="0" smtClean="0"/>
              <a:t>Country cap of 20,000 was extended to WH</a:t>
            </a:r>
          </a:p>
          <a:p>
            <a:r>
              <a:rPr lang="en-US" dirty="0" smtClean="0"/>
              <a:t>1978</a:t>
            </a:r>
          </a:p>
          <a:p>
            <a:pPr lvl="1"/>
            <a:r>
              <a:rPr lang="en-US" dirty="0" smtClean="0"/>
              <a:t>EH and WH ceilings were combined for a total ceiling of 290,000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4070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Implications for Mexico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Bracero Program had allowed 200,000 seasonal or temporary workers each year</a:t>
            </a:r>
          </a:p>
          <a:p>
            <a:r>
              <a:rPr lang="en-US" dirty="0" smtClean="0"/>
              <a:t>New ceiling of 20,000 permanent residents from Mexico</a:t>
            </a:r>
          </a:p>
          <a:p>
            <a:r>
              <a:rPr lang="en-US" dirty="0" smtClean="0"/>
              <a:t>No program for seasonal workers</a:t>
            </a:r>
          </a:p>
          <a:p>
            <a:r>
              <a:rPr lang="en-US" dirty="0" smtClean="0"/>
              <a:t>Estimates suggest that from 1965 to 1986 there was</a:t>
            </a:r>
          </a:p>
          <a:p>
            <a:pPr lvl="1"/>
            <a:r>
              <a:rPr lang="en-US" dirty="0" smtClean="0"/>
              <a:t>Net undocumented inflow of 4.6 million Mexicans</a:t>
            </a:r>
          </a:p>
          <a:p>
            <a:pPr lvl="1"/>
            <a:r>
              <a:rPr lang="en-US" dirty="0" smtClean="0"/>
              <a:t>Less than 1.3 million Mexicans granted legal permanent resident status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200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Immigration Reform and Control Act (1986)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Allowed unauthorized immigrants to legalize their status</a:t>
            </a:r>
          </a:p>
          <a:p>
            <a:r>
              <a:rPr lang="en-US" dirty="0" smtClean="0"/>
              <a:t>Required employers to verify legal status to work in the U.S. (and established employer penalties)</a:t>
            </a:r>
          </a:p>
          <a:p>
            <a:r>
              <a:rPr lang="en-US" dirty="0" smtClean="0"/>
              <a:t>Created a temporary immigration program for seasonal agricultural workers (H-2A program)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3767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are we going?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Immigration is a concept that appears in various locations in the TEKS</a:t>
            </a:r>
          </a:p>
          <a:p>
            <a:r>
              <a:rPr lang="en-US" dirty="0" smtClean="0"/>
              <a:t>The sweep of the story is important</a:t>
            </a:r>
          </a:p>
          <a:p>
            <a:r>
              <a:rPr lang="en-US" dirty="0" smtClean="0"/>
              <a:t>Modern debates about immigration are not new</a:t>
            </a:r>
          </a:p>
          <a:p>
            <a:r>
              <a:rPr lang="en-US" dirty="0" smtClean="0"/>
              <a:t>The needs of the economy are a </a:t>
            </a:r>
            <a:r>
              <a:rPr lang="en-US" smtClean="0"/>
              <a:t>powerful force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641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Immigration Act of </a:t>
            </a:r>
            <a:r>
              <a:rPr lang="en-US" dirty="0" smtClean="0"/>
              <a:t>1990</a:t>
            </a:r>
          </a:p>
          <a:p>
            <a:pPr lvl="1"/>
            <a:r>
              <a:rPr lang="en-US" dirty="0" smtClean="0"/>
              <a:t>Raised the total limit  and cap on employment-based permanent immigration</a:t>
            </a:r>
          </a:p>
          <a:p>
            <a:pPr lvl="1"/>
            <a:r>
              <a:rPr lang="en-US" dirty="0" smtClean="0"/>
              <a:t>Created H-1B (skilled) and H-2B (unskilled) temporary worker programs</a:t>
            </a:r>
          </a:p>
          <a:p>
            <a:pPr lvl="1"/>
            <a:r>
              <a:rPr lang="en-US" dirty="0" smtClean="0"/>
              <a:t>Maintained emphasis on family ties and created some special exceptions </a:t>
            </a:r>
          </a:p>
          <a:p>
            <a:r>
              <a:rPr lang="en-US" dirty="0" smtClean="0"/>
              <a:t>NAFTA</a:t>
            </a:r>
          </a:p>
          <a:p>
            <a:pPr lvl="1"/>
            <a:r>
              <a:rPr lang="en-US" dirty="0" smtClean="0"/>
              <a:t>Created TN program for temporary work permits for Canadian and Mexican professionals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4677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Harry </a:t>
            </a:r>
            <a:r>
              <a:rPr lang="en-US" dirty="0"/>
              <a:t>S. Truman: "Veto of Bill To Revise the Laws Relating to Immigration, Naturalization, and Nationality.," June 25, 1952. Online by Gerhard Peters and John T. Woolley, </a:t>
            </a:r>
            <a:r>
              <a:rPr lang="en-US" i="1" dirty="0"/>
              <a:t>The American Presidency Project</a:t>
            </a:r>
            <a:r>
              <a:rPr lang="en-US" dirty="0"/>
              <a:t>. http://www.presidency.ucsb.edu/ws/?</a:t>
            </a:r>
            <a:r>
              <a:rPr lang="en-US" dirty="0" smtClean="0"/>
              <a:t>pid=14175. </a:t>
            </a:r>
          </a:p>
          <a:p>
            <a:r>
              <a:rPr lang="en-US" dirty="0"/>
              <a:t>U.S. Department of Homeland Security. (2011). </a:t>
            </a:r>
            <a:r>
              <a:rPr lang="en-US" i="1" dirty="0"/>
              <a:t>Yearbook of Immigration Statistics: 2010. </a:t>
            </a:r>
            <a:r>
              <a:rPr lang="en-US" dirty="0"/>
              <a:t>Washington, DC: U.S. Department of Homeland Security</a:t>
            </a:r>
            <a:r>
              <a:rPr lang="en-US" dirty="0" smtClean="0"/>
              <a:t>.</a:t>
            </a:r>
          </a:p>
          <a:p>
            <a:r>
              <a:rPr lang="en-US" dirty="0"/>
              <a:t>National Research Council. (2013). </a:t>
            </a:r>
            <a:r>
              <a:rPr lang="en-US" i="1" dirty="0"/>
              <a:t>Options for Estimating Illegal Entries at the U.S.–</a:t>
            </a:r>
            <a:r>
              <a:rPr lang="en-US" i="1" dirty="0" smtClean="0"/>
              <a:t>Mexico Border</a:t>
            </a:r>
            <a:r>
              <a:rPr lang="en-US" dirty="0"/>
              <a:t>. Panel on Survey Options for Estimating the Flow of Unauthorized Crossings at the U.S.-Mexican Border</a:t>
            </a:r>
            <a:r>
              <a:rPr lang="en-US" dirty="0" smtClean="0"/>
              <a:t>, A</a:t>
            </a:r>
            <a:r>
              <a:rPr lang="en-US" dirty="0"/>
              <a:t>. </a:t>
            </a:r>
            <a:r>
              <a:rPr lang="en-US" dirty="0" err="1"/>
              <a:t>Carriquiry</a:t>
            </a:r>
            <a:r>
              <a:rPr lang="en-US" dirty="0"/>
              <a:t> and M. </a:t>
            </a:r>
            <a:r>
              <a:rPr lang="en-US" dirty="0" err="1"/>
              <a:t>Majmundar</a:t>
            </a:r>
            <a:r>
              <a:rPr lang="en-US" dirty="0"/>
              <a:t>, Eds. Committee on National Statistics, Division of Behavioral and </a:t>
            </a:r>
            <a:r>
              <a:rPr lang="en-US" dirty="0" smtClean="0"/>
              <a:t>Social Sciences </a:t>
            </a:r>
            <a:r>
              <a:rPr lang="en-US" dirty="0"/>
              <a:t>and Education. Washington, DC: The National Academies Press</a:t>
            </a:r>
            <a:r>
              <a:rPr lang="en-US" dirty="0" smtClean="0"/>
              <a:t>.</a:t>
            </a:r>
          </a:p>
          <a:p>
            <a:r>
              <a:rPr lang="en-US" dirty="0" smtClean="0"/>
              <a:t>Pia M. Orrenius and Madeline </a:t>
            </a:r>
            <a:r>
              <a:rPr lang="en-US" dirty="0" err="1" smtClean="0"/>
              <a:t>Zavodny</a:t>
            </a:r>
            <a:r>
              <a:rPr lang="en-US" dirty="0" smtClean="0"/>
              <a:t>. Beside the Golden Door: U.S. Immigration Reform in a New Era of Globalization. Washington, D.C.: AEI Press, 2010.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586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Change in 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Before 1817 – settlers were referred to as “emigrants” because they had migrated from somewhere</a:t>
            </a:r>
          </a:p>
          <a:p>
            <a:r>
              <a:rPr lang="en-US" dirty="0" smtClean="0"/>
              <a:t>After 1817 – settlers were referred to as “immigrants” because they had come to a new nation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665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Before 1875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Free immigration</a:t>
            </a:r>
          </a:p>
          <a:p>
            <a:r>
              <a:rPr lang="en-US" dirty="0" smtClean="0"/>
              <a:t>Few federal laws</a:t>
            </a:r>
          </a:p>
          <a:p>
            <a:pPr lvl="1"/>
            <a:r>
              <a:rPr lang="en-US" dirty="0" smtClean="0"/>
              <a:t>Naturalization Act of 1790 established rules for citizenship but not immigration</a:t>
            </a:r>
          </a:p>
          <a:p>
            <a:r>
              <a:rPr lang="en-US" dirty="0" smtClean="0"/>
              <a:t>Why?</a:t>
            </a:r>
          </a:p>
          <a:p>
            <a:pPr lvl="1"/>
            <a:r>
              <a:rPr lang="en-US" dirty="0" smtClean="0"/>
              <a:t>Populate the country</a:t>
            </a:r>
          </a:p>
          <a:p>
            <a:pPr lvl="1"/>
            <a:r>
              <a:rPr lang="en-US" dirty="0" smtClean="0"/>
              <a:t>Allow for growth and development</a:t>
            </a:r>
          </a:p>
          <a:p>
            <a:pPr lvl="1"/>
            <a:r>
              <a:rPr lang="en-US" dirty="0" smtClean="0"/>
              <a:t>National defense (claim the land)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88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Early Opposition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Nativism</a:t>
            </a:r>
          </a:p>
          <a:p>
            <a:pPr lvl="1"/>
            <a:r>
              <a:rPr lang="en-US" dirty="0" smtClean="0"/>
              <a:t>Anti-Catholic</a:t>
            </a:r>
          </a:p>
          <a:p>
            <a:pPr lvl="1"/>
            <a:r>
              <a:rPr lang="en-US" dirty="0" smtClean="0"/>
              <a:t>Fear of radicals, especially poor</a:t>
            </a:r>
          </a:p>
          <a:p>
            <a:r>
              <a:rPr lang="en-US" dirty="0"/>
              <a:t>Regional patterns lead to localized opposition</a:t>
            </a:r>
          </a:p>
          <a:p>
            <a:pPr lvl="1"/>
            <a:r>
              <a:rPr lang="en-US" dirty="0"/>
              <a:t>Irish immigration to New York and Massachusetts </a:t>
            </a:r>
          </a:p>
          <a:p>
            <a:pPr lvl="1"/>
            <a:r>
              <a:rPr lang="en-US" dirty="0"/>
              <a:t>Chinese immigration to California</a:t>
            </a:r>
          </a:p>
          <a:p>
            <a:r>
              <a:rPr lang="en-US" dirty="0"/>
              <a:t>1876 – </a:t>
            </a:r>
            <a:r>
              <a:rPr lang="en-US" i="1" dirty="0"/>
              <a:t>Henderson v. Mayor of New York </a:t>
            </a:r>
            <a:r>
              <a:rPr lang="en-US" dirty="0"/>
              <a:t>affirmed that Congress had the sole right to regulate immigration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31003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Legislation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Immigration Act of 1882 – 50 cent head tax</a:t>
            </a:r>
          </a:p>
          <a:p>
            <a:r>
              <a:rPr lang="en-US" dirty="0" smtClean="0"/>
              <a:t>Chinese Exclusion Act of 1882</a:t>
            </a:r>
          </a:p>
          <a:p>
            <a:r>
              <a:rPr lang="en-US" dirty="0" smtClean="0"/>
              <a:t>Gentlemen’s Agreement of 1907</a:t>
            </a:r>
          </a:p>
          <a:p>
            <a:r>
              <a:rPr lang="en-US" dirty="0" smtClean="0"/>
              <a:t>Immigration Act of 1917 – literacy test</a:t>
            </a:r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871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of Immigration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Exclude the undesirables</a:t>
            </a:r>
          </a:p>
          <a:p>
            <a:pPr lvl="1"/>
            <a:r>
              <a:rPr lang="en-US" dirty="0" smtClean="0"/>
              <a:t>Criminals and prostitutes (Page Act of 1875)</a:t>
            </a:r>
          </a:p>
          <a:p>
            <a:pPr lvl="1"/>
            <a:r>
              <a:rPr lang="en-US" dirty="0" smtClean="0"/>
              <a:t>Lunatics and people likely to become a public charge (Immigration Act of 1882)</a:t>
            </a:r>
          </a:p>
          <a:p>
            <a:pPr lvl="1"/>
            <a:r>
              <a:rPr lang="en-US" dirty="0" smtClean="0"/>
              <a:t>Anarchists, people with epilepsy, beggars, prostitutes and importers of prostitutes (Immigration Act of 1903)</a:t>
            </a:r>
          </a:p>
          <a:p>
            <a:pPr lvl="1"/>
            <a:r>
              <a:rPr lang="en-US" dirty="0" smtClean="0"/>
              <a:t>Paupers, polygamists and illiterate adults (1907 and 1917)</a:t>
            </a:r>
          </a:p>
          <a:p>
            <a:r>
              <a:rPr lang="en-US" dirty="0" smtClean="0"/>
              <a:t>Protect workers from competition</a:t>
            </a:r>
          </a:p>
          <a:p>
            <a:pPr lvl="1"/>
            <a:r>
              <a:rPr lang="en-US" dirty="0" smtClean="0"/>
              <a:t>Contract labor laws of 1885 and 1887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137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National Origins Quotas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acts</a:t>
            </a:r>
          </a:p>
          <a:p>
            <a:pPr lvl="1"/>
            <a:r>
              <a:rPr lang="en-US" dirty="0" smtClean="0"/>
              <a:t>Emergency Quota Act of 1921</a:t>
            </a:r>
          </a:p>
          <a:p>
            <a:pPr lvl="1"/>
            <a:r>
              <a:rPr lang="en-US" dirty="0" smtClean="0"/>
              <a:t>Immigration Act of 1924</a:t>
            </a:r>
          </a:p>
          <a:p>
            <a:r>
              <a:rPr lang="en-US" dirty="0" smtClean="0"/>
              <a:t>Limited immigration to 3% of the 1910 population, then 2% of the 1890 population</a:t>
            </a:r>
          </a:p>
          <a:p>
            <a:r>
              <a:rPr lang="en-US" dirty="0" smtClean="0"/>
              <a:t>Sought to favor immigrants from western and northern Europe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472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Provisions of 1924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Asian immigration further constrained</a:t>
            </a:r>
          </a:p>
          <a:p>
            <a:pPr lvl="1"/>
            <a:r>
              <a:rPr lang="en-US" dirty="0" smtClean="0"/>
              <a:t>Prevented from naturalizing by earlier legislation</a:t>
            </a:r>
          </a:p>
          <a:p>
            <a:pPr lvl="1"/>
            <a:r>
              <a:rPr lang="en-US" dirty="0" smtClean="0"/>
              <a:t>Prevented from entering because they could not be naturalized</a:t>
            </a:r>
          </a:p>
          <a:p>
            <a:r>
              <a:rPr lang="en-US" dirty="0" smtClean="0"/>
              <a:t>Mexico and Canada were non-quota nations</a:t>
            </a:r>
          </a:p>
          <a:p>
            <a:pPr lvl="1"/>
            <a:r>
              <a:rPr lang="en-US" dirty="0" smtClean="0"/>
              <a:t>When supply of European labor was cut off, immigration from Mexico spiked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53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72CB29FC1E8547B8AB26081D52B8D3" ma:contentTypeVersion="18" ma:contentTypeDescription="Create a new document." ma:contentTypeScope="" ma:versionID="d0c4450448abf643cb1753819c4915f6">
  <xsd:schema xmlns:xsd="http://www.w3.org/2001/XMLSchema" xmlns:xs="http://www.w3.org/2001/XMLSchema" xmlns:p="http://schemas.microsoft.com/office/2006/metadata/properties" xmlns:ns2="d18b261a-0edf-433c-ade6-b4c5a8c9ad88" xmlns:ns3="d317b4b6-dbfb-4f62-934c-f4c14135e094" targetNamespace="http://schemas.microsoft.com/office/2006/metadata/properties" ma:root="true" ma:fieldsID="7379d1110d48d41125c48bbdfeadc647" ns2:_="" ns3:_="">
    <xsd:import namespace="d18b261a-0edf-433c-ade6-b4c5a8c9ad88"/>
    <xsd:import namespace="d317b4b6-dbfb-4f62-934c-f4c14135e09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Event_x0020_Na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8b261a-0edf-433c-ade6-b4c5a8c9ad8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17b4b6-dbfb-4f62-934c-f4c14135e094" elementFormDefault="qualified">
    <xsd:import namespace="http://schemas.microsoft.com/office/2006/documentManagement/types"/>
    <xsd:import namespace="http://schemas.microsoft.com/office/infopath/2007/PartnerControls"/>
    <xsd:element name="Event_x0020_Name" ma:index="11" nillable="true" ma:displayName="Event Name" ma:default="Economic Summit" ma:description="Specify what event, if any, this file is related to." ma:internalName="Event_x0020_Name">
      <xsd:complexType>
        <xsd:complexContent>
          <xsd:extension base="dms:MultiChoiceFillIn">
            <xsd:sequence>
              <xsd:element name="Value" maxOccurs="unbounded" minOccurs="0" nillable="true">
                <xsd:simpleType>
                  <xsd:union memberTypes="dms:Text">
                    <xsd:simpleType>
                      <xsd:restriction base="dms:Choice">
                        <xsd:enumeration value="Economic Summit"/>
                        <xsd:enumeration value="Boot Camp"/>
                        <xsd:enumeration value="U.S. History"/>
                        <xsd:enumeration value="Global Economic Forum"/>
                        <xsd:enumeration value="Interactive Whiteboard"/>
                        <xsd:enumeration value="Teens Behind the Scenes"/>
                      </xsd:restriction>
                    </xsd:simpleType>
                  </xsd:union>
                </xsd:simple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Nintex conditional workflow start</Name>
    <Synchronization>Synchronous</Synchronization>
    <Type>10001</Type>
    <SequenceNumber>50000</SequenceNumber>
    <Assembly>Nintex.Workflow, Version=1.0.0.0, Culture=neutral, PublicKeyToken=913f6bae0ca5ae12</Assembly>
    <Class>Nintex.Workflow.ConditionalWorkflowStartReceiver</Class>
    <Data>12/31/2012 4:38:51 PM</Data>
    <Filter/>
  </Receiver>
  <Receiver>
    <Name>Nintex conditional workflow start</Name>
    <Synchronization>Synchronous</Synchronization>
    <Type>10002</Type>
    <SequenceNumber>50000</SequenceNumber>
    <Assembly>Nintex.Workflow, Version=1.0.0.0, Culture=neutral, PublicKeyToken=913f6bae0ca5ae12</Assembly>
    <Class>Nintex.Workflow.ConditionalWorkflowStartReceiver</Class>
    <Data>12/31/2012 4:38:51 PM</Data>
    <Filter/>
  </Receiver>
  <Receiver>
    <Name>Nintex conditional workflow start</Name>
    <Synchronization>Synchronous</Synchronization>
    <Type>2</Type>
    <SequenceNumber>50000</SequenceNumber>
    <Assembly>Nintex.Workflow, Version=1.0.0.0, Culture=neutral, PublicKeyToken=913f6bae0ca5ae12</Assembly>
    <Class>Nintex.Workflow.ConditionalWorkflowStartReceiver</Class>
    <Data>12/31/2012 4:38:51 PM</Data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vent_x0020_Name xmlns="d317b4b6-dbfb-4f62-934c-f4c14135e094">
      <Value>Economic Summit</Value>
    </Event_x0020_Name>
    <_dlc_DocId xmlns="d18b261a-0edf-433c-ade6-b4c5a8c9ad88">UZD6JJ247QYQ-1904-46</_dlc_DocId>
    <_dlc_DocIdUrl xmlns="d18b261a-0edf-433c-ade6-b4c5a8c9ad88">
      <Url>https://fedsharesites.frb.org/dist/11K/SYSInitiatives/DFEE/_layouts/DocIdRedir.aspx?ID=UZD6JJ247QYQ-1904-46</Url>
      <Description>UZD6JJ247QYQ-1904-46</Description>
    </_dlc_DocIdUrl>
  </documentManagement>
</p:properties>
</file>

<file path=customXml/itemProps1.xml><?xml version="1.0" encoding="utf-8"?>
<ds:datastoreItem xmlns:ds="http://schemas.openxmlformats.org/officeDocument/2006/customXml" ds:itemID="{3DA8E913-998A-4E9C-9BFF-7C1AB1BC76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18b261a-0edf-433c-ade6-b4c5a8c9ad88"/>
    <ds:schemaRef ds:uri="d317b4b6-dbfb-4f62-934c-f4c14135e0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04BC7DF-91C0-430D-AAA3-11B16C3EC8D9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CD74F175-CEC2-4D6A-AABA-373F14C8BFF1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C658BBD7-1A6F-4F3F-95A6-F9C7421871C6}">
  <ds:schemaRefs>
    <ds:schemaRef ds:uri="http://schemas.microsoft.com/office/infopath/2007/PartnerControls"/>
    <ds:schemaRef ds:uri="http://schemas.microsoft.com/office/2006/documentManagement/types"/>
    <ds:schemaRef ds:uri="http://purl.org/dc/terms/"/>
    <ds:schemaRef ds:uri="http://www.w3.org/XML/1998/namespace"/>
    <ds:schemaRef ds:uri="http://purl.org/dc/dcmitype/"/>
    <ds:schemaRef ds:uri="http://purl.org/dc/elements/1.1/"/>
    <ds:schemaRef ds:uri="http://schemas.openxmlformats.org/package/2006/metadata/core-properties"/>
    <ds:schemaRef ds:uri="d317b4b6-dbfb-4f62-934c-f4c14135e094"/>
    <ds:schemaRef ds:uri="d18b261a-0edf-433c-ade6-b4c5a8c9ad88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1190</TotalTime>
  <Words>1031</Words>
  <Application>Microsoft Office PowerPoint</Application>
  <PresentationFormat>On-screen Show (4:3)</PresentationFormat>
  <Paragraphs>113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Immigration</vt:lpstr>
      <vt:lpstr>Where are we going?</vt:lpstr>
      <vt:lpstr>A Change in View</vt:lpstr>
      <vt:lpstr>Before 1875</vt:lpstr>
      <vt:lpstr>Early Opposition</vt:lpstr>
      <vt:lpstr>Legislation </vt:lpstr>
      <vt:lpstr>Goals of Immigration Policy</vt:lpstr>
      <vt:lpstr>National Origins Quotas</vt:lpstr>
      <vt:lpstr>Other Provisions of 1924</vt:lpstr>
      <vt:lpstr>Legal Permanent Residents from Mexico</vt:lpstr>
      <vt:lpstr>Great Depression</vt:lpstr>
      <vt:lpstr>World War II and the Bracero Program</vt:lpstr>
      <vt:lpstr>McCarren-Walter Act (1952)</vt:lpstr>
      <vt:lpstr>Truman’s Veto</vt:lpstr>
      <vt:lpstr>Growth of Illegal Immigration</vt:lpstr>
      <vt:lpstr>Hart-Cellar Act (1965)</vt:lpstr>
      <vt:lpstr>Revisions</vt:lpstr>
      <vt:lpstr>Implications for Mexico</vt:lpstr>
      <vt:lpstr>Immigration Reform and Control Act (1986)</vt:lpstr>
      <vt:lpstr>Other Changes</vt:lpstr>
      <vt:lpstr>Sources</vt:lpstr>
    </vt:vector>
  </TitlesOfParts>
  <Company>Federal Reserve System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Princeton Williams</dc:creator>
  <cp:lastModifiedBy>Princeton Williams</cp:lastModifiedBy>
  <cp:revision>45</cp:revision>
  <cp:lastPrinted>2013-07-10T20:50:59Z</cp:lastPrinted>
  <dcterms:created xsi:type="dcterms:W3CDTF">2013-06-03T22:25:04Z</dcterms:created>
  <dcterms:modified xsi:type="dcterms:W3CDTF">2014-03-06T18:32:17Z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0x010100B072CB29FC1E8547B8AB26081D52B8D3</vt:lpwstr>
  </property>
  <property fmtid="{D5CDD505-2E9C-101B-9397-08002B2CF9AE}" pid="3" name="_dlc_DocIdItemGuid">
    <vt:lpwstr>25b4515f-8e6e-4502-ba12-a5304a012e22</vt:lpwstr>
  </property>
  <property fmtid="{D5CDD505-2E9C-101B-9397-08002B2CF9AE}" pid="4" name="Order">
    <vt:r8>4600</vt:r8>
  </property>
</Properties>
</file>