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  <p:sldMasterId id="2147483660" r:id="rId6"/>
  </p:sldMasterIdLst>
  <p:handoutMasterIdLst>
    <p:handoutMasterId r:id="rId37"/>
  </p:handoutMasterIdLst>
  <p:sldIdLst>
    <p:sldId id="256" r:id="rId7"/>
    <p:sldId id="272" r:id="rId8"/>
    <p:sldId id="312" r:id="rId9"/>
    <p:sldId id="302" r:id="rId10"/>
    <p:sldId id="303" r:id="rId11"/>
    <p:sldId id="305" r:id="rId12"/>
    <p:sldId id="306" r:id="rId13"/>
    <p:sldId id="307" r:id="rId14"/>
    <p:sldId id="308" r:id="rId15"/>
    <p:sldId id="309" r:id="rId16"/>
    <p:sldId id="310" r:id="rId17"/>
    <p:sldId id="311" r:id="rId18"/>
    <p:sldId id="273" r:id="rId19"/>
    <p:sldId id="293" r:id="rId20"/>
    <p:sldId id="294" r:id="rId21"/>
    <p:sldId id="292" r:id="rId22"/>
    <p:sldId id="284" r:id="rId23"/>
    <p:sldId id="295" r:id="rId24"/>
    <p:sldId id="296" r:id="rId25"/>
    <p:sldId id="289" r:id="rId26"/>
    <p:sldId id="313" r:id="rId27"/>
    <p:sldId id="286" r:id="rId28"/>
    <p:sldId id="297" r:id="rId29"/>
    <p:sldId id="287" r:id="rId30"/>
    <p:sldId id="285" r:id="rId31"/>
    <p:sldId id="290" r:id="rId32"/>
    <p:sldId id="291" r:id="rId33"/>
    <p:sldId id="299" r:id="rId34"/>
    <p:sldId id="281" r:id="rId35"/>
    <p:sldId id="314" r:id="rId3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F6998CA3-7EEC-4195-9E8C-A3FCBA927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3889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43ED3-8C10-4DB7-B6ED-702FA32F0C4D}" type="datetimeFigureOut">
              <a:rPr lang="en-US" smtClean="0"/>
              <a:t>5/2/2014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568C2-DD91-46C0-B9A1-0758BF29D2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425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43ED3-8C10-4DB7-B6ED-702FA32F0C4D}" type="datetimeFigureOut">
              <a:rPr lang="en-US" smtClean="0"/>
              <a:t>5/2/2014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568C2-DD91-46C0-B9A1-0758BF29D2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526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43ED3-8C10-4DB7-B6ED-702FA32F0C4D}" type="datetimeFigureOut">
              <a:rPr lang="en-US" smtClean="0"/>
              <a:t>5/2/2014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568C2-DD91-46C0-B9A1-0758BF29D2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223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D91B4-D2BA-49D3-B08E-F5F710D089BD}" type="datetimeFigureOut">
              <a:rPr lang="en-US" smtClean="0"/>
              <a:t>5/2/2014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FBB33-23FF-4001-9BCA-9723D4637A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9294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D91B4-D2BA-49D3-B08E-F5F710D089BD}" type="datetimeFigureOut">
              <a:rPr lang="en-US" smtClean="0"/>
              <a:t>5/2/2014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FBB33-23FF-4001-9BCA-9723D4637A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4308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D91B4-D2BA-49D3-B08E-F5F710D089BD}" type="datetimeFigureOut">
              <a:rPr lang="en-US" smtClean="0"/>
              <a:t>5/2/2014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FBB33-23FF-4001-9BCA-9723D4637A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637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D91B4-D2BA-49D3-B08E-F5F710D089BD}" type="datetimeFigureOut">
              <a:rPr lang="en-US" smtClean="0"/>
              <a:t>5/2/2014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FBB33-23FF-4001-9BCA-9723D4637A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0811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D91B4-D2BA-49D3-B08E-F5F710D089BD}" type="datetimeFigureOut">
              <a:rPr lang="en-US" smtClean="0"/>
              <a:t>5/2/2014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FBB33-23FF-4001-9BCA-9723D4637A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2151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D91B4-D2BA-49D3-B08E-F5F710D089BD}" type="datetimeFigureOut">
              <a:rPr lang="en-US" smtClean="0"/>
              <a:t>5/2/2014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FBB33-23FF-4001-9BCA-9723D4637A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7051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D91B4-D2BA-49D3-B08E-F5F710D089BD}" type="datetimeFigureOut">
              <a:rPr lang="en-US" smtClean="0"/>
              <a:t>5/2/2014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FBB33-23FF-4001-9BCA-9723D4637A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0351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D91B4-D2BA-49D3-B08E-F5F710D089BD}" type="datetimeFigureOut">
              <a:rPr lang="en-US" smtClean="0"/>
              <a:t>5/2/2014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FBB33-23FF-4001-9BCA-9723D4637A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036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43ED3-8C10-4DB7-B6ED-702FA32F0C4D}" type="datetimeFigureOut">
              <a:rPr lang="en-US" smtClean="0"/>
              <a:t>5/2/2014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568C2-DD91-46C0-B9A1-0758BF29D2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705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D91B4-D2BA-49D3-B08E-F5F710D089BD}" type="datetimeFigureOut">
              <a:rPr lang="en-US" smtClean="0"/>
              <a:t>5/2/2014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FBB33-23FF-4001-9BCA-9723D4637A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4260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D91B4-D2BA-49D3-B08E-F5F710D089BD}" type="datetimeFigureOut">
              <a:rPr lang="en-US" smtClean="0"/>
              <a:t>5/2/2014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FBB33-23FF-4001-9BCA-9723D4637A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413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D91B4-D2BA-49D3-B08E-F5F710D089BD}" type="datetimeFigureOut">
              <a:rPr lang="en-US" smtClean="0"/>
              <a:t>5/2/2014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FBB33-23FF-4001-9BCA-9723D4637A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197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43ED3-8C10-4DB7-B6ED-702FA32F0C4D}" type="datetimeFigureOut">
              <a:rPr lang="en-US" smtClean="0"/>
              <a:t>5/2/2014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568C2-DD91-46C0-B9A1-0758BF29D2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756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43ED3-8C10-4DB7-B6ED-702FA32F0C4D}" type="datetimeFigureOut">
              <a:rPr lang="en-US" smtClean="0"/>
              <a:t>5/2/2014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568C2-DD91-46C0-B9A1-0758BF29D2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270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43ED3-8C10-4DB7-B6ED-702FA32F0C4D}" type="datetimeFigureOut">
              <a:rPr lang="en-US" smtClean="0"/>
              <a:t>5/2/2014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568C2-DD91-46C0-B9A1-0758BF29D2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738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43ED3-8C10-4DB7-B6ED-702FA32F0C4D}" type="datetimeFigureOut">
              <a:rPr lang="en-US" smtClean="0"/>
              <a:t>5/2/2014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568C2-DD91-46C0-B9A1-0758BF29D2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875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43ED3-8C10-4DB7-B6ED-702FA32F0C4D}" type="datetimeFigureOut">
              <a:rPr lang="en-US" smtClean="0"/>
              <a:t>5/2/2014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568C2-DD91-46C0-B9A1-0758BF29D2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849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43ED3-8C10-4DB7-B6ED-702FA32F0C4D}" type="datetimeFigureOut">
              <a:rPr lang="en-US" smtClean="0"/>
              <a:t>5/2/2014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568C2-DD91-46C0-B9A1-0758BF29D2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115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43ED3-8C10-4DB7-B6ED-702FA32F0C4D}" type="datetimeFigureOut">
              <a:rPr lang="en-US" smtClean="0"/>
              <a:t>5/2/2014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568C2-DD91-46C0-B9A1-0758BF29D2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840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43ED3-8C10-4DB7-B6ED-702FA32F0C4D}" type="datetimeFigureOut">
              <a:rPr lang="en-US" smtClean="0"/>
              <a:t>5/2/2014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3000" y="635635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US History Through an Economic Lens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568C2-DD91-46C0-B9A1-0758BF29D20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1114" y="5764382"/>
            <a:ext cx="1023339" cy="96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281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D91B4-D2BA-49D3-B08E-F5F710D089BD}" type="datetimeFigureOut">
              <a:rPr lang="en-US" smtClean="0"/>
              <a:t>5/2/2014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FBB33-23FF-4001-9BCA-9723D4637A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940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Mercantilism</a:t>
            </a:r>
            <a:endParaRPr lang="en-US" sz="5400" b="1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Disclaimer: The views expressed are those of the presenters and do not necessarily reflect those of the Federal Reserve Bank of Dallas or the Federal Reserve System.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64403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Principles of Mercantilism:</a:t>
            </a:r>
            <a:br>
              <a:rPr lang="en-US" dirty="0"/>
            </a:br>
            <a:r>
              <a:rPr lang="en-US" sz="4900" b="1" dirty="0"/>
              <a:t>Colonization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Provides raw materials necessary to produce manufactured goods. </a:t>
            </a:r>
          </a:p>
          <a:p>
            <a:r>
              <a:rPr lang="en-US" dirty="0" smtClean="0"/>
              <a:t>Provides a constant market for manufactured goods. </a:t>
            </a:r>
          </a:p>
          <a:p>
            <a:endParaRPr lang="en-US" dirty="0" smtClean="0"/>
          </a:p>
          <a:p>
            <a:r>
              <a:rPr lang="en-US" dirty="0" smtClean="0"/>
              <a:t>Continuing debate on the role of developing nations today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51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Principles of Mercantilism:</a:t>
            </a:r>
            <a:br>
              <a:rPr lang="en-US" dirty="0"/>
            </a:br>
            <a:r>
              <a:rPr lang="en-US" sz="4900" b="1" dirty="0"/>
              <a:t>Population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a source of labor for domestic production</a:t>
            </a:r>
          </a:p>
          <a:p>
            <a:r>
              <a:rPr lang="en-US" dirty="0" smtClean="0"/>
              <a:t>Provide a source of labor for settlement of colonies</a:t>
            </a:r>
          </a:p>
          <a:p>
            <a:endParaRPr lang="en-US" dirty="0"/>
          </a:p>
          <a:p>
            <a:r>
              <a:rPr lang="en-US" dirty="0" smtClean="0"/>
              <a:t>Issue of immigration today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89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Principles of Mercantilism:</a:t>
            </a:r>
            <a:br>
              <a:rPr lang="en-US" dirty="0"/>
            </a:br>
            <a:r>
              <a:rPr lang="en-US" sz="4900" b="1" dirty="0"/>
              <a:t>Government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Appropriate for the government to be heavily involved in directing economic activity.</a:t>
            </a:r>
          </a:p>
          <a:p>
            <a:endParaRPr lang="en-US" dirty="0" smtClean="0"/>
          </a:p>
          <a:p>
            <a:r>
              <a:rPr lang="en-US" dirty="0" smtClean="0"/>
              <a:t>change from a military presence to a policy presence which protects economic development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80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Global Conditions</a:t>
            </a:r>
            <a:br>
              <a:rPr lang="en-US" dirty="0" smtClean="0"/>
            </a:br>
            <a:r>
              <a:rPr lang="en-US" dirty="0" smtClean="0"/>
              <a:t>Spain/Portugal 1500’s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Portugal rules the high seas</a:t>
            </a:r>
          </a:p>
          <a:p>
            <a:r>
              <a:rPr lang="en-US" dirty="0" smtClean="0"/>
              <a:t>Exploration of South America/Mexico</a:t>
            </a:r>
          </a:p>
          <a:p>
            <a:r>
              <a:rPr lang="en-US" dirty="0" smtClean="0"/>
              <a:t>Cortes</a:t>
            </a:r>
          </a:p>
          <a:p>
            <a:r>
              <a:rPr lang="en-US" dirty="0" smtClean="0"/>
              <a:t>Pizarro</a:t>
            </a:r>
          </a:p>
          <a:p>
            <a:r>
              <a:rPr lang="en-US" dirty="0" smtClean="0"/>
              <a:t>Gold/Silver exported to Europe</a:t>
            </a:r>
          </a:p>
          <a:p>
            <a:endParaRPr lang="en-US" dirty="0"/>
          </a:p>
          <a:p>
            <a:r>
              <a:rPr lang="en-US" dirty="0" smtClean="0"/>
              <a:t>Elizabeth I – develop navy </a:t>
            </a:r>
          </a:p>
          <a:p>
            <a:r>
              <a:rPr lang="en-US" dirty="0" smtClean="0"/>
              <a:t>Sir Francis Drake</a:t>
            </a:r>
          </a:p>
          <a:p>
            <a:r>
              <a:rPr lang="en-US" dirty="0" smtClean="0"/>
              <a:t>1580 – Dutch vs. Portugal (trade with Germany)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31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VOC &amp; East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Privately held, multinational companies</a:t>
            </a:r>
          </a:p>
          <a:p>
            <a:r>
              <a:rPr lang="en-US" dirty="0" smtClean="0"/>
              <a:t>Guaranteed monopolies in exchange for rights paid to government</a:t>
            </a:r>
          </a:p>
          <a:p>
            <a:r>
              <a:rPr lang="en-US" dirty="0" smtClean="0"/>
              <a:t>Develop trade links – utilized their own ships and military</a:t>
            </a:r>
          </a:p>
          <a:p>
            <a:r>
              <a:rPr lang="en-US" dirty="0" smtClean="0"/>
              <a:t>Development of colonial outposts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6988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Dutch East India Company </a:t>
            </a:r>
            <a:br>
              <a:rPr lang="en-US" dirty="0" smtClean="0"/>
            </a:br>
            <a:r>
              <a:rPr lang="en-US" sz="2700" dirty="0" smtClean="0"/>
              <a:t>VCO; </a:t>
            </a:r>
            <a:r>
              <a:rPr lang="en-US" sz="2700" dirty="0" err="1" smtClean="0"/>
              <a:t>Verenigde</a:t>
            </a:r>
            <a:r>
              <a:rPr lang="en-US" sz="2700" dirty="0" smtClean="0"/>
              <a:t> </a:t>
            </a:r>
            <a:r>
              <a:rPr lang="en-US" sz="2700" dirty="0" err="1" smtClean="0"/>
              <a:t>Oost-indische</a:t>
            </a:r>
            <a:r>
              <a:rPr lang="en-US" sz="2700" dirty="0" smtClean="0"/>
              <a:t> </a:t>
            </a:r>
            <a:r>
              <a:rPr lang="en-US" sz="2700" dirty="0" err="1" smtClean="0"/>
              <a:t>Compagnie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Took over trade routes from Portugal</a:t>
            </a:r>
          </a:p>
          <a:p>
            <a:r>
              <a:rPr lang="en-US" dirty="0" smtClean="0"/>
              <a:t>Dominated the spice trade throughout the 1600’s and early 1700’s</a:t>
            </a:r>
          </a:p>
          <a:p>
            <a:r>
              <a:rPr lang="en-US" dirty="0" smtClean="0"/>
              <a:t>Sri Lanka (Ceylon), Batavia(Indonesia), Cape Town (Africa)</a:t>
            </a:r>
          </a:p>
          <a:p>
            <a:r>
              <a:rPr lang="en-US" dirty="0" smtClean="0"/>
              <a:t>Sophisticated shipping system</a:t>
            </a:r>
          </a:p>
          <a:p>
            <a:r>
              <a:rPr lang="en-US" dirty="0" smtClean="0"/>
              <a:t>Political and military powers given to companies</a:t>
            </a:r>
          </a:p>
        </p:txBody>
      </p:sp>
    </p:spTree>
    <p:extLst>
      <p:ext uri="{BB962C8B-B14F-4D97-AF65-F5344CB8AC3E}">
        <p14:creationId xmlns:p14="http://schemas.microsoft.com/office/powerpoint/2010/main" val="211333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Dutch vs. ……….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Anglo-Dutch Wars</a:t>
            </a:r>
          </a:p>
          <a:p>
            <a:pPr lvl="1"/>
            <a:r>
              <a:rPr lang="en-US" dirty="0" smtClean="0"/>
              <a:t>1652-1654</a:t>
            </a:r>
          </a:p>
          <a:p>
            <a:pPr lvl="1"/>
            <a:r>
              <a:rPr lang="en-US" dirty="0" smtClean="0"/>
              <a:t>1665-1667</a:t>
            </a:r>
          </a:p>
          <a:p>
            <a:pPr lvl="1"/>
            <a:r>
              <a:rPr lang="en-US" dirty="0" smtClean="0"/>
              <a:t>1672-1674</a:t>
            </a:r>
          </a:p>
          <a:p>
            <a:pPr lvl="1"/>
            <a:r>
              <a:rPr lang="en-US" dirty="0" smtClean="0"/>
              <a:t>1781-1784</a:t>
            </a:r>
          </a:p>
          <a:p>
            <a:pPr marL="457200" lvl="1" indent="0">
              <a:buNone/>
            </a:pPr>
            <a:r>
              <a:rPr lang="en-US" dirty="0" smtClean="0"/>
              <a:t>Dutch had 4,785 ships </a:t>
            </a:r>
          </a:p>
          <a:p>
            <a:pPr marL="457200" lvl="1" indent="0">
              <a:buNone/>
            </a:pPr>
            <a:r>
              <a:rPr lang="en-US" dirty="0" smtClean="0"/>
              <a:t>East India Company had 2,690 ships with about 1/5 of the tonnage</a:t>
            </a:r>
            <a:endParaRPr lang="en-US" dirty="0"/>
          </a:p>
          <a:p>
            <a:r>
              <a:rPr lang="en-US" dirty="0"/>
              <a:t>Franco-Dutch </a:t>
            </a:r>
            <a:r>
              <a:rPr lang="en-US" dirty="0" smtClean="0"/>
              <a:t>Wars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42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Navigation Laws 1600’s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Protect the wealth of the British Empire</a:t>
            </a:r>
          </a:p>
          <a:p>
            <a:pPr lvl="1"/>
            <a:r>
              <a:rPr lang="en-US" dirty="0" smtClean="0"/>
              <a:t>profits from shipping</a:t>
            </a:r>
          </a:p>
          <a:p>
            <a:pPr lvl="1"/>
            <a:r>
              <a:rPr lang="en-US" dirty="0" smtClean="0"/>
              <a:t>value added to manufactured goods</a:t>
            </a:r>
          </a:p>
          <a:p>
            <a:pPr lvl="1"/>
            <a:r>
              <a:rPr lang="en-US" dirty="0" smtClean="0"/>
              <a:t>require all natural/raw resources to be sold to England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4056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Regulating Commerce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Navigation Act 1651 – all crews ½ English, goal to eliminate Dutch competition from colonial trade </a:t>
            </a:r>
          </a:p>
          <a:p>
            <a:r>
              <a:rPr lang="en-US" dirty="0" smtClean="0"/>
              <a:t>Navigation Act 1660- all colonial trade on English ships, ¾ English</a:t>
            </a:r>
          </a:p>
          <a:p>
            <a:r>
              <a:rPr lang="en-US" dirty="0" smtClean="0"/>
              <a:t>Staple Act 1663- All goods bound for colonies from Africa, Asia or Europe must first land in England</a:t>
            </a:r>
          </a:p>
          <a:p>
            <a:r>
              <a:rPr lang="en-US" dirty="0" smtClean="0"/>
              <a:t>Plantation Duty Act  1673 – All colonial ship captains to guarantee that they would deliver enumerated goods to England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273090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Regulating Commerce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Navigation Act 1696 – Created admiralty courts to enforce trade regulations and punish </a:t>
            </a:r>
            <a:r>
              <a:rPr lang="en-US" dirty="0" smtClean="0"/>
              <a:t>smugglers, authority to board ships and search cargo</a:t>
            </a:r>
          </a:p>
          <a:p>
            <a:r>
              <a:rPr lang="en-US" dirty="0" smtClean="0"/>
              <a:t>Woolens Act 1699 – Prohibited colonial export of woolen cloth</a:t>
            </a:r>
          </a:p>
          <a:p>
            <a:r>
              <a:rPr lang="en-US" dirty="0" smtClean="0"/>
              <a:t>Hat  Act 1732 – Prohibited export of colonial produced hats</a:t>
            </a:r>
          </a:p>
          <a:p>
            <a:r>
              <a:rPr lang="en-US" dirty="0" smtClean="0"/>
              <a:t>Molasses Act 1733- All non – English molasses taxed heavily</a:t>
            </a:r>
          </a:p>
          <a:p>
            <a:r>
              <a:rPr lang="en-US" dirty="0" smtClean="0"/>
              <a:t>American Revenue Act (Sugar Act) 1764 – Enforcement of acts to reduce smuggling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775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Feudalism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System </a:t>
            </a:r>
            <a:r>
              <a:rPr lang="en-US" dirty="0"/>
              <a:t>of political organization prevailing in </a:t>
            </a:r>
            <a:r>
              <a:rPr lang="en-US" dirty="0" smtClean="0"/>
              <a:t>Europe </a:t>
            </a:r>
            <a:r>
              <a:rPr lang="en-US" dirty="0"/>
              <a:t>from the 9th to about the 15th centuries </a:t>
            </a:r>
            <a:endParaRPr lang="en-US" dirty="0" smtClean="0"/>
          </a:p>
          <a:p>
            <a:r>
              <a:rPr lang="en-US" dirty="0"/>
              <a:t>R</a:t>
            </a:r>
            <a:r>
              <a:rPr lang="en-US" dirty="0" smtClean="0"/>
              <a:t>elation </a:t>
            </a:r>
            <a:r>
              <a:rPr lang="en-US" dirty="0"/>
              <a:t>of lord to vassal </a:t>
            </a:r>
            <a:endParaRPr lang="en-US" dirty="0" smtClean="0"/>
          </a:p>
          <a:p>
            <a:r>
              <a:rPr lang="en-US" dirty="0" smtClean="0"/>
              <a:t>Resulted from isolated areas of control </a:t>
            </a:r>
          </a:p>
          <a:p>
            <a:r>
              <a:rPr lang="en-US" dirty="0" smtClean="0"/>
              <a:t>Inability to create a centralized political or economic structure.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42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Adam Smith 1776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Corruption inherent in mercantilism was </a:t>
            </a:r>
            <a:r>
              <a:rPr lang="en-US" dirty="0" smtClean="0"/>
              <a:t>inefficient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To profit from the gains in specialization would require that materials/labor were free to move where they were most effectively utilized</a:t>
            </a:r>
          </a:p>
        </p:txBody>
      </p:sp>
    </p:spTree>
    <p:extLst>
      <p:ext uri="{BB962C8B-B14F-4D97-AF65-F5344CB8AC3E}">
        <p14:creationId xmlns:p14="http://schemas.microsoft.com/office/powerpoint/2010/main" val="11627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United States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Hamilton </a:t>
            </a:r>
          </a:p>
          <a:p>
            <a:pPr marL="457200" lvl="1" indent="0">
              <a:buNone/>
            </a:pPr>
            <a:r>
              <a:rPr lang="en-US" dirty="0"/>
              <a:t>Support of policies which would provide the necessary infrastructure to protect industry</a:t>
            </a:r>
          </a:p>
          <a:p>
            <a:pPr lvl="1"/>
            <a:r>
              <a:rPr lang="en-US" dirty="0"/>
              <a:t>Banking, infrastructure, tariffs, </a:t>
            </a:r>
            <a:r>
              <a:rPr lang="en-US" dirty="0" smtClean="0"/>
              <a:t>subsidies</a:t>
            </a:r>
          </a:p>
          <a:p>
            <a:r>
              <a:rPr lang="en-US" dirty="0" smtClean="0"/>
              <a:t>Jefferson</a:t>
            </a:r>
          </a:p>
          <a:p>
            <a:pPr marL="457200" lvl="1" indent="0">
              <a:buNone/>
            </a:pPr>
            <a:r>
              <a:rPr lang="en-US" dirty="0" smtClean="0"/>
              <a:t>Support of policies which provided for agrarian markets that functioned with minimal government intervention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557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 Tariffs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1790’s 	15%</a:t>
            </a:r>
          </a:p>
          <a:p>
            <a:r>
              <a:rPr lang="en-US" dirty="0" smtClean="0"/>
              <a:t>1830’s 	60%</a:t>
            </a:r>
          </a:p>
          <a:p>
            <a:r>
              <a:rPr lang="en-US" dirty="0" smtClean="0"/>
              <a:t>1833 Compromise Tariff of 1833</a:t>
            </a:r>
          </a:p>
          <a:p>
            <a:pPr lvl="1"/>
            <a:r>
              <a:rPr lang="en-US" dirty="0" smtClean="0"/>
              <a:t>Phased out tariffs over 20% over 9 years</a:t>
            </a:r>
          </a:p>
          <a:p>
            <a:r>
              <a:rPr lang="en-US" dirty="0" smtClean="0"/>
              <a:t>1830-1860 alliances for legislation</a:t>
            </a:r>
          </a:p>
          <a:p>
            <a:pPr lvl="1"/>
            <a:r>
              <a:rPr lang="en-US" dirty="0" smtClean="0"/>
              <a:t>North High tariffs</a:t>
            </a:r>
          </a:p>
          <a:p>
            <a:pPr lvl="1"/>
            <a:r>
              <a:rPr lang="en-US" dirty="0" smtClean="0"/>
              <a:t>South Low tariffs</a:t>
            </a:r>
          </a:p>
          <a:p>
            <a:pPr lvl="1"/>
            <a:r>
              <a:rPr lang="en-US" dirty="0" smtClean="0"/>
              <a:t>West swing area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25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England and “free trade”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England supported “free trade” beginning in 1840’s </a:t>
            </a:r>
          </a:p>
          <a:p>
            <a:r>
              <a:rPr lang="en-US" dirty="0" smtClean="0"/>
              <a:t>Protection of industry no longer necessary</a:t>
            </a:r>
          </a:p>
          <a:p>
            <a:r>
              <a:rPr lang="en-US" dirty="0" smtClean="0"/>
              <a:t>Gains from “free trade” surpassed those of protectionism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7653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Civil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 tariffs maintained to protect US industry</a:t>
            </a:r>
          </a:p>
          <a:p>
            <a:r>
              <a:rPr lang="en-US" dirty="0" smtClean="0"/>
              <a:t>McKinley Tariff on tinplate 1890</a:t>
            </a:r>
          </a:p>
          <a:p>
            <a:pPr lvl="1"/>
            <a:r>
              <a:rPr lang="en-US" dirty="0" smtClean="0"/>
              <a:t>No measureable production of tinplate</a:t>
            </a:r>
          </a:p>
          <a:p>
            <a:pPr lvl="1"/>
            <a:r>
              <a:rPr lang="en-US" dirty="0" smtClean="0"/>
              <a:t>Tariffs for six years</a:t>
            </a:r>
          </a:p>
          <a:p>
            <a:pPr lvl="1"/>
            <a:r>
              <a:rPr lang="en-US" dirty="0" smtClean="0"/>
              <a:t>Domestic production must equal 1/3 of imports</a:t>
            </a:r>
          </a:p>
          <a:p>
            <a:pPr lvl="1"/>
            <a:r>
              <a:rPr lang="en-US" dirty="0" smtClean="0"/>
              <a:t>1910 domestic price of US tinplate were below those produced in 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46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Neo-Mercantilism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Focus on increasing production, employment, and thus standard of living through trade restrictions and commercial development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Significant export industries provide the necessary tools for economic development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08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 Trade Agreements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GATT -Created in 1948 to promote/ liberalize trade globally</a:t>
            </a:r>
          </a:p>
          <a:p>
            <a:r>
              <a:rPr lang="en-US" dirty="0" smtClean="0"/>
              <a:t>NAFTA – 1994  US/Canada/Mexico </a:t>
            </a:r>
          </a:p>
          <a:p>
            <a:pPr lvl="1"/>
            <a:r>
              <a:rPr lang="en-US" dirty="0" smtClean="0"/>
              <a:t>Agricultural support for 10 – 15 years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14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Replaced GATT in 1995 as a part of the Marrakesh agreement.</a:t>
            </a:r>
          </a:p>
          <a:p>
            <a:r>
              <a:rPr lang="en-US" dirty="0" smtClean="0"/>
              <a:t>Supported the liberalization of trade and created a forum for enforcement of global trade discussions </a:t>
            </a:r>
          </a:p>
          <a:p>
            <a:r>
              <a:rPr lang="en-US" dirty="0" smtClean="0"/>
              <a:t>Continues the debate over the developmental role of policy to support/detract from growth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71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debate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Developmentalism</a:t>
            </a:r>
            <a:endParaRPr lang="en-US" dirty="0" smtClean="0"/>
          </a:p>
          <a:p>
            <a:pPr lvl="1"/>
            <a:r>
              <a:rPr lang="en-US" dirty="0" smtClean="0"/>
              <a:t>Basic unit of the economy is the nation-state</a:t>
            </a:r>
          </a:p>
          <a:p>
            <a:pPr lvl="1"/>
            <a:r>
              <a:rPr lang="en-US" dirty="0" smtClean="0"/>
              <a:t>Competition between countries is the central focus</a:t>
            </a:r>
          </a:p>
          <a:p>
            <a:pPr lvl="1"/>
            <a:r>
              <a:rPr lang="en-US" dirty="0" smtClean="0"/>
              <a:t>Governments are responsible for facilitating favorable conditions to encourage this.</a:t>
            </a:r>
          </a:p>
        </p:txBody>
      </p:sp>
    </p:spTree>
    <p:extLst>
      <p:ext uri="{BB962C8B-B14F-4D97-AF65-F5344CB8AC3E}">
        <p14:creationId xmlns:p14="http://schemas.microsoft.com/office/powerpoint/2010/main" val="18131612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debate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Producerism</a:t>
            </a:r>
            <a:endParaRPr lang="en-US" dirty="0" smtClean="0"/>
          </a:p>
          <a:p>
            <a:pPr lvl="1"/>
            <a:r>
              <a:rPr lang="en-US" dirty="0" smtClean="0"/>
              <a:t>Central role of the government is to support the utopia that is created through free trade. </a:t>
            </a:r>
          </a:p>
          <a:p>
            <a:pPr lvl="1"/>
            <a:r>
              <a:rPr lang="en-US" dirty="0" smtClean="0"/>
              <a:t>Act to remove barriers to trade and serve as a umpire</a:t>
            </a:r>
          </a:p>
          <a:p>
            <a:pPr lvl="1"/>
            <a:r>
              <a:rPr lang="en-US" dirty="0" smtClean="0"/>
              <a:t>Emphasis on protection for small businesses</a:t>
            </a:r>
          </a:p>
          <a:p>
            <a:pPr lvl="1"/>
            <a:r>
              <a:rPr lang="en-US" dirty="0" smtClean="0"/>
              <a:t>Creates favoritism and opportunities for political corruption.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62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Mercantilism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Economic belief system that served an underlying motivation for military actions</a:t>
            </a:r>
          </a:p>
          <a:p>
            <a:pPr marL="0" indent="0">
              <a:buNone/>
            </a:pPr>
            <a:r>
              <a:rPr lang="en-US" dirty="0" smtClean="0"/>
              <a:t>	Level of gold viewed as fixed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Protection of resources/standard of living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Zero sum game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44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734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Principles of </a:t>
            </a:r>
            <a:r>
              <a:rPr lang="en-US" dirty="0" smtClean="0"/>
              <a:t>Mercantilism:</a:t>
            </a:r>
            <a:r>
              <a:rPr lang="en-US" dirty="0"/>
              <a:t/>
            </a:r>
            <a:br>
              <a:rPr lang="en-US" dirty="0"/>
            </a:br>
            <a:r>
              <a:rPr lang="en-US" sz="4900" b="1" dirty="0"/>
              <a:t>National </a:t>
            </a:r>
            <a:r>
              <a:rPr lang="en-US" sz="4900" b="1" dirty="0" smtClean="0"/>
              <a:t>Wealth</a:t>
            </a:r>
            <a:endParaRPr lang="en-US" sz="49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economic health or wealth of nation can be measured by the amount of precious metal, gold, or silver it holds.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vs.</a:t>
            </a:r>
          </a:p>
          <a:p>
            <a:r>
              <a:rPr lang="en-US" dirty="0" smtClean="0"/>
              <a:t>Productivity and available resources</a:t>
            </a:r>
          </a:p>
          <a:p>
            <a:r>
              <a:rPr lang="en-US" dirty="0" smtClean="0"/>
              <a:t>Investments in</a:t>
            </a:r>
            <a:endParaRPr lang="en-US" dirty="0"/>
          </a:p>
          <a:p>
            <a:pPr lvl="1"/>
            <a:r>
              <a:rPr lang="en-US" dirty="0" smtClean="0"/>
              <a:t>Labor</a:t>
            </a:r>
          </a:p>
          <a:p>
            <a:pPr lvl="1"/>
            <a:r>
              <a:rPr lang="en-US" dirty="0" smtClean="0"/>
              <a:t>Infrastructure</a:t>
            </a:r>
          </a:p>
          <a:p>
            <a:pPr lvl="1"/>
            <a:r>
              <a:rPr lang="en-US" dirty="0" smtClean="0"/>
              <a:t>Capital goods</a:t>
            </a:r>
          </a:p>
        </p:txBody>
      </p:sp>
    </p:spTree>
    <p:extLst>
      <p:ext uri="{BB962C8B-B14F-4D97-AF65-F5344CB8AC3E}">
        <p14:creationId xmlns:p14="http://schemas.microsoft.com/office/powerpoint/2010/main" val="331585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Principles of Mercantilism:</a:t>
            </a:r>
            <a:br>
              <a:rPr lang="en-US" dirty="0"/>
            </a:br>
            <a:r>
              <a:rPr lang="en-US" sz="4900" b="1" dirty="0"/>
              <a:t>Trade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favorable balance of trade is required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	Purchase of products/resources from external sources allowed specie to leave the country 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038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Principles of Mercantilism:</a:t>
            </a:r>
            <a:br>
              <a:rPr lang="en-US" dirty="0"/>
            </a:br>
            <a:r>
              <a:rPr lang="en-US" sz="4900" b="1" dirty="0"/>
              <a:t>Self-sufficiency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Economic self sufficiency is vital. It demands increasing domestic production, new domestic industry.</a:t>
            </a:r>
          </a:p>
          <a:p>
            <a:r>
              <a:rPr lang="en-US" dirty="0" smtClean="0"/>
              <a:t>Protection for infant industries. </a:t>
            </a:r>
          </a:p>
          <a:p>
            <a:pPr lvl="1"/>
            <a:r>
              <a:rPr lang="en-US" dirty="0" smtClean="0"/>
              <a:t>Jefferson vs. Hamilton</a:t>
            </a:r>
          </a:p>
          <a:p>
            <a:pPr lvl="1"/>
            <a:r>
              <a:rPr lang="en-US" dirty="0" smtClean="0"/>
              <a:t>North vs. South</a:t>
            </a:r>
            <a:endParaRPr lang="en-US" dirty="0"/>
          </a:p>
          <a:p>
            <a:pPr lvl="1"/>
            <a:r>
              <a:rPr lang="en-US" dirty="0" smtClean="0"/>
              <a:t>Business vs. consumer gains from trade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93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Principles of Mercantilism:</a:t>
            </a:r>
            <a:br>
              <a:rPr lang="en-US" dirty="0"/>
            </a:br>
            <a:r>
              <a:rPr lang="en-US" sz="4900" b="1" dirty="0"/>
              <a:t>Agriculture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Sufficient agricultural production to support the domestic population. </a:t>
            </a:r>
          </a:p>
          <a:p>
            <a:endParaRPr lang="en-US" dirty="0"/>
          </a:p>
          <a:p>
            <a:r>
              <a:rPr lang="en-US" dirty="0" smtClean="0"/>
              <a:t>Agricultural products can be imported but they will be traded for manufactured goods.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91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Principles of Mercantilism:</a:t>
            </a:r>
            <a:br>
              <a:rPr lang="en-US" dirty="0"/>
            </a:br>
            <a:r>
              <a:rPr lang="en-US" sz="4900" b="1" dirty="0"/>
              <a:t>Tariffs </a:t>
            </a:r>
            <a:r>
              <a:rPr lang="en-US" sz="4900" b="1" dirty="0" smtClean="0"/>
              <a:t>&amp; Subsidies</a:t>
            </a:r>
            <a:endParaRPr lang="en-US" sz="49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 on imported manufactured goods.  </a:t>
            </a:r>
          </a:p>
          <a:p>
            <a:pPr lvl="1"/>
            <a:r>
              <a:rPr lang="en-US" dirty="0" smtClean="0"/>
              <a:t>Republicans from Lincoln forward</a:t>
            </a:r>
          </a:p>
          <a:p>
            <a:pPr lvl="1"/>
            <a:r>
              <a:rPr lang="en-US" dirty="0" smtClean="0"/>
              <a:t>Subsidies in the form of land and money for infrastructure (railroads)</a:t>
            </a:r>
          </a:p>
          <a:p>
            <a:r>
              <a:rPr lang="en-US" dirty="0" smtClean="0"/>
              <a:t>Low on imported raw materials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96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Principles of Mercantilism:</a:t>
            </a:r>
            <a:br>
              <a:rPr lang="en-US" dirty="0"/>
            </a:br>
            <a:r>
              <a:rPr lang="en-US" sz="5300" b="1" dirty="0"/>
              <a:t>Ships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Merchant fleet is a necessity to facilitated the flow of goods in and out of a nation. </a:t>
            </a:r>
          </a:p>
          <a:p>
            <a:r>
              <a:rPr lang="en-US" dirty="0" smtClean="0"/>
              <a:t>Naval fleet assures protection of transport.</a:t>
            </a:r>
          </a:p>
          <a:p>
            <a:endParaRPr lang="en-US" dirty="0"/>
          </a:p>
          <a:p>
            <a:r>
              <a:rPr lang="en-US" dirty="0" smtClean="0"/>
              <a:t>Focus changes from the protection of resources through military might to protection/ support through regulation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07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72CB29FC1E8547B8AB26081D52B8D3" ma:contentTypeVersion="18" ma:contentTypeDescription="Create a new document." ma:contentTypeScope="" ma:versionID="d0c4450448abf643cb1753819c4915f6">
  <xsd:schema xmlns:xsd="http://www.w3.org/2001/XMLSchema" xmlns:xs="http://www.w3.org/2001/XMLSchema" xmlns:p="http://schemas.microsoft.com/office/2006/metadata/properties" xmlns:ns2="d18b261a-0edf-433c-ade6-b4c5a8c9ad88" xmlns:ns3="d317b4b6-dbfb-4f62-934c-f4c14135e094" targetNamespace="http://schemas.microsoft.com/office/2006/metadata/properties" ma:root="true" ma:fieldsID="7379d1110d48d41125c48bbdfeadc647" ns2:_="" ns3:_="">
    <xsd:import namespace="d18b261a-0edf-433c-ade6-b4c5a8c9ad88"/>
    <xsd:import namespace="d317b4b6-dbfb-4f62-934c-f4c14135e0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Event_x0020_Na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8b261a-0edf-433c-ade6-b4c5a8c9ad8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17b4b6-dbfb-4f62-934c-f4c14135e094" elementFormDefault="qualified">
    <xsd:import namespace="http://schemas.microsoft.com/office/2006/documentManagement/types"/>
    <xsd:import namespace="http://schemas.microsoft.com/office/infopath/2007/PartnerControls"/>
    <xsd:element name="Event_x0020_Name" ma:index="11" nillable="true" ma:displayName="Event Name" ma:default="Economic Summit" ma:description="Specify what event, if any, this file is related to." ma:internalName="Event_x0020_Name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Economic Summit"/>
                        <xsd:enumeration value="Boot Camp"/>
                        <xsd:enumeration value="U.S. History"/>
                        <xsd:enumeration value="Global Economic Forum"/>
                        <xsd:enumeration value="Interactive Whiteboard"/>
                        <xsd:enumeration value="Teens Behind the Scenes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Nintex conditional workflow start</Name>
    <Synchronization>Synchronous</Synchronization>
    <Type>10001</Type>
    <SequenceNumber>50000</SequenceNumber>
    <Assembly>Nintex.Workflow, Version=1.0.0.0, Culture=neutral, PublicKeyToken=913f6bae0ca5ae12</Assembly>
    <Class>Nintex.Workflow.ConditionalWorkflowStartReceiver</Class>
    <Data>12/31/2012 4:38:51 PM</Data>
    <Filter/>
  </Receiver>
  <Receiver>
    <Name>Nintex conditional workflow start</Name>
    <Synchronization>Synchronous</Synchronization>
    <Type>10002</Type>
    <SequenceNumber>50000</SequenceNumber>
    <Assembly>Nintex.Workflow, Version=1.0.0.0, Culture=neutral, PublicKeyToken=913f6bae0ca5ae12</Assembly>
    <Class>Nintex.Workflow.ConditionalWorkflowStartReceiver</Class>
    <Data>12/31/2012 4:38:51 PM</Data>
    <Filter/>
  </Receiver>
  <Receiver>
    <Name>Nintex conditional workflow start</Name>
    <Synchronization>Synchronous</Synchronization>
    <Type>2</Type>
    <SequenceNumber>50000</SequenceNumber>
    <Assembly>Nintex.Workflow, Version=1.0.0.0, Culture=neutral, PublicKeyToken=913f6bae0ca5ae12</Assembly>
    <Class>Nintex.Workflow.ConditionalWorkflowStartReceiver</Class>
    <Data>12/31/2012 4:38:51 PM</Data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vent_x0020_Name xmlns="d317b4b6-dbfb-4f62-934c-f4c14135e094">
      <Value>Economic Summit</Value>
    </Event_x0020_Name>
    <_dlc_DocId xmlns="d18b261a-0edf-433c-ade6-b4c5a8c9ad88">UZD6JJ247QYQ-1904-48</_dlc_DocId>
    <_dlc_DocIdUrl xmlns="d18b261a-0edf-433c-ade6-b4c5a8c9ad88">
      <Url>https://fedsharesites.frb.org/dist/11K/SYSInitiatives/DFEE/_layouts/DocIdRedir.aspx?ID=UZD6JJ247QYQ-1904-48</Url>
      <Description>UZD6JJ247QYQ-1904-48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5153F5-6010-4E04-92CE-707F095F82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18b261a-0edf-433c-ade6-b4c5a8c9ad88"/>
    <ds:schemaRef ds:uri="d317b4b6-dbfb-4f62-934c-f4c14135e0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46225BA-8C9F-4318-B246-B2572A994753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86FF196B-C2E9-44E9-9DD3-01787C656C31}">
  <ds:schemaRefs>
    <ds:schemaRef ds:uri="http://schemas.microsoft.com/office/2006/documentManagement/types"/>
    <ds:schemaRef ds:uri="d317b4b6-dbfb-4f62-934c-f4c14135e094"/>
    <ds:schemaRef ds:uri="http://purl.org/dc/elements/1.1/"/>
    <ds:schemaRef ds:uri="http://schemas.openxmlformats.org/package/2006/metadata/core-properties"/>
    <ds:schemaRef ds:uri="http://www.w3.org/XML/1998/namespace"/>
    <ds:schemaRef ds:uri="http://purl.org/dc/terms/"/>
    <ds:schemaRef ds:uri="d18b261a-0edf-433c-ade6-b4c5a8c9ad88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405936E0-471C-413A-BEED-32BA866907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573</TotalTime>
  <Words>967</Words>
  <Application>Microsoft Office PowerPoint</Application>
  <PresentationFormat>On-screen Show (4:3)</PresentationFormat>
  <Paragraphs>161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Office Theme</vt:lpstr>
      <vt:lpstr>Custom Design</vt:lpstr>
      <vt:lpstr>Mercantilism</vt:lpstr>
      <vt:lpstr>Feudalism</vt:lpstr>
      <vt:lpstr>Mercantilism</vt:lpstr>
      <vt:lpstr>Principles of Mercantilism: National Wealth</vt:lpstr>
      <vt:lpstr>Principles of Mercantilism: Trade</vt:lpstr>
      <vt:lpstr>Principles of Mercantilism: Self-sufficiency</vt:lpstr>
      <vt:lpstr>Principles of Mercantilism: Agriculture</vt:lpstr>
      <vt:lpstr>Principles of Mercantilism: Tariffs &amp; Subsidies</vt:lpstr>
      <vt:lpstr>Principles of Mercantilism: Ships</vt:lpstr>
      <vt:lpstr>Principles of Mercantilism: Colonization</vt:lpstr>
      <vt:lpstr>Principles of Mercantilism: Population</vt:lpstr>
      <vt:lpstr>Principles of Mercantilism: Government</vt:lpstr>
      <vt:lpstr>Global Conditions Spain/Portugal 1500’s</vt:lpstr>
      <vt:lpstr>Characteristics of VOC &amp; East India</vt:lpstr>
      <vt:lpstr>Dutch East India Company  VCO; Verenigde Oost-indische Compagnie</vt:lpstr>
      <vt:lpstr>Dutch vs. ……….</vt:lpstr>
      <vt:lpstr>Navigation Laws 1600’s</vt:lpstr>
      <vt:lpstr>Regulating Commerce</vt:lpstr>
      <vt:lpstr>Regulating Commerce</vt:lpstr>
      <vt:lpstr>Adam Smith 1776</vt:lpstr>
      <vt:lpstr>United States</vt:lpstr>
      <vt:lpstr>US Tariffs</vt:lpstr>
      <vt:lpstr>England and “free trade”</vt:lpstr>
      <vt:lpstr>Post Civil War</vt:lpstr>
      <vt:lpstr>Neo-Mercantilism</vt:lpstr>
      <vt:lpstr>International Trade Agreements</vt:lpstr>
      <vt:lpstr>WTO</vt:lpstr>
      <vt:lpstr>Current debate</vt:lpstr>
      <vt:lpstr>Current debate</vt:lpstr>
      <vt:lpstr>Questions ?</vt:lpstr>
    </vt:vector>
  </TitlesOfParts>
  <Company>Federal Reserve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Mercantilism</dc:title>
  <dc:creator>Kizer, Susan</dc:creator>
  <cp:lastModifiedBy>Wallace, Sharon</cp:lastModifiedBy>
  <cp:revision>28</cp:revision>
  <cp:lastPrinted>2013-07-19T18:06:42Z</cp:lastPrinted>
  <dcterms:created xsi:type="dcterms:W3CDTF">2013-05-30T17:57:09Z</dcterms:created>
  <dcterms:modified xsi:type="dcterms:W3CDTF">2014-05-02T20:03:20Z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0x010100B072CB29FC1E8547B8AB26081D52B8D3</vt:lpwstr>
  </property>
  <property fmtid="{D5CDD505-2E9C-101B-9397-08002B2CF9AE}" pid="3" name="_dlc_DocIdItemGuid">
    <vt:lpwstr>f7a55249-03ff-4ad5-86bb-2812cbab8d6e</vt:lpwstr>
  </property>
  <property fmtid="{D5CDD505-2E9C-101B-9397-08002B2CF9AE}" pid="4" name="Order">
    <vt:r8>4800</vt:r8>
  </property>
</Properties>
</file>