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60" r:id="rId2"/>
    <p:sldId id="289" r:id="rId3"/>
    <p:sldId id="290" r:id="rId4"/>
    <p:sldId id="261" r:id="rId5"/>
    <p:sldId id="262" r:id="rId6"/>
    <p:sldId id="263" r:id="rId7"/>
    <p:sldId id="265" r:id="rId8"/>
    <p:sldId id="266" r:id="rId9"/>
    <p:sldId id="267" r:id="rId10"/>
    <p:sldId id="268" r:id="rId11"/>
    <p:sldId id="269" r:id="rId12"/>
    <p:sldId id="270" r:id="rId13"/>
    <p:sldId id="271" r:id="rId14"/>
    <p:sldId id="272" r:id="rId15"/>
    <p:sldId id="273" r:id="rId16"/>
    <p:sldId id="274" r:id="rId17"/>
    <p:sldId id="276" r:id="rId18"/>
    <p:sldId id="277" r:id="rId19"/>
    <p:sldId id="278" r:id="rId20"/>
    <p:sldId id="279" r:id="rId21"/>
    <p:sldId id="280" r:id="rId22"/>
    <p:sldId id="281" r:id="rId23"/>
    <p:sldId id="291" r:id="rId24"/>
    <p:sldId id="292" r:id="rId25"/>
    <p:sldId id="293" r:id="rId26"/>
    <p:sldId id="302" r:id="rId27"/>
    <p:sldId id="303" r:id="rId28"/>
    <p:sldId id="282" r:id="rId29"/>
    <p:sldId id="283" r:id="rId30"/>
    <p:sldId id="284" r:id="rId31"/>
    <p:sldId id="285" r:id="rId32"/>
    <p:sldId id="286" r:id="rId33"/>
    <p:sldId id="288"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637" autoAdjust="0"/>
  </p:normalViewPr>
  <p:slideViewPr>
    <p:cSldViewPr snapToGrid="0" snapToObjects="1">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E00CD-9DB3-48EE-82F8-CB434213D782}" type="doc">
      <dgm:prSet loTypeId="urn:microsoft.com/office/officeart/2005/8/layout/equation1" loCatId="process" qsTypeId="urn:microsoft.com/office/officeart/2005/8/quickstyle/simple5" qsCatId="simple" csTypeId="urn:microsoft.com/office/officeart/2005/8/colors/accent1_2" csCatId="accent1" phldr="1"/>
      <dgm:spPr/>
      <dgm:t>
        <a:bodyPr/>
        <a:lstStyle/>
        <a:p>
          <a:endParaRPr lang="en-US"/>
        </a:p>
      </dgm:t>
    </dgm:pt>
    <dgm:pt modelId="{74B1B141-57CF-44DA-AB11-57DD358CF9B7}">
      <dgm:prSet phldrT="[Text]"/>
      <dgm:spPr/>
      <dgm:t>
        <a:bodyPr/>
        <a:lstStyle/>
        <a:p>
          <a:r>
            <a:rPr lang="en-US" dirty="0" smtClean="0">
              <a:solidFill>
                <a:schemeClr val="tx1"/>
              </a:solidFill>
            </a:rPr>
            <a:t>Money</a:t>
          </a:r>
          <a:endParaRPr lang="en-US" dirty="0">
            <a:solidFill>
              <a:schemeClr val="tx1"/>
            </a:solidFill>
          </a:endParaRPr>
        </a:p>
      </dgm:t>
    </dgm:pt>
    <dgm:pt modelId="{256CDFC7-41E8-48F6-A88F-61C9840823E4}" type="parTrans" cxnId="{FFDE3C6C-2EAF-4448-8AD5-3FE8CACF9E4A}">
      <dgm:prSet/>
      <dgm:spPr/>
      <dgm:t>
        <a:bodyPr/>
        <a:lstStyle/>
        <a:p>
          <a:endParaRPr lang="en-US"/>
        </a:p>
      </dgm:t>
    </dgm:pt>
    <dgm:pt modelId="{CC26D0E0-96CD-47C0-A065-24960FFA1C72}" type="sibTrans" cxnId="{FFDE3C6C-2EAF-4448-8AD5-3FE8CACF9E4A}">
      <dgm:prSet/>
      <dgm:spPr/>
      <dgm:t>
        <a:bodyPr/>
        <a:lstStyle/>
        <a:p>
          <a:endParaRPr lang="en-US">
            <a:solidFill>
              <a:schemeClr val="tx1"/>
            </a:solidFill>
          </a:endParaRPr>
        </a:p>
      </dgm:t>
    </dgm:pt>
    <dgm:pt modelId="{6E108127-A27E-4F87-9139-E480E0F5AC1C}">
      <dgm:prSet phldrT="[Text]"/>
      <dgm:spPr/>
      <dgm:t>
        <a:bodyPr/>
        <a:lstStyle/>
        <a:p>
          <a:r>
            <a:rPr lang="en-US" dirty="0" smtClean="0">
              <a:solidFill>
                <a:schemeClr val="tx1"/>
              </a:solidFill>
            </a:rPr>
            <a:t>Credit Cards</a:t>
          </a:r>
          <a:endParaRPr lang="en-US" dirty="0">
            <a:solidFill>
              <a:schemeClr val="tx1"/>
            </a:solidFill>
          </a:endParaRPr>
        </a:p>
      </dgm:t>
    </dgm:pt>
    <dgm:pt modelId="{FF5BECE3-80BF-4B4F-B31E-2403E9B652D3}" type="parTrans" cxnId="{84A4A465-7E09-46DB-A980-F8BAD743513E}">
      <dgm:prSet/>
      <dgm:spPr/>
      <dgm:t>
        <a:bodyPr/>
        <a:lstStyle/>
        <a:p>
          <a:endParaRPr lang="en-US"/>
        </a:p>
      </dgm:t>
    </dgm:pt>
    <dgm:pt modelId="{6182F3E2-BA7A-46B6-B2BA-741E0A5BB7A4}" type="sibTrans" cxnId="{84A4A465-7E09-46DB-A980-F8BAD743513E}">
      <dgm:prSet/>
      <dgm:spPr/>
      <dgm:t>
        <a:bodyPr/>
        <a:lstStyle/>
        <a:p>
          <a:endParaRPr lang="en-US"/>
        </a:p>
      </dgm:t>
    </dgm:pt>
    <dgm:pt modelId="{E1CE432E-C23F-49AB-B28E-8D023E6061D8}" type="pres">
      <dgm:prSet presAssocID="{DC0E00CD-9DB3-48EE-82F8-CB434213D782}" presName="linearFlow" presStyleCnt="0">
        <dgm:presLayoutVars>
          <dgm:dir/>
          <dgm:resizeHandles val="exact"/>
        </dgm:presLayoutVars>
      </dgm:prSet>
      <dgm:spPr/>
      <dgm:t>
        <a:bodyPr/>
        <a:lstStyle/>
        <a:p>
          <a:endParaRPr lang="en-US"/>
        </a:p>
      </dgm:t>
    </dgm:pt>
    <dgm:pt modelId="{B4B54DA8-C176-4637-A0B3-B90916F8CAD5}" type="pres">
      <dgm:prSet presAssocID="{74B1B141-57CF-44DA-AB11-57DD358CF9B7}" presName="node" presStyleLbl="node1" presStyleIdx="0" presStyleCnt="2">
        <dgm:presLayoutVars>
          <dgm:bulletEnabled val="1"/>
        </dgm:presLayoutVars>
      </dgm:prSet>
      <dgm:spPr/>
      <dgm:t>
        <a:bodyPr/>
        <a:lstStyle/>
        <a:p>
          <a:endParaRPr lang="en-US"/>
        </a:p>
      </dgm:t>
    </dgm:pt>
    <dgm:pt modelId="{3C368A3C-AE56-4944-9105-55479A0471BF}" type="pres">
      <dgm:prSet presAssocID="{CC26D0E0-96CD-47C0-A065-24960FFA1C72}" presName="spacerL" presStyleCnt="0"/>
      <dgm:spPr/>
      <dgm:t>
        <a:bodyPr/>
        <a:lstStyle/>
        <a:p>
          <a:endParaRPr lang="en-US"/>
        </a:p>
      </dgm:t>
    </dgm:pt>
    <dgm:pt modelId="{E5D56924-9350-4E83-8462-D90BEA2E9ED9}" type="pres">
      <dgm:prSet presAssocID="{CC26D0E0-96CD-47C0-A065-24960FFA1C72}" presName="sibTrans" presStyleLbl="sibTrans2D1" presStyleIdx="0" presStyleCnt="1" custLinFactNeighborX="12790" custLinFactNeighborY="-1268"/>
      <dgm:spPr/>
      <dgm:t>
        <a:bodyPr/>
        <a:lstStyle/>
        <a:p>
          <a:endParaRPr lang="en-US"/>
        </a:p>
      </dgm:t>
    </dgm:pt>
    <dgm:pt modelId="{FF99074E-6C6D-441E-BD64-5205FBAC6A3C}" type="pres">
      <dgm:prSet presAssocID="{CC26D0E0-96CD-47C0-A065-24960FFA1C72}" presName="spacerR" presStyleCnt="0"/>
      <dgm:spPr/>
      <dgm:t>
        <a:bodyPr/>
        <a:lstStyle/>
        <a:p>
          <a:endParaRPr lang="en-US"/>
        </a:p>
      </dgm:t>
    </dgm:pt>
    <dgm:pt modelId="{6BEE30CF-C1F2-4000-9A98-ED7AA34B7F22}" type="pres">
      <dgm:prSet presAssocID="{6E108127-A27E-4F87-9139-E480E0F5AC1C}" presName="node" presStyleLbl="node1" presStyleIdx="1" presStyleCnt="2">
        <dgm:presLayoutVars>
          <dgm:bulletEnabled val="1"/>
        </dgm:presLayoutVars>
      </dgm:prSet>
      <dgm:spPr/>
      <dgm:t>
        <a:bodyPr/>
        <a:lstStyle/>
        <a:p>
          <a:endParaRPr lang="en-US"/>
        </a:p>
      </dgm:t>
    </dgm:pt>
  </dgm:ptLst>
  <dgm:cxnLst>
    <dgm:cxn modelId="{07A0DAED-306B-4B5F-B181-42A4A32C8935}" type="presOf" srcId="{DC0E00CD-9DB3-48EE-82F8-CB434213D782}" destId="{E1CE432E-C23F-49AB-B28E-8D023E6061D8}" srcOrd="0" destOrd="0" presId="urn:microsoft.com/office/officeart/2005/8/layout/equation1"/>
    <dgm:cxn modelId="{38BBFBF9-C13A-42FF-A9B3-289F3DA693E6}" type="presOf" srcId="{6E108127-A27E-4F87-9139-E480E0F5AC1C}" destId="{6BEE30CF-C1F2-4000-9A98-ED7AA34B7F22}" srcOrd="0" destOrd="0" presId="urn:microsoft.com/office/officeart/2005/8/layout/equation1"/>
    <dgm:cxn modelId="{B1EAE56C-D8B5-424C-94F0-0173F58372FD}" type="presOf" srcId="{CC26D0E0-96CD-47C0-A065-24960FFA1C72}" destId="{E5D56924-9350-4E83-8462-D90BEA2E9ED9}" srcOrd="0" destOrd="0" presId="urn:microsoft.com/office/officeart/2005/8/layout/equation1"/>
    <dgm:cxn modelId="{FFDE3C6C-2EAF-4448-8AD5-3FE8CACF9E4A}" srcId="{DC0E00CD-9DB3-48EE-82F8-CB434213D782}" destId="{74B1B141-57CF-44DA-AB11-57DD358CF9B7}" srcOrd="0" destOrd="0" parTransId="{256CDFC7-41E8-48F6-A88F-61C9840823E4}" sibTransId="{CC26D0E0-96CD-47C0-A065-24960FFA1C72}"/>
    <dgm:cxn modelId="{13D98386-3BEF-4ED8-BDBD-45E473929C7A}" type="presOf" srcId="{74B1B141-57CF-44DA-AB11-57DD358CF9B7}" destId="{B4B54DA8-C176-4637-A0B3-B90916F8CAD5}" srcOrd="0" destOrd="0" presId="urn:microsoft.com/office/officeart/2005/8/layout/equation1"/>
    <dgm:cxn modelId="{84A4A465-7E09-46DB-A980-F8BAD743513E}" srcId="{DC0E00CD-9DB3-48EE-82F8-CB434213D782}" destId="{6E108127-A27E-4F87-9139-E480E0F5AC1C}" srcOrd="1" destOrd="0" parTransId="{FF5BECE3-80BF-4B4F-B31E-2403E9B652D3}" sibTransId="{6182F3E2-BA7A-46B6-B2BA-741E0A5BB7A4}"/>
    <dgm:cxn modelId="{C2AAEDD4-869F-46C9-B0ED-027D79BE4242}" type="presParOf" srcId="{E1CE432E-C23F-49AB-B28E-8D023E6061D8}" destId="{B4B54DA8-C176-4637-A0B3-B90916F8CAD5}" srcOrd="0" destOrd="0" presId="urn:microsoft.com/office/officeart/2005/8/layout/equation1"/>
    <dgm:cxn modelId="{06DC9F27-3139-450E-80FD-FD9CD3205C86}" type="presParOf" srcId="{E1CE432E-C23F-49AB-B28E-8D023E6061D8}" destId="{3C368A3C-AE56-4944-9105-55479A0471BF}" srcOrd="1" destOrd="0" presId="urn:microsoft.com/office/officeart/2005/8/layout/equation1"/>
    <dgm:cxn modelId="{F2B88401-585D-4CC5-AAD2-ABA2441173D6}" type="presParOf" srcId="{E1CE432E-C23F-49AB-B28E-8D023E6061D8}" destId="{E5D56924-9350-4E83-8462-D90BEA2E9ED9}" srcOrd="2" destOrd="0" presId="urn:microsoft.com/office/officeart/2005/8/layout/equation1"/>
    <dgm:cxn modelId="{5F2A4112-C1C7-4979-8386-3F22C2F3F075}" type="presParOf" srcId="{E1CE432E-C23F-49AB-B28E-8D023E6061D8}" destId="{FF99074E-6C6D-441E-BD64-5205FBAC6A3C}" srcOrd="3" destOrd="0" presId="urn:microsoft.com/office/officeart/2005/8/layout/equation1"/>
    <dgm:cxn modelId="{48F74688-9339-4F17-B20B-90554B4EEA7A}" type="presParOf" srcId="{E1CE432E-C23F-49AB-B28E-8D023E6061D8}" destId="{6BEE30CF-C1F2-4000-9A98-ED7AA34B7F22}" srcOrd="4"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EBE183-34F5-48B8-AD16-D34FA6BFFD60}"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en-US"/>
        </a:p>
      </dgm:t>
    </dgm:pt>
    <dgm:pt modelId="{EE99F976-D536-4F12-9D97-665284AF76DF}">
      <dgm:prSet/>
      <dgm:spPr/>
      <dgm:t>
        <a:bodyPr/>
        <a:lstStyle/>
        <a:p>
          <a:pPr rtl="0"/>
          <a:r>
            <a:rPr lang="en-US" dirty="0" smtClean="0"/>
            <a:t>Advantages</a:t>
          </a:r>
          <a:endParaRPr lang="en-US" dirty="0"/>
        </a:p>
      </dgm:t>
    </dgm:pt>
    <dgm:pt modelId="{F354D4D2-D7E5-49A6-9122-AB4A20AF7249}" type="parTrans" cxnId="{2C1CC7FF-7541-4339-A5E4-A7DAB027C11F}">
      <dgm:prSet/>
      <dgm:spPr/>
      <dgm:t>
        <a:bodyPr/>
        <a:lstStyle/>
        <a:p>
          <a:endParaRPr lang="en-US"/>
        </a:p>
      </dgm:t>
    </dgm:pt>
    <dgm:pt modelId="{41F74F6F-1FA6-4F96-ADB2-C9D58D6E4935}" type="sibTrans" cxnId="{2C1CC7FF-7541-4339-A5E4-A7DAB027C11F}">
      <dgm:prSet/>
      <dgm:spPr/>
      <dgm:t>
        <a:bodyPr/>
        <a:lstStyle/>
        <a:p>
          <a:endParaRPr lang="en-US"/>
        </a:p>
      </dgm:t>
    </dgm:pt>
    <dgm:pt modelId="{6C4DFA8F-F69C-4E30-8260-8413727A9FFD}">
      <dgm:prSet/>
      <dgm:spPr/>
      <dgm:t>
        <a:bodyPr/>
        <a:lstStyle/>
        <a:p>
          <a:pPr rtl="0"/>
          <a:r>
            <a:rPr lang="en-US" dirty="0" smtClean="0"/>
            <a:t>Pre-approved loan</a:t>
          </a:r>
          <a:endParaRPr lang="en-US" dirty="0"/>
        </a:p>
      </dgm:t>
    </dgm:pt>
    <dgm:pt modelId="{A8C3805D-C15C-4E4D-A40E-56722EBDDA4F}" type="parTrans" cxnId="{6C9993D7-A795-42F6-9691-8D4684FCDD10}">
      <dgm:prSet/>
      <dgm:spPr/>
      <dgm:t>
        <a:bodyPr/>
        <a:lstStyle/>
        <a:p>
          <a:endParaRPr lang="en-US"/>
        </a:p>
      </dgm:t>
    </dgm:pt>
    <dgm:pt modelId="{7046BDC7-FD14-410C-98CB-CA5BCCB29638}" type="sibTrans" cxnId="{6C9993D7-A795-42F6-9691-8D4684FCDD10}">
      <dgm:prSet/>
      <dgm:spPr/>
      <dgm:t>
        <a:bodyPr/>
        <a:lstStyle/>
        <a:p>
          <a:endParaRPr lang="en-US"/>
        </a:p>
      </dgm:t>
    </dgm:pt>
    <dgm:pt modelId="{39275463-9995-461F-A23D-FECE86B98872}">
      <dgm:prSet/>
      <dgm:spPr/>
      <dgm:t>
        <a:bodyPr/>
        <a:lstStyle/>
        <a:p>
          <a:pPr rtl="0"/>
          <a:r>
            <a:rPr lang="en-US" dirty="0" smtClean="0"/>
            <a:t>Widely accepted</a:t>
          </a:r>
          <a:endParaRPr lang="en-US" dirty="0"/>
        </a:p>
      </dgm:t>
    </dgm:pt>
    <dgm:pt modelId="{EF98A64E-8F5B-4167-9D86-2CF92BD99732}" type="parTrans" cxnId="{313E15F5-B32D-41AF-86A5-81C2146445A5}">
      <dgm:prSet/>
      <dgm:spPr/>
      <dgm:t>
        <a:bodyPr/>
        <a:lstStyle/>
        <a:p>
          <a:endParaRPr lang="en-US"/>
        </a:p>
      </dgm:t>
    </dgm:pt>
    <dgm:pt modelId="{C4A794A0-E728-4DCE-8D91-58D615EF0ACE}" type="sibTrans" cxnId="{313E15F5-B32D-41AF-86A5-81C2146445A5}">
      <dgm:prSet/>
      <dgm:spPr/>
      <dgm:t>
        <a:bodyPr/>
        <a:lstStyle/>
        <a:p>
          <a:endParaRPr lang="en-US"/>
        </a:p>
      </dgm:t>
    </dgm:pt>
    <dgm:pt modelId="{5F8B6497-5D97-41E9-97EE-AA8AAEE73D37}">
      <dgm:prSet/>
      <dgm:spPr/>
      <dgm:t>
        <a:bodyPr/>
        <a:lstStyle/>
        <a:p>
          <a:pPr rtl="0"/>
          <a:r>
            <a:rPr lang="en-US" dirty="0" smtClean="0"/>
            <a:t>Some consumer protection</a:t>
          </a:r>
          <a:endParaRPr lang="en-US" dirty="0"/>
        </a:p>
      </dgm:t>
    </dgm:pt>
    <dgm:pt modelId="{2A4EDF55-6A9F-4249-A1ED-71EDC71D5348}" type="parTrans" cxnId="{BBC3D796-0154-44E2-B0C3-36A655041A98}">
      <dgm:prSet/>
      <dgm:spPr/>
      <dgm:t>
        <a:bodyPr/>
        <a:lstStyle/>
        <a:p>
          <a:endParaRPr lang="en-US"/>
        </a:p>
      </dgm:t>
    </dgm:pt>
    <dgm:pt modelId="{6559F8C6-1970-48D3-B571-6D7081342361}" type="sibTrans" cxnId="{BBC3D796-0154-44E2-B0C3-36A655041A98}">
      <dgm:prSet/>
      <dgm:spPr/>
      <dgm:t>
        <a:bodyPr/>
        <a:lstStyle/>
        <a:p>
          <a:endParaRPr lang="en-US"/>
        </a:p>
      </dgm:t>
    </dgm:pt>
    <dgm:pt modelId="{B5DD56D9-8259-49AE-B77B-C4B057E11315}">
      <dgm:prSet/>
      <dgm:spPr/>
      <dgm:t>
        <a:bodyPr/>
        <a:lstStyle/>
        <a:p>
          <a:pPr rtl="0"/>
          <a:r>
            <a:rPr lang="en-US" dirty="0" smtClean="0"/>
            <a:t>Can establish credit history</a:t>
          </a:r>
          <a:endParaRPr lang="en-US" dirty="0"/>
        </a:p>
      </dgm:t>
    </dgm:pt>
    <dgm:pt modelId="{4355E233-CE6F-4B26-9DE6-CDC8CEB84B1D}" type="parTrans" cxnId="{FAE16709-25B0-4F60-AFB7-42A861C975B7}">
      <dgm:prSet/>
      <dgm:spPr/>
      <dgm:t>
        <a:bodyPr/>
        <a:lstStyle/>
        <a:p>
          <a:endParaRPr lang="en-US"/>
        </a:p>
      </dgm:t>
    </dgm:pt>
    <dgm:pt modelId="{396A3DD3-363A-47E7-9EFB-E40415783C20}" type="sibTrans" cxnId="{FAE16709-25B0-4F60-AFB7-42A861C975B7}">
      <dgm:prSet/>
      <dgm:spPr/>
      <dgm:t>
        <a:bodyPr/>
        <a:lstStyle/>
        <a:p>
          <a:endParaRPr lang="en-US"/>
        </a:p>
      </dgm:t>
    </dgm:pt>
    <dgm:pt modelId="{A987B7C1-7B6F-49FF-B0B9-910EC2FED09D}">
      <dgm:prSet/>
      <dgm:spPr/>
      <dgm:t>
        <a:bodyPr/>
        <a:lstStyle/>
        <a:p>
          <a:pPr rtl="0"/>
          <a:r>
            <a:rPr lang="en-US" dirty="0" smtClean="0"/>
            <a:t>Disadvantages</a:t>
          </a:r>
          <a:endParaRPr lang="en-US" dirty="0"/>
        </a:p>
      </dgm:t>
    </dgm:pt>
    <dgm:pt modelId="{1DCB5984-27D4-464C-8E21-13275450E1CC}" type="parTrans" cxnId="{2D598CB1-06D5-41A5-9354-886E3D40B675}">
      <dgm:prSet/>
      <dgm:spPr/>
      <dgm:t>
        <a:bodyPr/>
        <a:lstStyle/>
        <a:p>
          <a:endParaRPr lang="en-US"/>
        </a:p>
      </dgm:t>
    </dgm:pt>
    <dgm:pt modelId="{D844914B-F47C-4996-B55F-EEB53D472D72}" type="sibTrans" cxnId="{2D598CB1-06D5-41A5-9354-886E3D40B675}">
      <dgm:prSet/>
      <dgm:spPr/>
      <dgm:t>
        <a:bodyPr/>
        <a:lstStyle/>
        <a:p>
          <a:endParaRPr lang="en-US"/>
        </a:p>
      </dgm:t>
    </dgm:pt>
    <dgm:pt modelId="{8D771EDF-5B8F-4B62-83A3-C6771C1319A0}">
      <dgm:prSet/>
      <dgm:spPr/>
      <dgm:t>
        <a:bodyPr/>
        <a:lstStyle/>
        <a:p>
          <a:pPr rtl="0"/>
          <a:r>
            <a:rPr lang="en-US" dirty="0" smtClean="0"/>
            <a:t>Requires discipline from borrower </a:t>
          </a:r>
          <a:endParaRPr lang="en-US" dirty="0"/>
        </a:p>
      </dgm:t>
    </dgm:pt>
    <dgm:pt modelId="{F99E0CC0-726F-422A-959D-B3EDA27C08EE}" type="parTrans" cxnId="{66698BC2-846A-44E2-AC5C-D15D2E37AFF2}">
      <dgm:prSet/>
      <dgm:spPr/>
      <dgm:t>
        <a:bodyPr/>
        <a:lstStyle/>
        <a:p>
          <a:endParaRPr lang="en-US"/>
        </a:p>
      </dgm:t>
    </dgm:pt>
    <dgm:pt modelId="{82716B2E-743C-423C-B43C-7465B4E603E9}" type="sibTrans" cxnId="{66698BC2-846A-44E2-AC5C-D15D2E37AFF2}">
      <dgm:prSet/>
      <dgm:spPr/>
      <dgm:t>
        <a:bodyPr/>
        <a:lstStyle/>
        <a:p>
          <a:endParaRPr lang="en-US"/>
        </a:p>
      </dgm:t>
    </dgm:pt>
    <dgm:pt modelId="{8CFE7E9B-65C3-4E96-8DBA-2AF41BDA50E0}">
      <dgm:prSet/>
      <dgm:spPr/>
      <dgm:t>
        <a:bodyPr/>
        <a:lstStyle/>
        <a:p>
          <a:pPr rtl="0"/>
          <a:r>
            <a:rPr lang="en-US" dirty="0" smtClean="0"/>
            <a:t>Can have high fees and interest</a:t>
          </a:r>
          <a:endParaRPr lang="en-US" dirty="0"/>
        </a:p>
      </dgm:t>
    </dgm:pt>
    <dgm:pt modelId="{5CFAB728-15A6-4B0F-9E50-64D580A7639A}" type="parTrans" cxnId="{0B4DA47F-43DC-4915-B7AE-625AB679B420}">
      <dgm:prSet/>
      <dgm:spPr/>
      <dgm:t>
        <a:bodyPr/>
        <a:lstStyle/>
        <a:p>
          <a:endParaRPr lang="en-US"/>
        </a:p>
      </dgm:t>
    </dgm:pt>
    <dgm:pt modelId="{AFC6A5DC-C23F-4BCC-84B6-F14C31C4FAFC}" type="sibTrans" cxnId="{0B4DA47F-43DC-4915-B7AE-625AB679B420}">
      <dgm:prSet/>
      <dgm:spPr/>
      <dgm:t>
        <a:bodyPr/>
        <a:lstStyle/>
        <a:p>
          <a:endParaRPr lang="en-US"/>
        </a:p>
      </dgm:t>
    </dgm:pt>
    <dgm:pt modelId="{AD59FDEA-3474-4C5A-A2C0-CAE4132454E6}">
      <dgm:prSet/>
      <dgm:spPr/>
      <dgm:t>
        <a:bodyPr/>
        <a:lstStyle/>
        <a:p>
          <a:pPr rtl="0"/>
          <a:r>
            <a:rPr lang="en-US" dirty="0" smtClean="0"/>
            <a:t>Identity theft</a:t>
          </a:r>
          <a:endParaRPr lang="en-US" dirty="0"/>
        </a:p>
      </dgm:t>
    </dgm:pt>
    <dgm:pt modelId="{62A64A14-688A-4534-A273-2ECFB51B2EA2}" type="parTrans" cxnId="{1418D8A9-7E8F-4890-8424-50B04828B854}">
      <dgm:prSet/>
      <dgm:spPr/>
      <dgm:t>
        <a:bodyPr/>
        <a:lstStyle/>
        <a:p>
          <a:endParaRPr lang="en-US"/>
        </a:p>
      </dgm:t>
    </dgm:pt>
    <dgm:pt modelId="{2621E868-ECF3-4617-8CAE-ECBE55EBCC4C}" type="sibTrans" cxnId="{1418D8A9-7E8F-4890-8424-50B04828B854}">
      <dgm:prSet/>
      <dgm:spPr/>
      <dgm:t>
        <a:bodyPr/>
        <a:lstStyle/>
        <a:p>
          <a:endParaRPr lang="en-US"/>
        </a:p>
      </dgm:t>
    </dgm:pt>
    <dgm:pt modelId="{E3F5ED13-D812-4C03-8E9C-6D09D84D5F8A}" type="pres">
      <dgm:prSet presAssocID="{ABEBE183-34F5-48B8-AD16-D34FA6BFFD60}" presName="Name0" presStyleCnt="0">
        <dgm:presLayoutVars>
          <dgm:dir/>
          <dgm:animLvl val="lvl"/>
          <dgm:resizeHandles val="exact"/>
        </dgm:presLayoutVars>
      </dgm:prSet>
      <dgm:spPr/>
      <dgm:t>
        <a:bodyPr/>
        <a:lstStyle/>
        <a:p>
          <a:endParaRPr lang="en-US"/>
        </a:p>
      </dgm:t>
    </dgm:pt>
    <dgm:pt modelId="{35BD052F-5046-47CF-8476-25B5316BC71A}" type="pres">
      <dgm:prSet presAssocID="{EE99F976-D536-4F12-9D97-665284AF76DF}" presName="composite" presStyleCnt="0"/>
      <dgm:spPr/>
    </dgm:pt>
    <dgm:pt modelId="{65D190F2-5756-492F-AA91-98880283A774}" type="pres">
      <dgm:prSet presAssocID="{EE99F976-D536-4F12-9D97-665284AF76DF}" presName="parTx" presStyleLbl="alignNode1" presStyleIdx="0" presStyleCnt="2">
        <dgm:presLayoutVars>
          <dgm:chMax val="0"/>
          <dgm:chPref val="0"/>
          <dgm:bulletEnabled val="1"/>
        </dgm:presLayoutVars>
      </dgm:prSet>
      <dgm:spPr/>
      <dgm:t>
        <a:bodyPr/>
        <a:lstStyle/>
        <a:p>
          <a:endParaRPr lang="en-US"/>
        </a:p>
      </dgm:t>
    </dgm:pt>
    <dgm:pt modelId="{1EA5BE70-9A9A-4E6F-AB8D-3C2E5A2CF31F}" type="pres">
      <dgm:prSet presAssocID="{EE99F976-D536-4F12-9D97-665284AF76DF}" presName="desTx" presStyleLbl="alignAccFollowNode1" presStyleIdx="0" presStyleCnt="2">
        <dgm:presLayoutVars>
          <dgm:bulletEnabled val="1"/>
        </dgm:presLayoutVars>
      </dgm:prSet>
      <dgm:spPr/>
      <dgm:t>
        <a:bodyPr/>
        <a:lstStyle/>
        <a:p>
          <a:endParaRPr lang="en-US"/>
        </a:p>
      </dgm:t>
    </dgm:pt>
    <dgm:pt modelId="{39246946-3247-46D2-8279-69F353C7324A}" type="pres">
      <dgm:prSet presAssocID="{41F74F6F-1FA6-4F96-ADB2-C9D58D6E4935}" presName="space" presStyleCnt="0"/>
      <dgm:spPr/>
    </dgm:pt>
    <dgm:pt modelId="{F5BAF8E8-F442-452A-929E-4AB8E5645B34}" type="pres">
      <dgm:prSet presAssocID="{A987B7C1-7B6F-49FF-B0B9-910EC2FED09D}" presName="composite" presStyleCnt="0"/>
      <dgm:spPr/>
    </dgm:pt>
    <dgm:pt modelId="{86274A2A-6311-4731-85AA-08391055C3AE}" type="pres">
      <dgm:prSet presAssocID="{A987B7C1-7B6F-49FF-B0B9-910EC2FED09D}" presName="parTx" presStyleLbl="alignNode1" presStyleIdx="1" presStyleCnt="2">
        <dgm:presLayoutVars>
          <dgm:chMax val="0"/>
          <dgm:chPref val="0"/>
          <dgm:bulletEnabled val="1"/>
        </dgm:presLayoutVars>
      </dgm:prSet>
      <dgm:spPr/>
      <dgm:t>
        <a:bodyPr/>
        <a:lstStyle/>
        <a:p>
          <a:endParaRPr lang="en-US"/>
        </a:p>
      </dgm:t>
    </dgm:pt>
    <dgm:pt modelId="{4EC541E9-FAC7-4996-BA60-F65F41BBBCB0}" type="pres">
      <dgm:prSet presAssocID="{A987B7C1-7B6F-49FF-B0B9-910EC2FED09D}" presName="desTx" presStyleLbl="alignAccFollowNode1" presStyleIdx="1" presStyleCnt="2">
        <dgm:presLayoutVars>
          <dgm:bulletEnabled val="1"/>
        </dgm:presLayoutVars>
      </dgm:prSet>
      <dgm:spPr/>
      <dgm:t>
        <a:bodyPr/>
        <a:lstStyle/>
        <a:p>
          <a:endParaRPr lang="en-US"/>
        </a:p>
      </dgm:t>
    </dgm:pt>
  </dgm:ptLst>
  <dgm:cxnLst>
    <dgm:cxn modelId="{1418D8A9-7E8F-4890-8424-50B04828B854}" srcId="{A987B7C1-7B6F-49FF-B0B9-910EC2FED09D}" destId="{AD59FDEA-3474-4C5A-A2C0-CAE4132454E6}" srcOrd="2" destOrd="0" parTransId="{62A64A14-688A-4534-A273-2ECFB51B2EA2}" sibTransId="{2621E868-ECF3-4617-8CAE-ECBE55EBCC4C}"/>
    <dgm:cxn modelId="{590C7456-3884-417E-B807-30C122168D53}" type="presOf" srcId="{8D771EDF-5B8F-4B62-83A3-C6771C1319A0}" destId="{4EC541E9-FAC7-4996-BA60-F65F41BBBCB0}" srcOrd="0" destOrd="0" presId="urn:microsoft.com/office/officeart/2005/8/layout/hList1"/>
    <dgm:cxn modelId="{B1FF674F-FBBD-4476-918D-1586B319B3C1}" type="presOf" srcId="{8CFE7E9B-65C3-4E96-8DBA-2AF41BDA50E0}" destId="{4EC541E9-FAC7-4996-BA60-F65F41BBBCB0}" srcOrd="0" destOrd="1" presId="urn:microsoft.com/office/officeart/2005/8/layout/hList1"/>
    <dgm:cxn modelId="{BBC3D796-0154-44E2-B0C3-36A655041A98}" srcId="{EE99F976-D536-4F12-9D97-665284AF76DF}" destId="{5F8B6497-5D97-41E9-97EE-AA8AAEE73D37}" srcOrd="2" destOrd="0" parTransId="{2A4EDF55-6A9F-4249-A1ED-71EDC71D5348}" sibTransId="{6559F8C6-1970-48D3-B571-6D7081342361}"/>
    <dgm:cxn modelId="{6C9993D7-A795-42F6-9691-8D4684FCDD10}" srcId="{EE99F976-D536-4F12-9D97-665284AF76DF}" destId="{6C4DFA8F-F69C-4E30-8260-8413727A9FFD}" srcOrd="0" destOrd="0" parTransId="{A8C3805D-C15C-4E4D-A40E-56722EBDDA4F}" sibTransId="{7046BDC7-FD14-410C-98CB-CA5BCCB29638}"/>
    <dgm:cxn modelId="{CAD828F2-F859-47C4-8663-94F436819BC4}" type="presOf" srcId="{B5DD56D9-8259-49AE-B77B-C4B057E11315}" destId="{1EA5BE70-9A9A-4E6F-AB8D-3C2E5A2CF31F}" srcOrd="0" destOrd="3" presId="urn:microsoft.com/office/officeart/2005/8/layout/hList1"/>
    <dgm:cxn modelId="{7F312D3D-31F6-4009-8397-6C692CF769B9}" type="presOf" srcId="{AD59FDEA-3474-4C5A-A2C0-CAE4132454E6}" destId="{4EC541E9-FAC7-4996-BA60-F65F41BBBCB0}" srcOrd="0" destOrd="2" presId="urn:microsoft.com/office/officeart/2005/8/layout/hList1"/>
    <dgm:cxn modelId="{3DBF99F7-31B7-4F22-87DF-3FD940AD1D29}" type="presOf" srcId="{EE99F976-D536-4F12-9D97-665284AF76DF}" destId="{65D190F2-5756-492F-AA91-98880283A774}" srcOrd="0" destOrd="0" presId="urn:microsoft.com/office/officeart/2005/8/layout/hList1"/>
    <dgm:cxn modelId="{66698BC2-846A-44E2-AC5C-D15D2E37AFF2}" srcId="{A987B7C1-7B6F-49FF-B0B9-910EC2FED09D}" destId="{8D771EDF-5B8F-4B62-83A3-C6771C1319A0}" srcOrd="0" destOrd="0" parTransId="{F99E0CC0-726F-422A-959D-B3EDA27C08EE}" sibTransId="{82716B2E-743C-423C-B43C-7465B4E603E9}"/>
    <dgm:cxn modelId="{F4A56ABD-DF86-44E6-98B7-1D6B8AFF7340}" type="presOf" srcId="{6C4DFA8F-F69C-4E30-8260-8413727A9FFD}" destId="{1EA5BE70-9A9A-4E6F-AB8D-3C2E5A2CF31F}" srcOrd="0" destOrd="0" presId="urn:microsoft.com/office/officeart/2005/8/layout/hList1"/>
    <dgm:cxn modelId="{2C1CC7FF-7541-4339-A5E4-A7DAB027C11F}" srcId="{ABEBE183-34F5-48B8-AD16-D34FA6BFFD60}" destId="{EE99F976-D536-4F12-9D97-665284AF76DF}" srcOrd="0" destOrd="0" parTransId="{F354D4D2-D7E5-49A6-9122-AB4A20AF7249}" sibTransId="{41F74F6F-1FA6-4F96-ADB2-C9D58D6E4935}"/>
    <dgm:cxn modelId="{2D598CB1-06D5-41A5-9354-886E3D40B675}" srcId="{ABEBE183-34F5-48B8-AD16-D34FA6BFFD60}" destId="{A987B7C1-7B6F-49FF-B0B9-910EC2FED09D}" srcOrd="1" destOrd="0" parTransId="{1DCB5984-27D4-464C-8E21-13275450E1CC}" sibTransId="{D844914B-F47C-4996-B55F-EEB53D472D72}"/>
    <dgm:cxn modelId="{6A82DF62-362A-439D-8623-83DD5CCB5FF6}" type="presOf" srcId="{A987B7C1-7B6F-49FF-B0B9-910EC2FED09D}" destId="{86274A2A-6311-4731-85AA-08391055C3AE}" srcOrd="0" destOrd="0" presId="urn:microsoft.com/office/officeart/2005/8/layout/hList1"/>
    <dgm:cxn modelId="{CEA1D577-8DC7-432A-BF2A-1762F6841AD3}" type="presOf" srcId="{ABEBE183-34F5-48B8-AD16-D34FA6BFFD60}" destId="{E3F5ED13-D812-4C03-8E9C-6D09D84D5F8A}" srcOrd="0" destOrd="0" presId="urn:microsoft.com/office/officeart/2005/8/layout/hList1"/>
    <dgm:cxn modelId="{3884D021-B2BA-42D0-9120-D1D0ADAC5E2D}" type="presOf" srcId="{5F8B6497-5D97-41E9-97EE-AA8AAEE73D37}" destId="{1EA5BE70-9A9A-4E6F-AB8D-3C2E5A2CF31F}" srcOrd="0" destOrd="2" presId="urn:microsoft.com/office/officeart/2005/8/layout/hList1"/>
    <dgm:cxn modelId="{313E15F5-B32D-41AF-86A5-81C2146445A5}" srcId="{EE99F976-D536-4F12-9D97-665284AF76DF}" destId="{39275463-9995-461F-A23D-FECE86B98872}" srcOrd="1" destOrd="0" parTransId="{EF98A64E-8F5B-4167-9D86-2CF92BD99732}" sibTransId="{C4A794A0-E728-4DCE-8D91-58D615EF0ACE}"/>
    <dgm:cxn modelId="{FAE16709-25B0-4F60-AFB7-42A861C975B7}" srcId="{EE99F976-D536-4F12-9D97-665284AF76DF}" destId="{B5DD56D9-8259-49AE-B77B-C4B057E11315}" srcOrd="3" destOrd="0" parTransId="{4355E233-CE6F-4B26-9DE6-CDC8CEB84B1D}" sibTransId="{396A3DD3-363A-47E7-9EFB-E40415783C20}"/>
    <dgm:cxn modelId="{6BAB7259-12FE-4F4B-8153-705AF919D392}" type="presOf" srcId="{39275463-9995-461F-A23D-FECE86B98872}" destId="{1EA5BE70-9A9A-4E6F-AB8D-3C2E5A2CF31F}" srcOrd="0" destOrd="1" presId="urn:microsoft.com/office/officeart/2005/8/layout/hList1"/>
    <dgm:cxn modelId="{0B4DA47F-43DC-4915-B7AE-625AB679B420}" srcId="{A987B7C1-7B6F-49FF-B0B9-910EC2FED09D}" destId="{8CFE7E9B-65C3-4E96-8DBA-2AF41BDA50E0}" srcOrd="1" destOrd="0" parTransId="{5CFAB728-15A6-4B0F-9E50-64D580A7639A}" sibTransId="{AFC6A5DC-C23F-4BCC-84B6-F14C31C4FAFC}"/>
    <dgm:cxn modelId="{DD34E5A4-DFBA-4003-95C8-34EEB2E13474}" type="presParOf" srcId="{E3F5ED13-D812-4C03-8E9C-6D09D84D5F8A}" destId="{35BD052F-5046-47CF-8476-25B5316BC71A}" srcOrd="0" destOrd="0" presId="urn:microsoft.com/office/officeart/2005/8/layout/hList1"/>
    <dgm:cxn modelId="{26CEC33F-9E48-4030-A526-F5E0E02358D3}" type="presParOf" srcId="{35BD052F-5046-47CF-8476-25B5316BC71A}" destId="{65D190F2-5756-492F-AA91-98880283A774}" srcOrd="0" destOrd="0" presId="urn:microsoft.com/office/officeart/2005/8/layout/hList1"/>
    <dgm:cxn modelId="{9321A124-BFF6-4BBD-AF0F-C9BE97199257}" type="presParOf" srcId="{35BD052F-5046-47CF-8476-25B5316BC71A}" destId="{1EA5BE70-9A9A-4E6F-AB8D-3C2E5A2CF31F}" srcOrd="1" destOrd="0" presId="urn:microsoft.com/office/officeart/2005/8/layout/hList1"/>
    <dgm:cxn modelId="{B2980DA3-E93E-4AC7-8131-AFC5206DED75}" type="presParOf" srcId="{E3F5ED13-D812-4C03-8E9C-6D09D84D5F8A}" destId="{39246946-3247-46D2-8279-69F353C7324A}" srcOrd="1" destOrd="0" presId="urn:microsoft.com/office/officeart/2005/8/layout/hList1"/>
    <dgm:cxn modelId="{C0FD349F-3FC6-412F-A919-1A1BF356608E}" type="presParOf" srcId="{E3F5ED13-D812-4C03-8E9C-6D09D84D5F8A}" destId="{F5BAF8E8-F442-452A-929E-4AB8E5645B34}" srcOrd="2" destOrd="0" presId="urn:microsoft.com/office/officeart/2005/8/layout/hList1"/>
    <dgm:cxn modelId="{561F3FB4-0E36-4829-B0AA-D97EA39DB80D}" type="presParOf" srcId="{F5BAF8E8-F442-452A-929E-4AB8E5645B34}" destId="{86274A2A-6311-4731-85AA-08391055C3AE}" srcOrd="0" destOrd="0" presId="urn:microsoft.com/office/officeart/2005/8/layout/hList1"/>
    <dgm:cxn modelId="{7E9FB235-0271-41D1-9C16-71BB49BFE497}" type="presParOf" srcId="{F5BAF8E8-F442-452A-929E-4AB8E5645B34}" destId="{4EC541E9-FAC7-4996-BA60-F65F41BBBCB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EBE183-34F5-48B8-AD16-D34FA6BFFD6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EE99F976-D536-4F12-9D97-665284AF76DF}">
      <dgm:prSet/>
      <dgm:spPr/>
      <dgm:t>
        <a:bodyPr/>
        <a:lstStyle/>
        <a:p>
          <a:pPr rtl="0"/>
          <a:r>
            <a:rPr lang="en-US" dirty="0" smtClean="0"/>
            <a:t>Advantages</a:t>
          </a:r>
          <a:endParaRPr lang="en-US" dirty="0"/>
        </a:p>
      </dgm:t>
    </dgm:pt>
    <dgm:pt modelId="{F354D4D2-D7E5-49A6-9122-AB4A20AF7249}" type="parTrans" cxnId="{2C1CC7FF-7541-4339-A5E4-A7DAB027C11F}">
      <dgm:prSet/>
      <dgm:spPr/>
      <dgm:t>
        <a:bodyPr/>
        <a:lstStyle/>
        <a:p>
          <a:endParaRPr lang="en-US"/>
        </a:p>
      </dgm:t>
    </dgm:pt>
    <dgm:pt modelId="{41F74F6F-1FA6-4F96-ADB2-C9D58D6E4935}" type="sibTrans" cxnId="{2C1CC7FF-7541-4339-A5E4-A7DAB027C11F}">
      <dgm:prSet/>
      <dgm:spPr/>
      <dgm:t>
        <a:bodyPr/>
        <a:lstStyle/>
        <a:p>
          <a:endParaRPr lang="en-US"/>
        </a:p>
      </dgm:t>
    </dgm:pt>
    <dgm:pt modelId="{5F8B6497-5D97-41E9-97EE-AA8AAEE73D37}">
      <dgm:prSet/>
      <dgm:spPr/>
      <dgm:t>
        <a:bodyPr/>
        <a:lstStyle/>
        <a:p>
          <a:pPr rtl="0"/>
          <a:r>
            <a:rPr lang="en-US" dirty="0" smtClean="0"/>
            <a:t>Some consumer protection</a:t>
          </a:r>
          <a:endParaRPr lang="en-US" dirty="0"/>
        </a:p>
      </dgm:t>
    </dgm:pt>
    <dgm:pt modelId="{2A4EDF55-6A9F-4249-A1ED-71EDC71D5348}" type="parTrans" cxnId="{BBC3D796-0154-44E2-B0C3-36A655041A98}">
      <dgm:prSet/>
      <dgm:spPr/>
      <dgm:t>
        <a:bodyPr/>
        <a:lstStyle/>
        <a:p>
          <a:endParaRPr lang="en-US"/>
        </a:p>
      </dgm:t>
    </dgm:pt>
    <dgm:pt modelId="{6559F8C6-1970-48D3-B571-6D7081342361}" type="sibTrans" cxnId="{BBC3D796-0154-44E2-B0C3-36A655041A98}">
      <dgm:prSet/>
      <dgm:spPr/>
      <dgm:t>
        <a:bodyPr/>
        <a:lstStyle/>
        <a:p>
          <a:endParaRPr lang="en-US"/>
        </a:p>
      </dgm:t>
    </dgm:pt>
    <dgm:pt modelId="{A987B7C1-7B6F-49FF-B0B9-910EC2FED09D}">
      <dgm:prSet/>
      <dgm:spPr/>
      <dgm:t>
        <a:bodyPr/>
        <a:lstStyle/>
        <a:p>
          <a:pPr rtl="0"/>
          <a:r>
            <a:rPr lang="en-US" dirty="0" smtClean="0"/>
            <a:t>Disadvantages</a:t>
          </a:r>
          <a:endParaRPr lang="en-US" dirty="0"/>
        </a:p>
      </dgm:t>
    </dgm:pt>
    <dgm:pt modelId="{1DCB5984-27D4-464C-8E21-13275450E1CC}" type="parTrans" cxnId="{2D598CB1-06D5-41A5-9354-886E3D40B675}">
      <dgm:prSet/>
      <dgm:spPr/>
      <dgm:t>
        <a:bodyPr/>
        <a:lstStyle/>
        <a:p>
          <a:endParaRPr lang="en-US"/>
        </a:p>
      </dgm:t>
    </dgm:pt>
    <dgm:pt modelId="{D844914B-F47C-4996-B55F-EEB53D472D72}" type="sibTrans" cxnId="{2D598CB1-06D5-41A5-9354-886E3D40B675}">
      <dgm:prSet/>
      <dgm:spPr/>
      <dgm:t>
        <a:bodyPr/>
        <a:lstStyle/>
        <a:p>
          <a:endParaRPr lang="en-US"/>
        </a:p>
      </dgm:t>
    </dgm:pt>
    <dgm:pt modelId="{8D771EDF-5B8F-4B62-83A3-C6771C1319A0}">
      <dgm:prSet/>
      <dgm:spPr/>
      <dgm:t>
        <a:bodyPr/>
        <a:lstStyle/>
        <a:p>
          <a:pPr rtl="0"/>
          <a:r>
            <a:rPr lang="en-US" dirty="0" smtClean="0"/>
            <a:t>Requires recordkeeping</a:t>
          </a:r>
          <a:endParaRPr lang="en-US" dirty="0"/>
        </a:p>
      </dgm:t>
    </dgm:pt>
    <dgm:pt modelId="{F99E0CC0-726F-422A-959D-B3EDA27C08EE}" type="parTrans" cxnId="{66698BC2-846A-44E2-AC5C-D15D2E37AFF2}">
      <dgm:prSet/>
      <dgm:spPr/>
      <dgm:t>
        <a:bodyPr/>
        <a:lstStyle/>
        <a:p>
          <a:endParaRPr lang="en-US"/>
        </a:p>
      </dgm:t>
    </dgm:pt>
    <dgm:pt modelId="{82716B2E-743C-423C-B43C-7465B4E603E9}" type="sibTrans" cxnId="{66698BC2-846A-44E2-AC5C-D15D2E37AFF2}">
      <dgm:prSet/>
      <dgm:spPr/>
      <dgm:t>
        <a:bodyPr/>
        <a:lstStyle/>
        <a:p>
          <a:endParaRPr lang="en-US"/>
        </a:p>
      </dgm:t>
    </dgm:pt>
    <dgm:pt modelId="{8CFE7E9B-65C3-4E96-8DBA-2AF41BDA50E0}">
      <dgm:prSet/>
      <dgm:spPr/>
      <dgm:t>
        <a:bodyPr/>
        <a:lstStyle/>
        <a:p>
          <a:pPr rtl="0"/>
          <a:r>
            <a:rPr lang="en-US" dirty="0" smtClean="0"/>
            <a:t>Can have fees and penalties</a:t>
          </a:r>
          <a:endParaRPr lang="en-US" dirty="0"/>
        </a:p>
      </dgm:t>
    </dgm:pt>
    <dgm:pt modelId="{5CFAB728-15A6-4B0F-9E50-64D580A7639A}" type="parTrans" cxnId="{0B4DA47F-43DC-4915-B7AE-625AB679B420}">
      <dgm:prSet/>
      <dgm:spPr/>
      <dgm:t>
        <a:bodyPr/>
        <a:lstStyle/>
        <a:p>
          <a:endParaRPr lang="en-US"/>
        </a:p>
      </dgm:t>
    </dgm:pt>
    <dgm:pt modelId="{AFC6A5DC-C23F-4BCC-84B6-F14C31C4FAFC}" type="sibTrans" cxnId="{0B4DA47F-43DC-4915-B7AE-625AB679B420}">
      <dgm:prSet/>
      <dgm:spPr/>
      <dgm:t>
        <a:bodyPr/>
        <a:lstStyle/>
        <a:p>
          <a:endParaRPr lang="en-US"/>
        </a:p>
      </dgm:t>
    </dgm:pt>
    <dgm:pt modelId="{AD59FDEA-3474-4C5A-A2C0-CAE4132454E6}">
      <dgm:prSet/>
      <dgm:spPr/>
      <dgm:t>
        <a:bodyPr/>
        <a:lstStyle/>
        <a:p>
          <a:pPr rtl="0"/>
          <a:r>
            <a:rPr lang="en-US" dirty="0" smtClean="0"/>
            <a:t>Identity theft</a:t>
          </a:r>
          <a:endParaRPr lang="en-US" dirty="0"/>
        </a:p>
      </dgm:t>
    </dgm:pt>
    <dgm:pt modelId="{62A64A14-688A-4534-A273-2ECFB51B2EA2}" type="parTrans" cxnId="{1418D8A9-7E8F-4890-8424-50B04828B854}">
      <dgm:prSet/>
      <dgm:spPr/>
      <dgm:t>
        <a:bodyPr/>
        <a:lstStyle/>
        <a:p>
          <a:endParaRPr lang="en-US"/>
        </a:p>
      </dgm:t>
    </dgm:pt>
    <dgm:pt modelId="{2621E868-ECF3-4617-8CAE-ECBE55EBCC4C}" type="sibTrans" cxnId="{1418D8A9-7E8F-4890-8424-50B04828B854}">
      <dgm:prSet/>
      <dgm:spPr/>
      <dgm:t>
        <a:bodyPr/>
        <a:lstStyle/>
        <a:p>
          <a:endParaRPr lang="en-US"/>
        </a:p>
      </dgm:t>
    </dgm:pt>
    <dgm:pt modelId="{C0E81C3B-DD70-4466-9A46-6E6DBCAC1907}">
      <dgm:prSet/>
      <dgm:spPr/>
      <dgm:t>
        <a:bodyPr/>
        <a:lstStyle/>
        <a:p>
          <a:pPr rtl="0"/>
          <a:r>
            <a:rPr lang="en-US" dirty="0" smtClean="0"/>
            <a:t>Widely accepted</a:t>
          </a:r>
          <a:endParaRPr lang="en-US" dirty="0"/>
        </a:p>
      </dgm:t>
    </dgm:pt>
    <dgm:pt modelId="{6FC40D35-6BDB-4255-A9C4-39090CAB30F2}" type="parTrans" cxnId="{7B174C7A-26A3-4E14-B897-CDDC9C909A77}">
      <dgm:prSet/>
      <dgm:spPr/>
    </dgm:pt>
    <dgm:pt modelId="{53320A86-21FC-4D09-B175-05BF7F68ADA2}" type="sibTrans" cxnId="{7B174C7A-26A3-4E14-B897-CDDC9C909A77}">
      <dgm:prSet/>
      <dgm:spPr/>
    </dgm:pt>
    <dgm:pt modelId="{47FCCE36-F019-4F1E-BACA-43AF27C2C930}">
      <dgm:prSet/>
      <dgm:spPr/>
      <dgm:t>
        <a:bodyPr/>
        <a:lstStyle/>
        <a:p>
          <a:pPr rtl="0"/>
          <a:r>
            <a:rPr lang="en-US" dirty="0" smtClean="0"/>
            <a:t>Ease of use</a:t>
          </a:r>
          <a:endParaRPr lang="en-US" dirty="0"/>
        </a:p>
      </dgm:t>
    </dgm:pt>
    <dgm:pt modelId="{658EE81A-EE9B-459D-91EE-DCDE46C80681}" type="parTrans" cxnId="{791B0F66-C964-41ED-B663-982DB728DBD9}">
      <dgm:prSet/>
      <dgm:spPr/>
    </dgm:pt>
    <dgm:pt modelId="{8260BD81-F393-4EAB-9742-CB73D85AAE18}" type="sibTrans" cxnId="{791B0F66-C964-41ED-B663-982DB728DBD9}">
      <dgm:prSet/>
      <dgm:spPr/>
    </dgm:pt>
    <dgm:pt modelId="{053BE991-537C-4030-830C-AB75CDB752D6}">
      <dgm:prSet/>
      <dgm:spPr/>
      <dgm:t>
        <a:bodyPr/>
        <a:lstStyle/>
        <a:p>
          <a:pPr rtl="0"/>
          <a:r>
            <a:rPr lang="en-US" dirty="0" smtClean="0"/>
            <a:t>May lead to higher spending</a:t>
          </a:r>
          <a:endParaRPr lang="en-US" dirty="0"/>
        </a:p>
      </dgm:t>
    </dgm:pt>
    <dgm:pt modelId="{152BD387-239E-421B-8260-229C27D58538}" type="parTrans" cxnId="{8E6B7D58-0855-4580-9A7A-76A65E7CA65A}">
      <dgm:prSet/>
      <dgm:spPr/>
    </dgm:pt>
    <dgm:pt modelId="{03A941BD-2900-4B78-971D-5D085717FCC1}" type="sibTrans" cxnId="{8E6B7D58-0855-4580-9A7A-76A65E7CA65A}">
      <dgm:prSet/>
      <dgm:spPr/>
    </dgm:pt>
    <dgm:pt modelId="{E3F5ED13-D812-4C03-8E9C-6D09D84D5F8A}" type="pres">
      <dgm:prSet presAssocID="{ABEBE183-34F5-48B8-AD16-D34FA6BFFD60}" presName="Name0" presStyleCnt="0">
        <dgm:presLayoutVars>
          <dgm:dir/>
          <dgm:animLvl val="lvl"/>
          <dgm:resizeHandles val="exact"/>
        </dgm:presLayoutVars>
      </dgm:prSet>
      <dgm:spPr/>
      <dgm:t>
        <a:bodyPr/>
        <a:lstStyle/>
        <a:p>
          <a:endParaRPr lang="en-US"/>
        </a:p>
      </dgm:t>
    </dgm:pt>
    <dgm:pt modelId="{35BD052F-5046-47CF-8476-25B5316BC71A}" type="pres">
      <dgm:prSet presAssocID="{EE99F976-D536-4F12-9D97-665284AF76DF}" presName="composite" presStyleCnt="0"/>
      <dgm:spPr/>
    </dgm:pt>
    <dgm:pt modelId="{65D190F2-5756-492F-AA91-98880283A774}" type="pres">
      <dgm:prSet presAssocID="{EE99F976-D536-4F12-9D97-665284AF76DF}" presName="parTx" presStyleLbl="alignNode1" presStyleIdx="0" presStyleCnt="2">
        <dgm:presLayoutVars>
          <dgm:chMax val="0"/>
          <dgm:chPref val="0"/>
          <dgm:bulletEnabled val="1"/>
        </dgm:presLayoutVars>
      </dgm:prSet>
      <dgm:spPr/>
      <dgm:t>
        <a:bodyPr/>
        <a:lstStyle/>
        <a:p>
          <a:endParaRPr lang="en-US"/>
        </a:p>
      </dgm:t>
    </dgm:pt>
    <dgm:pt modelId="{1EA5BE70-9A9A-4E6F-AB8D-3C2E5A2CF31F}" type="pres">
      <dgm:prSet presAssocID="{EE99F976-D536-4F12-9D97-665284AF76DF}" presName="desTx" presStyleLbl="alignAccFollowNode1" presStyleIdx="0" presStyleCnt="2">
        <dgm:presLayoutVars>
          <dgm:bulletEnabled val="1"/>
        </dgm:presLayoutVars>
      </dgm:prSet>
      <dgm:spPr/>
      <dgm:t>
        <a:bodyPr/>
        <a:lstStyle/>
        <a:p>
          <a:endParaRPr lang="en-US"/>
        </a:p>
      </dgm:t>
    </dgm:pt>
    <dgm:pt modelId="{39246946-3247-46D2-8279-69F353C7324A}" type="pres">
      <dgm:prSet presAssocID="{41F74F6F-1FA6-4F96-ADB2-C9D58D6E4935}" presName="space" presStyleCnt="0"/>
      <dgm:spPr/>
    </dgm:pt>
    <dgm:pt modelId="{F5BAF8E8-F442-452A-929E-4AB8E5645B34}" type="pres">
      <dgm:prSet presAssocID="{A987B7C1-7B6F-49FF-B0B9-910EC2FED09D}" presName="composite" presStyleCnt="0"/>
      <dgm:spPr/>
    </dgm:pt>
    <dgm:pt modelId="{86274A2A-6311-4731-85AA-08391055C3AE}" type="pres">
      <dgm:prSet presAssocID="{A987B7C1-7B6F-49FF-B0B9-910EC2FED09D}" presName="parTx" presStyleLbl="alignNode1" presStyleIdx="1" presStyleCnt="2">
        <dgm:presLayoutVars>
          <dgm:chMax val="0"/>
          <dgm:chPref val="0"/>
          <dgm:bulletEnabled val="1"/>
        </dgm:presLayoutVars>
      </dgm:prSet>
      <dgm:spPr/>
      <dgm:t>
        <a:bodyPr/>
        <a:lstStyle/>
        <a:p>
          <a:endParaRPr lang="en-US"/>
        </a:p>
      </dgm:t>
    </dgm:pt>
    <dgm:pt modelId="{4EC541E9-FAC7-4996-BA60-F65F41BBBCB0}" type="pres">
      <dgm:prSet presAssocID="{A987B7C1-7B6F-49FF-B0B9-910EC2FED09D}" presName="desTx" presStyleLbl="alignAccFollowNode1" presStyleIdx="1" presStyleCnt="2">
        <dgm:presLayoutVars>
          <dgm:bulletEnabled val="1"/>
        </dgm:presLayoutVars>
      </dgm:prSet>
      <dgm:spPr/>
      <dgm:t>
        <a:bodyPr/>
        <a:lstStyle/>
        <a:p>
          <a:endParaRPr lang="en-US"/>
        </a:p>
      </dgm:t>
    </dgm:pt>
  </dgm:ptLst>
  <dgm:cxnLst>
    <dgm:cxn modelId="{2C1CC7FF-7541-4339-A5E4-A7DAB027C11F}" srcId="{ABEBE183-34F5-48B8-AD16-D34FA6BFFD60}" destId="{EE99F976-D536-4F12-9D97-665284AF76DF}" srcOrd="0" destOrd="0" parTransId="{F354D4D2-D7E5-49A6-9122-AB4A20AF7249}" sibTransId="{41F74F6F-1FA6-4F96-ADB2-C9D58D6E4935}"/>
    <dgm:cxn modelId="{60FEBCDC-F261-44F6-95A6-D643B5642AA9}" type="presOf" srcId="{053BE991-537C-4030-830C-AB75CDB752D6}" destId="{4EC541E9-FAC7-4996-BA60-F65F41BBBCB0}" srcOrd="0" destOrd="3" presId="urn:microsoft.com/office/officeart/2005/8/layout/hList1"/>
    <dgm:cxn modelId="{FD53EB6D-20C1-4731-AEEF-891EFADA04E6}" type="presOf" srcId="{8D771EDF-5B8F-4B62-83A3-C6771C1319A0}" destId="{4EC541E9-FAC7-4996-BA60-F65F41BBBCB0}" srcOrd="0" destOrd="0" presId="urn:microsoft.com/office/officeart/2005/8/layout/hList1"/>
    <dgm:cxn modelId="{DF6876C9-4AF8-45E7-A516-DB313CC993CA}" type="presOf" srcId="{8CFE7E9B-65C3-4E96-8DBA-2AF41BDA50E0}" destId="{4EC541E9-FAC7-4996-BA60-F65F41BBBCB0}" srcOrd="0" destOrd="1" presId="urn:microsoft.com/office/officeart/2005/8/layout/hList1"/>
    <dgm:cxn modelId="{1418D8A9-7E8F-4890-8424-50B04828B854}" srcId="{A987B7C1-7B6F-49FF-B0B9-910EC2FED09D}" destId="{AD59FDEA-3474-4C5A-A2C0-CAE4132454E6}" srcOrd="2" destOrd="0" parTransId="{62A64A14-688A-4534-A273-2ECFB51B2EA2}" sibTransId="{2621E868-ECF3-4617-8CAE-ECBE55EBCC4C}"/>
    <dgm:cxn modelId="{0B4DA47F-43DC-4915-B7AE-625AB679B420}" srcId="{A987B7C1-7B6F-49FF-B0B9-910EC2FED09D}" destId="{8CFE7E9B-65C3-4E96-8DBA-2AF41BDA50E0}" srcOrd="1" destOrd="0" parTransId="{5CFAB728-15A6-4B0F-9E50-64D580A7639A}" sibTransId="{AFC6A5DC-C23F-4BCC-84B6-F14C31C4FAFC}"/>
    <dgm:cxn modelId="{EB6962D6-1F65-4A1F-A860-277B1ADB81F2}" type="presOf" srcId="{AD59FDEA-3474-4C5A-A2C0-CAE4132454E6}" destId="{4EC541E9-FAC7-4996-BA60-F65F41BBBCB0}" srcOrd="0" destOrd="2" presId="urn:microsoft.com/office/officeart/2005/8/layout/hList1"/>
    <dgm:cxn modelId="{B4BD6FEF-69A4-49F9-BFF7-43ABCDB79017}" type="presOf" srcId="{C0E81C3B-DD70-4466-9A46-6E6DBCAC1907}" destId="{1EA5BE70-9A9A-4E6F-AB8D-3C2E5A2CF31F}" srcOrd="0" destOrd="0" presId="urn:microsoft.com/office/officeart/2005/8/layout/hList1"/>
    <dgm:cxn modelId="{2D598CB1-06D5-41A5-9354-886E3D40B675}" srcId="{ABEBE183-34F5-48B8-AD16-D34FA6BFFD60}" destId="{A987B7C1-7B6F-49FF-B0B9-910EC2FED09D}" srcOrd="1" destOrd="0" parTransId="{1DCB5984-27D4-464C-8E21-13275450E1CC}" sibTransId="{D844914B-F47C-4996-B55F-EEB53D472D72}"/>
    <dgm:cxn modelId="{7B174C7A-26A3-4E14-B897-CDDC9C909A77}" srcId="{EE99F976-D536-4F12-9D97-665284AF76DF}" destId="{C0E81C3B-DD70-4466-9A46-6E6DBCAC1907}" srcOrd="0" destOrd="0" parTransId="{6FC40D35-6BDB-4255-A9C4-39090CAB30F2}" sibTransId="{53320A86-21FC-4D09-B175-05BF7F68ADA2}"/>
    <dgm:cxn modelId="{791B0F66-C964-41ED-B663-982DB728DBD9}" srcId="{EE99F976-D536-4F12-9D97-665284AF76DF}" destId="{47FCCE36-F019-4F1E-BACA-43AF27C2C930}" srcOrd="2" destOrd="0" parTransId="{658EE81A-EE9B-459D-91EE-DCDE46C80681}" sibTransId="{8260BD81-F393-4EAB-9742-CB73D85AAE18}"/>
    <dgm:cxn modelId="{B5AEEA2F-682A-478B-BC54-787DAA5DF2BB}" type="presOf" srcId="{EE99F976-D536-4F12-9D97-665284AF76DF}" destId="{65D190F2-5756-492F-AA91-98880283A774}" srcOrd="0" destOrd="0" presId="urn:microsoft.com/office/officeart/2005/8/layout/hList1"/>
    <dgm:cxn modelId="{22C7CB57-D88D-416C-8798-8A7F13D4DA39}" type="presOf" srcId="{A987B7C1-7B6F-49FF-B0B9-910EC2FED09D}" destId="{86274A2A-6311-4731-85AA-08391055C3AE}" srcOrd="0" destOrd="0" presId="urn:microsoft.com/office/officeart/2005/8/layout/hList1"/>
    <dgm:cxn modelId="{8E6B7D58-0855-4580-9A7A-76A65E7CA65A}" srcId="{A987B7C1-7B6F-49FF-B0B9-910EC2FED09D}" destId="{053BE991-537C-4030-830C-AB75CDB752D6}" srcOrd="3" destOrd="0" parTransId="{152BD387-239E-421B-8260-229C27D58538}" sibTransId="{03A941BD-2900-4B78-971D-5D085717FCC1}"/>
    <dgm:cxn modelId="{20C4097F-01DE-4B33-9FE1-2E264FD759FF}" type="presOf" srcId="{ABEBE183-34F5-48B8-AD16-D34FA6BFFD60}" destId="{E3F5ED13-D812-4C03-8E9C-6D09D84D5F8A}" srcOrd="0" destOrd="0" presId="urn:microsoft.com/office/officeart/2005/8/layout/hList1"/>
    <dgm:cxn modelId="{DC5CFCD3-EEEA-49F8-8688-E92E102CC352}" type="presOf" srcId="{5F8B6497-5D97-41E9-97EE-AA8AAEE73D37}" destId="{1EA5BE70-9A9A-4E6F-AB8D-3C2E5A2CF31F}" srcOrd="0" destOrd="1" presId="urn:microsoft.com/office/officeart/2005/8/layout/hList1"/>
    <dgm:cxn modelId="{BBC3D796-0154-44E2-B0C3-36A655041A98}" srcId="{EE99F976-D536-4F12-9D97-665284AF76DF}" destId="{5F8B6497-5D97-41E9-97EE-AA8AAEE73D37}" srcOrd="1" destOrd="0" parTransId="{2A4EDF55-6A9F-4249-A1ED-71EDC71D5348}" sibTransId="{6559F8C6-1970-48D3-B571-6D7081342361}"/>
    <dgm:cxn modelId="{66698BC2-846A-44E2-AC5C-D15D2E37AFF2}" srcId="{A987B7C1-7B6F-49FF-B0B9-910EC2FED09D}" destId="{8D771EDF-5B8F-4B62-83A3-C6771C1319A0}" srcOrd="0" destOrd="0" parTransId="{F99E0CC0-726F-422A-959D-B3EDA27C08EE}" sibTransId="{82716B2E-743C-423C-B43C-7465B4E603E9}"/>
    <dgm:cxn modelId="{26D9EB76-9B6A-4A59-B392-E5F068834EF8}" type="presOf" srcId="{47FCCE36-F019-4F1E-BACA-43AF27C2C930}" destId="{1EA5BE70-9A9A-4E6F-AB8D-3C2E5A2CF31F}" srcOrd="0" destOrd="2" presId="urn:microsoft.com/office/officeart/2005/8/layout/hList1"/>
    <dgm:cxn modelId="{2ED937AC-6019-4B95-A407-CE9DC54DCF49}" type="presParOf" srcId="{E3F5ED13-D812-4C03-8E9C-6D09D84D5F8A}" destId="{35BD052F-5046-47CF-8476-25B5316BC71A}" srcOrd="0" destOrd="0" presId="urn:microsoft.com/office/officeart/2005/8/layout/hList1"/>
    <dgm:cxn modelId="{8AF7FDC4-CABA-44B2-B55D-9B02EA6916DF}" type="presParOf" srcId="{35BD052F-5046-47CF-8476-25B5316BC71A}" destId="{65D190F2-5756-492F-AA91-98880283A774}" srcOrd="0" destOrd="0" presId="urn:microsoft.com/office/officeart/2005/8/layout/hList1"/>
    <dgm:cxn modelId="{569B66D7-D59C-462B-909F-17465BF77B75}" type="presParOf" srcId="{35BD052F-5046-47CF-8476-25B5316BC71A}" destId="{1EA5BE70-9A9A-4E6F-AB8D-3C2E5A2CF31F}" srcOrd="1" destOrd="0" presId="urn:microsoft.com/office/officeart/2005/8/layout/hList1"/>
    <dgm:cxn modelId="{178AB4EF-1D94-4366-B478-BDE682A5E7B8}" type="presParOf" srcId="{E3F5ED13-D812-4C03-8E9C-6D09D84D5F8A}" destId="{39246946-3247-46D2-8279-69F353C7324A}" srcOrd="1" destOrd="0" presId="urn:microsoft.com/office/officeart/2005/8/layout/hList1"/>
    <dgm:cxn modelId="{B9699B4D-8CBD-4907-A8B7-CAE418FE7670}" type="presParOf" srcId="{E3F5ED13-D812-4C03-8E9C-6D09D84D5F8A}" destId="{F5BAF8E8-F442-452A-929E-4AB8E5645B34}" srcOrd="2" destOrd="0" presId="urn:microsoft.com/office/officeart/2005/8/layout/hList1"/>
    <dgm:cxn modelId="{0099BAB2-B58D-45AA-A619-4C83CB1B20DC}" type="presParOf" srcId="{F5BAF8E8-F442-452A-929E-4AB8E5645B34}" destId="{86274A2A-6311-4731-85AA-08391055C3AE}" srcOrd="0" destOrd="0" presId="urn:microsoft.com/office/officeart/2005/8/layout/hList1"/>
    <dgm:cxn modelId="{5BF180BF-3352-4159-90EB-89289AA110E5}" type="presParOf" srcId="{F5BAF8E8-F442-452A-929E-4AB8E5645B34}" destId="{4EC541E9-FAC7-4996-BA60-F65F41BBBCB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54DA8-C176-4637-A0B3-B90916F8CAD5}">
      <dsp:nvSpPr>
        <dsp:cNvPr id="0" name=""/>
        <dsp:cNvSpPr/>
      </dsp:nvSpPr>
      <dsp:spPr>
        <a:xfrm>
          <a:off x="4439" y="873695"/>
          <a:ext cx="3053208" cy="3053208"/>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en-US" sz="5500" kern="1200" dirty="0" smtClean="0">
              <a:solidFill>
                <a:schemeClr val="tx1"/>
              </a:solidFill>
            </a:rPr>
            <a:t>Money</a:t>
          </a:r>
          <a:endParaRPr lang="en-US" sz="5500" kern="1200" dirty="0">
            <a:solidFill>
              <a:schemeClr val="tx1"/>
            </a:solidFill>
          </a:endParaRPr>
        </a:p>
      </dsp:txBody>
      <dsp:txXfrm>
        <a:off x="451571" y="1320827"/>
        <a:ext cx="2158944" cy="2158944"/>
      </dsp:txXfrm>
    </dsp:sp>
    <dsp:sp modelId="{E5D56924-9350-4E83-8462-D90BEA2E9ED9}">
      <dsp:nvSpPr>
        <dsp:cNvPr id="0" name=""/>
        <dsp:cNvSpPr/>
      </dsp:nvSpPr>
      <dsp:spPr>
        <a:xfrm>
          <a:off x="3337278" y="1492414"/>
          <a:ext cx="1770861" cy="1770861"/>
        </a:xfrm>
        <a:prstGeom prst="mathEqual">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955800">
            <a:lnSpc>
              <a:spcPct val="90000"/>
            </a:lnSpc>
            <a:spcBef>
              <a:spcPct val="0"/>
            </a:spcBef>
            <a:spcAft>
              <a:spcPct val="35000"/>
            </a:spcAft>
          </a:pPr>
          <a:endParaRPr lang="en-US" sz="4400" kern="1200">
            <a:solidFill>
              <a:schemeClr val="tx1"/>
            </a:solidFill>
          </a:endParaRPr>
        </a:p>
      </dsp:txBody>
      <dsp:txXfrm>
        <a:off x="3572006" y="1857211"/>
        <a:ext cx="1301405" cy="1041267"/>
      </dsp:txXfrm>
    </dsp:sp>
    <dsp:sp modelId="{6BEE30CF-C1F2-4000-9A98-ED7AA34B7F22}">
      <dsp:nvSpPr>
        <dsp:cNvPr id="0" name=""/>
        <dsp:cNvSpPr/>
      </dsp:nvSpPr>
      <dsp:spPr>
        <a:xfrm>
          <a:off x="5324351" y="873695"/>
          <a:ext cx="3053208" cy="3053208"/>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en-US" sz="5500" kern="1200" dirty="0" smtClean="0">
              <a:solidFill>
                <a:schemeClr val="tx1"/>
              </a:solidFill>
            </a:rPr>
            <a:t>Credit Cards</a:t>
          </a:r>
          <a:endParaRPr lang="en-US" sz="5500" kern="1200" dirty="0">
            <a:solidFill>
              <a:schemeClr val="tx1"/>
            </a:solidFill>
          </a:endParaRPr>
        </a:p>
      </dsp:txBody>
      <dsp:txXfrm>
        <a:off x="5771483" y="1320827"/>
        <a:ext cx="2158944" cy="2158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190F2-5756-492F-AA91-98880283A774}">
      <dsp:nvSpPr>
        <dsp:cNvPr id="0" name=""/>
        <dsp:cNvSpPr/>
      </dsp:nvSpPr>
      <dsp:spPr>
        <a:xfrm>
          <a:off x="40" y="64819"/>
          <a:ext cx="3845569" cy="8928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en-US" sz="3100" kern="1200" dirty="0" smtClean="0"/>
            <a:t>Advantages</a:t>
          </a:r>
          <a:endParaRPr lang="en-US" sz="3100" kern="1200" dirty="0"/>
        </a:p>
      </dsp:txBody>
      <dsp:txXfrm>
        <a:off x="40" y="64819"/>
        <a:ext cx="3845569" cy="892800"/>
      </dsp:txXfrm>
    </dsp:sp>
    <dsp:sp modelId="{1EA5BE70-9A9A-4E6F-AB8D-3C2E5A2CF31F}">
      <dsp:nvSpPr>
        <dsp:cNvPr id="0" name=""/>
        <dsp:cNvSpPr/>
      </dsp:nvSpPr>
      <dsp:spPr>
        <a:xfrm>
          <a:off x="40" y="957619"/>
          <a:ext cx="3845569" cy="323361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smtClean="0"/>
            <a:t>Pre-approved loan</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Widely accepted</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Some consumer protection</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Can establish credit history</a:t>
          </a:r>
          <a:endParaRPr lang="en-US" sz="3100" kern="1200" dirty="0"/>
        </a:p>
      </dsp:txBody>
      <dsp:txXfrm>
        <a:off x="40" y="957619"/>
        <a:ext cx="3845569" cy="3233610"/>
      </dsp:txXfrm>
    </dsp:sp>
    <dsp:sp modelId="{86274A2A-6311-4731-85AA-08391055C3AE}">
      <dsp:nvSpPr>
        <dsp:cNvPr id="0" name=""/>
        <dsp:cNvSpPr/>
      </dsp:nvSpPr>
      <dsp:spPr>
        <a:xfrm>
          <a:off x="4383989" y="64819"/>
          <a:ext cx="3845569" cy="892800"/>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en-US" sz="3100" kern="1200" dirty="0" smtClean="0"/>
            <a:t>Disadvantages</a:t>
          </a:r>
          <a:endParaRPr lang="en-US" sz="3100" kern="1200" dirty="0"/>
        </a:p>
      </dsp:txBody>
      <dsp:txXfrm>
        <a:off x="4383989" y="64819"/>
        <a:ext cx="3845569" cy="892800"/>
      </dsp:txXfrm>
    </dsp:sp>
    <dsp:sp modelId="{4EC541E9-FAC7-4996-BA60-F65F41BBBCB0}">
      <dsp:nvSpPr>
        <dsp:cNvPr id="0" name=""/>
        <dsp:cNvSpPr/>
      </dsp:nvSpPr>
      <dsp:spPr>
        <a:xfrm>
          <a:off x="4383989" y="957619"/>
          <a:ext cx="3845569" cy="3233610"/>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smtClean="0"/>
            <a:t>Requires discipline from borrower </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Can have high fees and interest</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Identity theft</a:t>
          </a:r>
          <a:endParaRPr lang="en-US" sz="3100" kern="1200" dirty="0"/>
        </a:p>
      </dsp:txBody>
      <dsp:txXfrm>
        <a:off x="4383989" y="957619"/>
        <a:ext cx="3845569" cy="32336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190F2-5756-492F-AA91-98880283A774}">
      <dsp:nvSpPr>
        <dsp:cNvPr id="0" name=""/>
        <dsp:cNvSpPr/>
      </dsp:nvSpPr>
      <dsp:spPr>
        <a:xfrm>
          <a:off x="40" y="71133"/>
          <a:ext cx="3845569" cy="8064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n-US" sz="2800" kern="1200" dirty="0" smtClean="0"/>
            <a:t>Advantages</a:t>
          </a:r>
          <a:endParaRPr lang="en-US" sz="2800" kern="1200" dirty="0"/>
        </a:p>
      </dsp:txBody>
      <dsp:txXfrm>
        <a:off x="40" y="71133"/>
        <a:ext cx="3845569" cy="806400"/>
      </dsp:txXfrm>
    </dsp:sp>
    <dsp:sp modelId="{1EA5BE70-9A9A-4E6F-AB8D-3C2E5A2CF31F}">
      <dsp:nvSpPr>
        <dsp:cNvPr id="0" name=""/>
        <dsp:cNvSpPr/>
      </dsp:nvSpPr>
      <dsp:spPr>
        <a:xfrm>
          <a:off x="40" y="877533"/>
          <a:ext cx="3845569" cy="3307381"/>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Widely accepted</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Some consumer protection</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Ease of use</a:t>
          </a:r>
          <a:endParaRPr lang="en-US" sz="2800" kern="1200" dirty="0"/>
        </a:p>
      </dsp:txBody>
      <dsp:txXfrm>
        <a:off x="40" y="877533"/>
        <a:ext cx="3845569" cy="3307381"/>
      </dsp:txXfrm>
    </dsp:sp>
    <dsp:sp modelId="{86274A2A-6311-4731-85AA-08391055C3AE}">
      <dsp:nvSpPr>
        <dsp:cNvPr id="0" name=""/>
        <dsp:cNvSpPr/>
      </dsp:nvSpPr>
      <dsp:spPr>
        <a:xfrm>
          <a:off x="4383989" y="71133"/>
          <a:ext cx="3845569" cy="806400"/>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n-US" sz="2800" kern="1200" dirty="0" smtClean="0"/>
            <a:t>Disadvantages</a:t>
          </a:r>
          <a:endParaRPr lang="en-US" sz="2800" kern="1200" dirty="0"/>
        </a:p>
      </dsp:txBody>
      <dsp:txXfrm>
        <a:off x="4383989" y="71133"/>
        <a:ext cx="3845569" cy="806400"/>
      </dsp:txXfrm>
    </dsp:sp>
    <dsp:sp modelId="{4EC541E9-FAC7-4996-BA60-F65F41BBBCB0}">
      <dsp:nvSpPr>
        <dsp:cNvPr id="0" name=""/>
        <dsp:cNvSpPr/>
      </dsp:nvSpPr>
      <dsp:spPr>
        <a:xfrm>
          <a:off x="4383989" y="877533"/>
          <a:ext cx="3845569" cy="3307381"/>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Requires recordkeeping</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Can have fees and penalties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Identity theft</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May lead to higher spending</a:t>
          </a:r>
          <a:endParaRPr lang="en-US" sz="2800" kern="1200" dirty="0"/>
        </a:p>
      </dsp:txBody>
      <dsp:txXfrm>
        <a:off x="4383989" y="877533"/>
        <a:ext cx="3845569" cy="330738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139F05-AC3C-4EF6-885E-CA875600B936}" type="datetimeFigureOut">
              <a:rPr lang="en-US" smtClean="0"/>
              <a:pPr/>
              <a:t>5/1/2014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B3DD57-73F3-448E-BD12-92E115C4D08B}" type="slidenum">
              <a:rPr lang="en-US" smtClean="0"/>
              <a:pPr/>
              <a:t>‹#›</a:t>
            </a:fld>
            <a:endParaRPr lang="en-US"/>
          </a:p>
        </p:txBody>
      </p:sp>
    </p:spTree>
    <p:extLst>
      <p:ext uri="{BB962C8B-B14F-4D97-AF65-F5344CB8AC3E}">
        <p14:creationId xmlns:p14="http://schemas.microsoft.com/office/powerpoint/2010/main" val="259851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7FB101-F9B5-4F09-AFEF-08B7A5740E24}"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8277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9002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9460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3719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28252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241267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383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199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89952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96001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6323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85919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Economic Summit</a:t>
            </a:r>
            <a:endParaRPr lang="en-US" dirty="0"/>
          </a:p>
        </p:txBody>
      </p:sp>
      <p:sp>
        <p:nvSpPr>
          <p:cNvPr id="3" name="Text Placeholder 2"/>
          <p:cNvSpPr>
            <a:spLocks noGrp="1"/>
          </p:cNvSpPr>
          <p:nvPr>
            <p:ph type="body" idx="1"/>
          </p:nvPr>
        </p:nvSpPr>
        <p:spPr>
          <a:xfrm>
            <a:off x="457200" y="1600201"/>
            <a:ext cx="8229600" cy="421957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descr="EconEdlogo.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505700" y="6019800"/>
            <a:ext cx="1441704" cy="713232"/>
          </a:xfrm>
          <a:prstGeom prst="rect">
            <a:avLst/>
          </a:prstGeom>
        </p:spPr>
      </p:pic>
      <p:cxnSp>
        <p:nvCxnSpPr>
          <p:cNvPr id="5" name="Straight Connector 4"/>
          <p:cNvCxnSpPr/>
          <p:nvPr userDrawn="1"/>
        </p:nvCxnSpPr>
        <p:spPr>
          <a:xfrm>
            <a:off x="457200" y="1181100"/>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6" name="Picture 5" descr="EconBootCamp.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2100" y="5946606"/>
            <a:ext cx="2374900" cy="786425"/>
          </a:xfrm>
          <a:prstGeom prst="rect">
            <a:avLst/>
          </a:prstGeom>
        </p:spPr>
      </p:pic>
    </p:spTree>
    <p:extLst>
      <p:ext uri="{BB962C8B-B14F-4D97-AF65-F5344CB8AC3E}">
        <p14:creationId xmlns:p14="http://schemas.microsoft.com/office/powerpoint/2010/main" val="3740594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Session 15</a:t>
            </a:r>
            <a:br>
              <a:rPr lang="en-US" dirty="0" smtClean="0"/>
            </a:br>
            <a:r>
              <a:rPr lang="en-US" dirty="0" smtClean="0"/>
              <a:t>Personal Finance</a:t>
            </a:r>
            <a:endParaRPr lang="en-US" dirty="0"/>
          </a:p>
        </p:txBody>
      </p:sp>
      <p:sp>
        <p:nvSpPr>
          <p:cNvPr id="6" name="Subtitle 5"/>
          <p:cNvSpPr>
            <a:spLocks noGrp="1"/>
          </p:cNvSpPr>
          <p:nvPr>
            <p:ph type="subTitle" idx="1"/>
          </p:nvPr>
        </p:nvSpPr>
        <p:spPr/>
        <p:txBody>
          <a:bodyPr>
            <a:normAutofit lnSpcReduction="10000"/>
          </a:bodyPr>
          <a:lstStyle/>
          <a:p>
            <a:endParaRPr lang="en-US" sz="1400" dirty="0" smtClean="0">
              <a:solidFill>
                <a:schemeClr val="tx1"/>
              </a:solidFill>
            </a:endParaRPr>
          </a:p>
          <a:p>
            <a:endParaRPr lang="en-US" sz="1400" dirty="0">
              <a:solidFill>
                <a:schemeClr val="tx1"/>
              </a:solidFill>
            </a:endParaRPr>
          </a:p>
          <a:p>
            <a:endParaRPr lang="en-US" sz="1400" dirty="0" smtClean="0">
              <a:solidFill>
                <a:schemeClr val="tx1"/>
              </a:solidFill>
            </a:endParaRPr>
          </a:p>
          <a:p>
            <a:endParaRPr lang="en-US" sz="1400" dirty="0">
              <a:solidFill>
                <a:schemeClr val="tx1"/>
              </a:solidFill>
            </a:endParaRPr>
          </a:p>
          <a:p>
            <a:endParaRPr lang="en-US" sz="1400" dirty="0" smtClean="0">
              <a:solidFill>
                <a:schemeClr val="tx1"/>
              </a:solidFill>
            </a:endParaRPr>
          </a:p>
          <a:p>
            <a:r>
              <a:rPr lang="en-US" sz="1400" dirty="0" smtClean="0">
                <a:solidFill>
                  <a:schemeClr val="tx1"/>
                </a:solidFill>
              </a:rPr>
              <a:t>Disclaimer</a:t>
            </a:r>
            <a:r>
              <a:rPr lang="en-US" sz="1400" dirty="0">
                <a:solidFill>
                  <a:schemeClr val="tx1"/>
                </a:solidFill>
              </a:rPr>
              <a:t>: The views expressed are those of the presenters and do not necessarily reflect those of the Federal Reserve Bank of Dallas or the Federal Reserve System.</a:t>
            </a:r>
            <a:endParaRPr lang="en-US" sz="1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smtClean="0"/>
              <a:t>Sit down when you can’t give it up</a:t>
            </a:r>
            <a:endParaRPr lang="en-US" dirty="0"/>
          </a:p>
        </p:txBody>
      </p:sp>
      <p:sp>
        <p:nvSpPr>
          <p:cNvPr id="3" name="Content Placeholder 2"/>
          <p:cNvSpPr>
            <a:spLocks noGrp="1"/>
          </p:cNvSpPr>
          <p:nvPr>
            <p:ph idx="1"/>
          </p:nvPr>
        </p:nvSpPr>
        <p:spPr/>
        <p:txBody>
          <a:bodyPr/>
          <a:lstStyle/>
          <a:p>
            <a:r>
              <a:rPr lang="en-US" dirty="0" smtClean="0"/>
              <a:t>Cable TV</a:t>
            </a:r>
          </a:p>
          <a:p>
            <a:r>
              <a:rPr lang="en-US" dirty="0" smtClean="0"/>
              <a:t>Latest video games</a:t>
            </a:r>
          </a:p>
          <a:p>
            <a:r>
              <a:rPr lang="en-US" dirty="0" smtClean="0"/>
              <a:t>Cell Phone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type of spender are you</a:t>
            </a:r>
            <a:endParaRPr lang="en-US" dirty="0"/>
          </a:p>
        </p:txBody>
      </p:sp>
      <p:sp>
        <p:nvSpPr>
          <p:cNvPr id="3" name="Content Placeholder 2"/>
          <p:cNvSpPr>
            <a:spLocks noGrp="1"/>
          </p:cNvSpPr>
          <p:nvPr>
            <p:ph idx="1"/>
          </p:nvPr>
        </p:nvSpPr>
        <p:spPr/>
        <p:txBody>
          <a:bodyPr/>
          <a:lstStyle/>
          <a:p>
            <a:r>
              <a:rPr lang="en-US" dirty="0" smtClean="0"/>
              <a:t>A’s - impulsive, leave the cash and debit card at home</a:t>
            </a:r>
          </a:p>
          <a:p>
            <a:r>
              <a:rPr lang="en-US" dirty="0" smtClean="0"/>
              <a:t>B’s -you have more discipline but may have to find alternatives for some of the things you like to do</a:t>
            </a:r>
          </a:p>
          <a:p>
            <a:r>
              <a:rPr lang="en-US" dirty="0" smtClean="0"/>
              <a:t>C’s – you are probably all ready on your way to good savings habits.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Why is it hard to discipline our spending?</a:t>
            </a:r>
            <a:endParaRPr lang="en-US" dirty="0"/>
          </a:p>
        </p:txBody>
      </p:sp>
      <p:sp>
        <p:nvSpPr>
          <p:cNvPr id="3" name="Content Placeholder 2"/>
          <p:cNvSpPr>
            <a:spLocks noGrp="1"/>
          </p:cNvSpPr>
          <p:nvPr>
            <p:ph idx="1"/>
          </p:nvPr>
        </p:nvSpPr>
        <p:spPr/>
        <p:txBody>
          <a:bodyPr>
            <a:normAutofit fontScale="92500" lnSpcReduction="20000"/>
          </a:bodyPr>
          <a:lstStyle/>
          <a:p>
            <a:endParaRPr lang="en-US" smtClean="0"/>
          </a:p>
          <a:p>
            <a:endParaRPr lang="en-US" smtClean="0"/>
          </a:p>
          <a:p>
            <a:r>
              <a:rPr lang="en-US" smtClean="0"/>
              <a:t>Just do it!</a:t>
            </a:r>
          </a:p>
          <a:p>
            <a:r>
              <a:rPr lang="en-US" smtClean="0"/>
              <a:t>Advertising</a:t>
            </a:r>
          </a:p>
          <a:p>
            <a:r>
              <a:rPr lang="en-US" smtClean="0"/>
              <a:t>Keeping up appearances</a:t>
            </a:r>
          </a:p>
          <a:p>
            <a:r>
              <a:rPr lang="en-US" smtClean="0"/>
              <a:t>It isn’t fun!</a:t>
            </a:r>
          </a:p>
          <a:p>
            <a:endParaRPr lang="en-US" smtClean="0"/>
          </a:p>
          <a:p>
            <a:r>
              <a:rPr lang="en-US" smtClean="0"/>
              <a:t>Average American savings rate was .3%- it has increased to 6%</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Money </a:t>
            </a:r>
            <a:endParaRPr lang="en-US" dirty="0"/>
          </a:p>
        </p:txBody>
      </p:sp>
      <p:sp>
        <p:nvSpPr>
          <p:cNvPr id="3" name="Content Placeholder 2"/>
          <p:cNvSpPr>
            <a:spLocks noGrp="1"/>
          </p:cNvSpPr>
          <p:nvPr>
            <p:ph idx="1"/>
          </p:nvPr>
        </p:nvSpPr>
        <p:spPr/>
        <p:txBody>
          <a:bodyPr/>
          <a:lstStyle/>
          <a:p>
            <a:r>
              <a:rPr lang="en-US" dirty="0" smtClean="0"/>
              <a:t>Do the math: How much is coming in and how much is going out</a:t>
            </a:r>
          </a:p>
          <a:p>
            <a:r>
              <a:rPr lang="en-US" dirty="0" smtClean="0"/>
              <a:t>Don’t forget those monthly or annual expenses – holidays, special events, prom</a:t>
            </a:r>
          </a:p>
          <a:p>
            <a:r>
              <a:rPr lang="en-US" dirty="0" smtClean="0"/>
              <a:t>Include money for savings</a:t>
            </a:r>
          </a:p>
          <a:p>
            <a:endParaRPr lang="en-US" dirty="0" smtClean="0"/>
          </a:p>
          <a:p>
            <a:r>
              <a:rPr lang="en-US" dirty="0" smtClean="0"/>
              <a:t>Remember – Life happens!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Management</a:t>
            </a:r>
            <a:endParaRPr lang="en-US" dirty="0"/>
          </a:p>
        </p:txBody>
      </p:sp>
      <p:sp>
        <p:nvSpPr>
          <p:cNvPr id="3" name="Content Placeholder 2"/>
          <p:cNvSpPr>
            <a:spLocks noGrp="1"/>
          </p:cNvSpPr>
          <p:nvPr>
            <p:ph idx="1"/>
          </p:nvPr>
        </p:nvSpPr>
        <p:spPr/>
        <p:txBody>
          <a:bodyPr/>
          <a:lstStyle/>
          <a:p>
            <a:r>
              <a:rPr lang="en-US" dirty="0" smtClean="0"/>
              <a:t>Set aside time each week to go over your plan</a:t>
            </a:r>
          </a:p>
          <a:p>
            <a:r>
              <a:rPr lang="en-US" dirty="0" smtClean="0"/>
              <a:t>Make adjustments</a:t>
            </a:r>
          </a:p>
          <a:p>
            <a:r>
              <a:rPr lang="en-US" dirty="0" smtClean="0"/>
              <a:t>You won’t be perfect, don’t give up</a:t>
            </a:r>
          </a:p>
          <a:p>
            <a:r>
              <a:rPr lang="en-US" dirty="0" smtClean="0"/>
              <a:t>Find a partner to work with you</a:t>
            </a:r>
          </a:p>
          <a:p>
            <a:endParaRPr lang="en-US" dirty="0" smtClean="0"/>
          </a:p>
          <a:p>
            <a:endParaRPr lang="en-US" dirty="0" smtClean="0"/>
          </a:p>
          <a:p>
            <a:r>
              <a:rPr lang="en-US" dirty="0" smtClean="0"/>
              <a:t>Without a plan, you just plan to fail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Budgeting tips</a:t>
            </a:r>
            <a:endParaRPr lang="en-US" dirty="0"/>
          </a:p>
        </p:txBody>
      </p:sp>
      <p:sp>
        <p:nvSpPr>
          <p:cNvPr id="3" name="Content Placeholder 2"/>
          <p:cNvSpPr>
            <a:spLocks noGrp="1"/>
          </p:cNvSpPr>
          <p:nvPr>
            <p:ph idx="1"/>
          </p:nvPr>
        </p:nvSpPr>
        <p:spPr/>
        <p:txBody>
          <a:bodyPr>
            <a:normAutofit lnSpcReduction="10000"/>
          </a:bodyPr>
          <a:lstStyle/>
          <a:p>
            <a:r>
              <a:rPr lang="en-US" dirty="0" smtClean="0"/>
              <a:t>Pay yourself first</a:t>
            </a:r>
          </a:p>
          <a:p>
            <a:endParaRPr lang="en-US" dirty="0" smtClean="0"/>
          </a:p>
          <a:p>
            <a:r>
              <a:rPr lang="en-US" dirty="0" smtClean="0"/>
              <a:t>Be honest with yourself</a:t>
            </a:r>
          </a:p>
          <a:p>
            <a:endParaRPr lang="en-US" dirty="0" smtClean="0"/>
          </a:p>
          <a:p>
            <a:r>
              <a:rPr lang="en-US" dirty="0" smtClean="0"/>
              <a:t>Don’t give up </a:t>
            </a:r>
          </a:p>
          <a:p>
            <a:endParaRPr lang="en-US" dirty="0" smtClean="0"/>
          </a:p>
          <a:p>
            <a:r>
              <a:rPr lang="en-US" dirty="0" smtClean="0"/>
              <a:t>Other people don’t budget and they are fine…….really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Savings</a:t>
            </a:r>
            <a:endParaRPr lang="en-US" dirty="0"/>
          </a:p>
        </p:txBody>
      </p:sp>
      <p:sp>
        <p:nvSpPr>
          <p:cNvPr id="3" name="Content Placeholder 2"/>
          <p:cNvSpPr>
            <a:spLocks noGrp="1"/>
          </p:cNvSpPr>
          <p:nvPr>
            <p:ph idx="1"/>
          </p:nvPr>
        </p:nvSpPr>
        <p:spPr/>
        <p:txBody>
          <a:bodyPr/>
          <a:lstStyle/>
          <a:p>
            <a:r>
              <a:rPr lang="en-US" smtClean="0"/>
              <a:t>Difficult to do</a:t>
            </a:r>
          </a:p>
          <a:p>
            <a:r>
              <a:rPr lang="en-US" smtClean="0"/>
              <a:t>Allows us to set money aside for emergencies</a:t>
            </a:r>
          </a:p>
          <a:p>
            <a:r>
              <a:rPr lang="en-US" smtClean="0"/>
              <a:t>Allows you to have the freedom to make choices</a:t>
            </a:r>
          </a:p>
          <a:p>
            <a:endParaRPr lang="en-US"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accounts</a:t>
            </a:r>
            <a:endParaRPr lang="en-US" dirty="0"/>
          </a:p>
        </p:txBody>
      </p:sp>
      <p:sp>
        <p:nvSpPr>
          <p:cNvPr id="3" name="Content Placeholder 2"/>
          <p:cNvSpPr>
            <a:spLocks noGrp="1"/>
          </p:cNvSpPr>
          <p:nvPr>
            <p:ph idx="1"/>
          </p:nvPr>
        </p:nvSpPr>
        <p:spPr/>
        <p:txBody>
          <a:bodyPr/>
          <a:lstStyle/>
          <a:p>
            <a:r>
              <a:rPr lang="en-US" dirty="0" smtClean="0"/>
              <a:t>Banks accounts are insured for up to $250,000.</a:t>
            </a:r>
          </a:p>
          <a:p>
            <a:r>
              <a:rPr lang="en-US" dirty="0" smtClean="0"/>
              <a:t>Bank account features vary from bank to bank</a:t>
            </a:r>
            <a:r>
              <a:rPr lang="en-US" dirty="0"/>
              <a:t> </a:t>
            </a:r>
            <a:r>
              <a:rPr lang="en-US" dirty="0" smtClean="0"/>
              <a:t>– do your research</a:t>
            </a:r>
          </a:p>
          <a:p>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Types of accounts</a:t>
            </a:r>
            <a:endParaRPr lang="en-US" dirty="0"/>
          </a:p>
        </p:txBody>
      </p:sp>
      <p:sp>
        <p:nvSpPr>
          <p:cNvPr id="3" name="Content Placeholder 2"/>
          <p:cNvSpPr>
            <a:spLocks noGrp="1"/>
          </p:cNvSpPr>
          <p:nvPr>
            <p:ph idx="1"/>
          </p:nvPr>
        </p:nvSpPr>
        <p:spPr/>
        <p:txBody>
          <a:bodyPr/>
          <a:lstStyle/>
          <a:p>
            <a:r>
              <a:rPr lang="en-US" dirty="0" smtClean="0"/>
              <a:t>Checking</a:t>
            </a:r>
          </a:p>
          <a:p>
            <a:r>
              <a:rPr lang="en-US" dirty="0" smtClean="0"/>
              <a:t>Savings</a:t>
            </a:r>
          </a:p>
          <a:p>
            <a:r>
              <a:rPr lang="en-US" dirty="0" smtClean="0"/>
              <a:t>Money Market</a:t>
            </a:r>
          </a:p>
          <a:p>
            <a:r>
              <a:rPr lang="en-US" dirty="0" smtClean="0"/>
              <a:t>CD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&amp; return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Generally, the greater the risk the greater the rate of return. </a:t>
            </a:r>
          </a:p>
          <a:p>
            <a:r>
              <a:rPr lang="en-US" dirty="0" smtClean="0"/>
              <a:t>What does that mean?</a:t>
            </a:r>
            <a:endParaRPr lang="en-US" dirty="0"/>
          </a:p>
          <a:p>
            <a:r>
              <a:rPr lang="en-US" dirty="0" smtClean="0"/>
              <a:t>If investors are less certain that they will get their investment back they will ask for a higher interest rate to compensate them for the uncertainty (risk) that they are taking.</a:t>
            </a:r>
          </a:p>
          <a:p>
            <a:r>
              <a:rPr lang="en-US" dirty="0" smtClean="0"/>
              <a:t>All purchases of stocks and bonds carry risk. </a:t>
            </a:r>
          </a:p>
          <a:p>
            <a:r>
              <a:rPr lang="en-US" dirty="0" smtClean="0"/>
              <a:t>You should be comfortable with your investments</a:t>
            </a:r>
          </a:p>
          <a:p>
            <a:r>
              <a:rPr lang="en-US" dirty="0" smtClean="0"/>
              <a:t>Each of us has a different risk tolerance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TEKS</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(18)  Personal financial literacy. The student understands the role of individuals in financial markets. The student is expected to:</a:t>
            </a:r>
          </a:p>
          <a:p>
            <a:pPr lvl="1">
              <a:buNone/>
            </a:pPr>
            <a:r>
              <a:rPr lang="en-US" dirty="0" smtClean="0"/>
              <a:t>(E) identify the types of loans available to consumers;</a:t>
            </a:r>
          </a:p>
          <a:p>
            <a:pPr lvl="1">
              <a:buNone/>
            </a:pPr>
            <a:r>
              <a:rPr lang="en-US" dirty="0" smtClean="0"/>
              <a:t>(F) explain the responsibilities and obligations of borrowing money; and</a:t>
            </a:r>
          </a:p>
          <a:p>
            <a:pPr lvl="1">
              <a:buNone/>
            </a:pPr>
            <a:r>
              <a:rPr lang="en-US" dirty="0" smtClean="0"/>
              <a:t>(G) develop strategies to become a low-risk borrower by improving one's personal credit score.</a:t>
            </a:r>
          </a:p>
          <a:p>
            <a:pPr>
              <a:buNone/>
            </a:pPr>
            <a:r>
              <a:rPr lang="en-US" dirty="0" smtClean="0"/>
              <a:t>(19)  Personal financial literacy. The student applies critical-thinking skills to analyze the costs and benefits of personal financial decisions. The student is expected to:</a:t>
            </a:r>
          </a:p>
          <a:p>
            <a:pPr lvl="1">
              <a:buNone/>
            </a:pPr>
            <a:r>
              <a:rPr lang="en-US" dirty="0" smtClean="0"/>
              <a:t>(A) examine ways to avoid and eliminate credit card debt;</a:t>
            </a:r>
          </a:p>
          <a:p>
            <a:pPr marL="971550" lvl="1" indent="-514350">
              <a:buNone/>
            </a:pPr>
            <a:r>
              <a:rPr lang="en-US" dirty="0" smtClean="0"/>
              <a:t>(B) evaluate the costs and benefits of declaring personal bankruptcy;</a:t>
            </a:r>
          </a:p>
          <a:p>
            <a:pPr marL="514350" indent="-514350">
              <a:buNone/>
            </a:pPr>
            <a:r>
              <a:rPr lang="en-US" dirty="0" smtClean="0"/>
              <a:t>(20)  Personal financial literacy. The student understands how to provide for basic needs while living within a budget. The student is expected to:</a:t>
            </a:r>
          </a:p>
          <a:p>
            <a:pPr lvl="1">
              <a:buNone/>
            </a:pPr>
            <a:r>
              <a:rPr lang="en-US" dirty="0" smtClean="0"/>
              <a:t>(A) evaluate the costs and benefits of renting a home;</a:t>
            </a:r>
          </a:p>
          <a:p>
            <a:pPr lvl="1">
              <a:buNone/>
            </a:pPr>
            <a:r>
              <a:rPr lang="en-US" dirty="0" smtClean="0"/>
              <a:t>(B) evaluate the costs and benefits of buying a home; and</a:t>
            </a:r>
          </a:p>
          <a:p>
            <a:pPr lvl="1">
              <a:buNone/>
            </a:pPr>
            <a:r>
              <a:rPr lang="en-US" dirty="0" smtClean="0"/>
              <a:t>(C) assess the financial aspects of making the transition from renting to home ownership.</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RISK</a:t>
            </a:r>
            <a:endParaRPr lang="en-US" dirty="0"/>
          </a:p>
        </p:txBody>
      </p:sp>
      <p:sp>
        <p:nvSpPr>
          <p:cNvPr id="3" name="Content Placeholder 2"/>
          <p:cNvSpPr>
            <a:spLocks noGrp="1"/>
          </p:cNvSpPr>
          <p:nvPr>
            <p:ph idx="1"/>
          </p:nvPr>
        </p:nvSpPr>
        <p:spPr/>
        <p:txBody>
          <a:bodyPr/>
          <a:lstStyle/>
          <a:p>
            <a:r>
              <a:rPr lang="en-US" dirty="0" smtClean="0"/>
              <a:t>Risk of Default</a:t>
            </a:r>
          </a:p>
          <a:p>
            <a:endParaRPr lang="en-US" dirty="0" smtClean="0"/>
          </a:p>
          <a:p>
            <a:r>
              <a:rPr lang="en-US" dirty="0" smtClean="0"/>
              <a:t>Risk of capital loss</a:t>
            </a:r>
          </a:p>
          <a:p>
            <a:endParaRPr lang="en-US" dirty="0" smtClean="0"/>
          </a:p>
          <a:p>
            <a:r>
              <a:rPr lang="en-US" dirty="0" smtClean="0"/>
              <a:t>Risk of inflation</a:t>
            </a:r>
          </a:p>
          <a:p>
            <a:endParaRPr lang="en-US" dirty="0" smtClean="0"/>
          </a:p>
          <a:p>
            <a:r>
              <a:rPr lang="en-US" dirty="0" smtClean="0"/>
              <a:t>Risk of liquidity</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much risk can you afford?</a:t>
            </a:r>
            <a:endParaRPr lang="en-US" dirty="0"/>
          </a:p>
        </p:txBody>
      </p:sp>
      <p:sp>
        <p:nvSpPr>
          <p:cNvPr id="3" name="Content Placeholder 2"/>
          <p:cNvSpPr>
            <a:spLocks noGrp="1"/>
          </p:cNvSpPr>
          <p:nvPr>
            <p:ph idx="1"/>
          </p:nvPr>
        </p:nvSpPr>
        <p:spPr/>
        <p:txBody>
          <a:bodyPr/>
          <a:lstStyle/>
          <a:p>
            <a:r>
              <a:rPr lang="en-US" dirty="0" smtClean="0"/>
              <a:t>Financial goals</a:t>
            </a:r>
          </a:p>
          <a:p>
            <a:endParaRPr lang="en-US" dirty="0" smtClean="0"/>
          </a:p>
          <a:p>
            <a:r>
              <a:rPr lang="en-US" dirty="0" smtClean="0"/>
              <a:t>Time horizon</a:t>
            </a:r>
          </a:p>
          <a:p>
            <a:endParaRPr lang="en-US" dirty="0" smtClean="0"/>
          </a:p>
          <a:p>
            <a:r>
              <a:rPr lang="en-US" dirty="0" smtClean="0"/>
              <a:t>Financial risk tolerance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Stocks, bonds, mutual funds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Each of these items is a way to invest the money that you have earned. </a:t>
            </a:r>
          </a:p>
          <a:p>
            <a:r>
              <a:rPr lang="en-US" dirty="0" smtClean="0"/>
              <a:t>Stocks = you become one of the owners of a corporation. You can receive dividends, vote for the board of directors, and sell your stock. </a:t>
            </a:r>
          </a:p>
          <a:p>
            <a:r>
              <a:rPr lang="en-US" dirty="0" smtClean="0"/>
              <a:t>Bonds = you make a loan to a company or government entity. They agree to pay you back over time at a set rate of interest.</a:t>
            </a:r>
          </a:p>
          <a:p>
            <a:r>
              <a:rPr lang="en-US" dirty="0" smtClean="0"/>
              <a:t>Mutual Funds = a bundle of these assets used to diversify risk</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228600"/>
          <a:ext cx="8382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Not Equal 5"/>
          <p:cNvSpPr/>
          <p:nvPr/>
        </p:nvSpPr>
        <p:spPr>
          <a:xfrm>
            <a:off x="3276600" y="1066800"/>
            <a:ext cx="2362200" cy="2209800"/>
          </a:xfrm>
          <a:prstGeom prst="mathNotEqua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57200" y="4038600"/>
            <a:ext cx="8229600" cy="2246769"/>
          </a:xfrm>
          <a:prstGeom prst="rect">
            <a:avLst/>
          </a:prstGeom>
          <a:noFill/>
        </p:spPr>
        <p:txBody>
          <a:bodyPr wrap="square" rtlCol="0">
            <a:spAutoFit/>
          </a:bodyPr>
          <a:lstStyle/>
          <a:p>
            <a:pPr algn="ctr"/>
            <a:r>
              <a:rPr lang="en-US" sz="2800" dirty="0" smtClean="0"/>
              <a:t>Credit cards represent a loan. The card (or the number) is simply a way to access a line of credit.</a:t>
            </a:r>
          </a:p>
          <a:p>
            <a:pPr algn="ctr"/>
            <a:endParaRPr lang="en-US" sz="2800" dirty="0" smtClean="0"/>
          </a:p>
          <a:p>
            <a:pPr algn="ctr"/>
            <a:r>
              <a:rPr lang="en-US" sz="2800" dirty="0" smtClean="0"/>
              <a:t>On the other hand, a debit card is a way to spend checkable deposits, just like a paper check.</a:t>
            </a: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Cards</a:t>
            </a:r>
            <a:endParaRPr lang="en-US" dirty="0"/>
          </a:p>
        </p:txBody>
      </p:sp>
      <p:graphicFrame>
        <p:nvGraphicFramePr>
          <p:cNvPr id="4" name="Content Placeholder 3"/>
          <p:cNvGraphicFramePr>
            <a:graphicFrameLocks noGrp="1"/>
          </p:cNvGraphicFramePr>
          <p:nvPr>
            <p:ph idx="1"/>
          </p:nvPr>
        </p:nvGraphicFramePr>
        <p:xfrm>
          <a:off x="457200" y="1417638"/>
          <a:ext cx="8229600" cy="4256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Debit Cards</a:t>
            </a:r>
            <a:endParaRPr lang="en-US" dirty="0"/>
          </a:p>
        </p:txBody>
      </p:sp>
      <p:graphicFrame>
        <p:nvGraphicFramePr>
          <p:cNvPr id="4" name="Content Placeholder 3"/>
          <p:cNvGraphicFramePr>
            <a:graphicFrameLocks noGrp="1"/>
          </p:cNvGraphicFramePr>
          <p:nvPr>
            <p:ph idx="1"/>
          </p:nvPr>
        </p:nvGraphicFramePr>
        <p:xfrm>
          <a:off x="457200" y="1417638"/>
          <a:ext cx="8229600" cy="4256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Accounts</a:t>
            </a:r>
            <a:endParaRPr lang="en-US" dirty="0"/>
          </a:p>
        </p:txBody>
      </p:sp>
      <p:sp>
        <p:nvSpPr>
          <p:cNvPr id="3" name="Content Placeholder 2"/>
          <p:cNvSpPr>
            <a:spLocks noGrp="1"/>
          </p:cNvSpPr>
          <p:nvPr>
            <p:ph idx="1"/>
          </p:nvPr>
        </p:nvSpPr>
        <p:spPr/>
        <p:txBody>
          <a:bodyPr/>
          <a:lstStyle/>
          <a:p>
            <a:r>
              <a:rPr lang="en-US" dirty="0" smtClean="0"/>
              <a:t>Add from BW material</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ctrTitle"/>
          </p:nvPr>
        </p:nvSpPr>
        <p:spPr/>
        <p:txBody>
          <a:bodyPr/>
          <a:lstStyle/>
          <a:p>
            <a:r>
              <a:rPr lang="en-US"/>
              <a:t>Questions?</a:t>
            </a:r>
          </a:p>
        </p:txBody>
      </p:sp>
      <p:sp>
        <p:nvSpPr>
          <p:cNvPr id="101381" name="Rectangle 5"/>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Cards/Debit Cards</a:t>
            </a:r>
            <a:endParaRPr lang="en-US" dirty="0"/>
          </a:p>
        </p:txBody>
      </p:sp>
      <p:sp>
        <p:nvSpPr>
          <p:cNvPr id="3" name="Content Placeholder 2"/>
          <p:cNvSpPr>
            <a:spLocks noGrp="1"/>
          </p:cNvSpPr>
          <p:nvPr>
            <p:ph idx="1"/>
          </p:nvPr>
        </p:nvSpPr>
        <p:spPr/>
        <p:txBody>
          <a:bodyPr>
            <a:normAutofit lnSpcReduction="10000"/>
          </a:bodyPr>
          <a:lstStyle/>
          <a:p>
            <a:r>
              <a:rPr lang="en-US" dirty="0" smtClean="0"/>
              <a:t>Credit card is a pre-approved loan</a:t>
            </a:r>
          </a:p>
          <a:p>
            <a:r>
              <a:rPr lang="en-US" dirty="0" smtClean="0"/>
              <a:t>You will pay interest each month if you don’t pay it off in full</a:t>
            </a:r>
          </a:p>
          <a:p>
            <a:r>
              <a:rPr lang="en-US" dirty="0" smtClean="0"/>
              <a:t>Credit card companies are highly regulated about marketing to those under 21 </a:t>
            </a:r>
          </a:p>
          <a:p>
            <a:r>
              <a:rPr lang="en-US" dirty="0" smtClean="0"/>
              <a:t>If you spent $1500 when you were 18 on a credit card with 18% interest rate and paid the minimum amount it would take until you were 26 to pay off the balance.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Debit cards</a:t>
            </a:r>
            <a:endParaRPr lang="en-US" dirty="0"/>
          </a:p>
        </p:txBody>
      </p:sp>
      <p:sp>
        <p:nvSpPr>
          <p:cNvPr id="3" name="Content Placeholder 2"/>
          <p:cNvSpPr>
            <a:spLocks noGrp="1"/>
          </p:cNvSpPr>
          <p:nvPr>
            <p:ph idx="1"/>
          </p:nvPr>
        </p:nvSpPr>
        <p:spPr/>
        <p:txBody>
          <a:bodyPr/>
          <a:lstStyle/>
          <a:p>
            <a:r>
              <a:rPr lang="en-US" dirty="0" smtClean="0"/>
              <a:t>A debit card gives you electronic access to your account. </a:t>
            </a:r>
          </a:p>
          <a:p>
            <a:r>
              <a:rPr lang="en-US" dirty="0" smtClean="0"/>
              <a:t>If you are overdrawn you will be charged a fee.</a:t>
            </a:r>
          </a:p>
          <a:p>
            <a:endParaRPr lang="en-US" dirty="0" smtClean="0"/>
          </a:p>
          <a:p>
            <a:r>
              <a:rPr lang="en-US" dirty="0" smtClean="0"/>
              <a:t>Consumers who shop with debit cards tend to spend about 30% more than those shopping with cash.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3 M’s</a:t>
            </a:r>
            <a:endParaRPr lang="en-US" dirty="0"/>
          </a:p>
        </p:txBody>
      </p:sp>
      <p:sp>
        <p:nvSpPr>
          <p:cNvPr id="3" name="Content Placeholder 2"/>
          <p:cNvSpPr>
            <a:spLocks noGrp="1"/>
          </p:cNvSpPr>
          <p:nvPr>
            <p:ph idx="1"/>
          </p:nvPr>
        </p:nvSpPr>
        <p:spPr/>
        <p:txBody>
          <a:bodyPr/>
          <a:lstStyle/>
          <a:p>
            <a:r>
              <a:rPr lang="en-US" dirty="0" smtClean="0"/>
              <a:t>Moving On and Moving Out</a:t>
            </a:r>
          </a:p>
          <a:p>
            <a:r>
              <a:rPr lang="en-US" dirty="0" smtClean="0"/>
              <a:t>Mindset</a:t>
            </a:r>
          </a:p>
          <a:p>
            <a:endParaRPr lang="en-US" dirty="0" smtClean="0"/>
          </a:p>
          <a:p>
            <a:r>
              <a:rPr lang="en-US" dirty="0" smtClean="0"/>
              <a:t>Money</a:t>
            </a:r>
          </a:p>
          <a:p>
            <a:endParaRPr lang="en-US" dirty="0" smtClean="0"/>
          </a:p>
          <a:p>
            <a:r>
              <a:rPr lang="en-US" dirty="0" smtClean="0"/>
              <a:t>Management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credit wisely</a:t>
            </a:r>
            <a:endParaRPr lang="en-US" dirty="0"/>
          </a:p>
        </p:txBody>
      </p:sp>
      <p:sp>
        <p:nvSpPr>
          <p:cNvPr id="3" name="Content Placeholder 2"/>
          <p:cNvSpPr>
            <a:spLocks noGrp="1"/>
          </p:cNvSpPr>
          <p:nvPr>
            <p:ph idx="1"/>
          </p:nvPr>
        </p:nvSpPr>
        <p:spPr/>
        <p:txBody>
          <a:bodyPr>
            <a:normAutofit fontScale="92500"/>
          </a:bodyPr>
          <a:lstStyle/>
          <a:p>
            <a:r>
              <a:rPr lang="en-US" dirty="0" smtClean="0"/>
              <a:t>Credit can allow an individual to have the use of a product or service now rather than waiting for the future. When might this be a good decision?</a:t>
            </a:r>
          </a:p>
          <a:p>
            <a:endParaRPr lang="en-US" dirty="0" smtClean="0"/>
          </a:p>
          <a:p>
            <a:r>
              <a:rPr lang="en-US" dirty="0" smtClean="0"/>
              <a:t>Education</a:t>
            </a:r>
          </a:p>
          <a:p>
            <a:r>
              <a:rPr lang="en-US" dirty="0" smtClean="0"/>
              <a:t>Housing</a:t>
            </a:r>
          </a:p>
          <a:p>
            <a:r>
              <a:rPr lang="en-US" dirty="0" smtClean="0"/>
              <a:t>Transportation</a:t>
            </a:r>
          </a:p>
          <a:p>
            <a:r>
              <a:rPr lang="en-US" dirty="0" smtClean="0"/>
              <a:t>Necessities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Identity theft</a:t>
            </a:r>
            <a:endParaRPr lang="en-US" dirty="0"/>
          </a:p>
        </p:txBody>
      </p:sp>
      <p:sp>
        <p:nvSpPr>
          <p:cNvPr id="3" name="Content Placeholder 2"/>
          <p:cNvSpPr>
            <a:spLocks noGrp="1"/>
          </p:cNvSpPr>
          <p:nvPr>
            <p:ph idx="1"/>
          </p:nvPr>
        </p:nvSpPr>
        <p:spPr/>
        <p:txBody>
          <a:bodyPr>
            <a:normAutofit lnSpcReduction="10000"/>
          </a:bodyPr>
          <a:lstStyle/>
          <a:p>
            <a:r>
              <a:rPr lang="en-US" dirty="0" smtClean="0"/>
              <a:t>Don’t give out information unless you contacted them. </a:t>
            </a:r>
          </a:p>
          <a:p>
            <a:r>
              <a:rPr lang="en-US" dirty="0" smtClean="0"/>
              <a:t>Protect your information at school</a:t>
            </a:r>
          </a:p>
          <a:p>
            <a:r>
              <a:rPr lang="en-US" dirty="0" smtClean="0"/>
              <a:t>Don’t text your information to others –you don’t know where there phone may be</a:t>
            </a:r>
          </a:p>
          <a:p>
            <a:r>
              <a:rPr lang="en-US" dirty="0" smtClean="0"/>
              <a:t>Never carry your social security card</a:t>
            </a:r>
          </a:p>
          <a:p>
            <a:r>
              <a:rPr lang="en-US" dirty="0" smtClean="0"/>
              <a:t>Order a credit report each year and check it annualcreditreport.com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Your financial future</a:t>
            </a:r>
            <a:endParaRPr lang="en-US" dirty="0"/>
          </a:p>
        </p:txBody>
      </p:sp>
      <p:sp>
        <p:nvSpPr>
          <p:cNvPr id="6" name="Content Placeholder 5"/>
          <p:cNvSpPr>
            <a:spLocks noGrp="1"/>
          </p:cNvSpPr>
          <p:nvPr>
            <p:ph idx="1"/>
          </p:nvPr>
        </p:nvSpPr>
        <p:spPr/>
        <p:txBody>
          <a:bodyPr>
            <a:normAutofit lnSpcReduction="10000"/>
          </a:bodyPr>
          <a:lstStyle/>
          <a:p>
            <a:r>
              <a:rPr lang="en-US" smtClean="0"/>
              <a:t>Think about your goals and dreams</a:t>
            </a:r>
          </a:p>
          <a:p>
            <a:r>
              <a:rPr lang="en-US" smtClean="0"/>
              <a:t>Determine wants vs. needs</a:t>
            </a:r>
          </a:p>
          <a:p>
            <a:r>
              <a:rPr lang="en-US" smtClean="0"/>
              <a:t>Make a plan</a:t>
            </a:r>
          </a:p>
          <a:p>
            <a:r>
              <a:rPr lang="en-US" smtClean="0"/>
              <a:t>Implement your plan</a:t>
            </a:r>
          </a:p>
          <a:p>
            <a:r>
              <a:rPr lang="en-US" smtClean="0"/>
              <a:t>Evaluate – weekly, monthly, yearly</a:t>
            </a:r>
          </a:p>
          <a:p>
            <a:r>
              <a:rPr lang="en-US" smtClean="0"/>
              <a:t>Make adjustments</a:t>
            </a:r>
          </a:p>
          <a:p>
            <a:r>
              <a:rPr lang="en-US" smtClean="0"/>
              <a:t>Stay informed about your options</a:t>
            </a:r>
          </a:p>
          <a:p>
            <a:r>
              <a:rPr lang="en-US" smtClean="0"/>
              <a:t>A great financial future awaits you !</a:t>
            </a: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Questions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Would you like to be a millionaire?</a:t>
            </a:r>
            <a:endParaRPr lang="en-US" dirty="0"/>
          </a:p>
        </p:txBody>
      </p:sp>
      <p:sp>
        <p:nvSpPr>
          <p:cNvPr id="3" name="Content Placeholder 2"/>
          <p:cNvSpPr>
            <a:spLocks noGrp="1"/>
          </p:cNvSpPr>
          <p:nvPr>
            <p:ph idx="1"/>
          </p:nvPr>
        </p:nvSpPr>
        <p:spPr/>
        <p:txBody>
          <a:bodyPr/>
          <a:lstStyle/>
          <a:p>
            <a:r>
              <a:rPr lang="en-US" dirty="0" smtClean="0"/>
              <a:t>I know the secret….</a:t>
            </a:r>
          </a:p>
          <a:p>
            <a:pPr lvl="1"/>
            <a:r>
              <a:rPr lang="en-US" dirty="0" smtClean="0"/>
              <a:t>High School Graduate $1,486,000</a:t>
            </a:r>
          </a:p>
          <a:p>
            <a:pPr lvl="1"/>
            <a:r>
              <a:rPr lang="en-US" dirty="0" smtClean="0"/>
              <a:t>College Graduate $2,557,000</a:t>
            </a:r>
          </a:p>
          <a:p>
            <a:pPr lvl="1"/>
            <a:endParaRPr lang="en-US" dirty="0" smtClean="0"/>
          </a:p>
          <a:p>
            <a:pPr lvl="1"/>
            <a:r>
              <a:rPr lang="en-US" dirty="0" smtClean="0"/>
              <a:t>Spend less than you make!</a:t>
            </a:r>
          </a:p>
          <a:p>
            <a:pPr lvl="1"/>
            <a:endParaRPr lang="en-US" dirty="0" smtClean="0"/>
          </a:p>
          <a:p>
            <a:pPr lvl="1"/>
            <a:r>
              <a:rPr lang="en-US" dirty="0" smtClean="0"/>
              <a:t>Income is not the key…saving is.</a:t>
            </a:r>
          </a:p>
          <a:p>
            <a:pPr lv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Wealth</a:t>
            </a:r>
            <a:endParaRPr lang="en-US" dirty="0"/>
          </a:p>
        </p:txBody>
      </p:sp>
      <p:sp>
        <p:nvSpPr>
          <p:cNvPr id="3" name="Content Placeholder 2"/>
          <p:cNvSpPr>
            <a:spLocks noGrp="1"/>
          </p:cNvSpPr>
          <p:nvPr>
            <p:ph idx="1"/>
          </p:nvPr>
        </p:nvSpPr>
        <p:spPr/>
        <p:txBody>
          <a:bodyPr/>
          <a:lstStyle/>
          <a:p>
            <a:r>
              <a:rPr lang="en-US" dirty="0" smtClean="0"/>
              <a:t>Most of us define wealth as the dollar value of the assets that we own. To determine our wealth we add up all that we own and minus all that we owe – that equals our net worth. </a:t>
            </a:r>
          </a:p>
          <a:p>
            <a:r>
              <a:rPr lang="en-US" dirty="0" smtClean="0"/>
              <a:t>Simply put:</a:t>
            </a:r>
          </a:p>
          <a:p>
            <a:pPr lvl="1"/>
            <a:r>
              <a:rPr lang="en-US" dirty="0" smtClean="0"/>
              <a:t>Own – Owe = Wealth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Budgeting</a:t>
            </a:r>
            <a:endParaRPr lang="en-US" dirty="0"/>
          </a:p>
        </p:txBody>
      </p:sp>
      <p:sp>
        <p:nvSpPr>
          <p:cNvPr id="3" name="Content Placeholder 2"/>
          <p:cNvSpPr>
            <a:spLocks noGrp="1"/>
          </p:cNvSpPr>
          <p:nvPr>
            <p:ph idx="1"/>
          </p:nvPr>
        </p:nvSpPr>
        <p:spPr/>
        <p:txBody>
          <a:bodyPr/>
          <a:lstStyle/>
          <a:p>
            <a:r>
              <a:rPr lang="en-US" dirty="0" smtClean="0"/>
              <a:t>Budgeting  (controlling you spending) will allow you to increase your wealth. </a:t>
            </a:r>
          </a:p>
          <a:p>
            <a:endParaRPr lang="en-US" dirty="0" smtClean="0"/>
          </a:p>
          <a:p>
            <a:r>
              <a:rPr lang="en-US" dirty="0" smtClean="0"/>
              <a:t>3 M’s of budgeting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Mindset</a:t>
            </a:r>
            <a:endParaRPr lang="en-US" dirty="0"/>
          </a:p>
        </p:txBody>
      </p:sp>
      <p:sp>
        <p:nvSpPr>
          <p:cNvPr id="3" name="Content Placeholder 2"/>
          <p:cNvSpPr>
            <a:spLocks noGrp="1"/>
          </p:cNvSpPr>
          <p:nvPr>
            <p:ph idx="1"/>
          </p:nvPr>
        </p:nvSpPr>
        <p:spPr/>
        <p:txBody>
          <a:bodyPr/>
          <a:lstStyle/>
          <a:p>
            <a:r>
              <a:rPr lang="en-US" dirty="0" smtClean="0"/>
              <a:t>A budget will not tell you what to do, you choose</a:t>
            </a:r>
          </a:p>
          <a:p>
            <a:endParaRPr lang="en-US" dirty="0" smtClean="0"/>
          </a:p>
          <a:p>
            <a:r>
              <a:rPr lang="en-US" dirty="0" smtClean="0"/>
              <a:t>Stop saying “ I can’t afford” , say “I choose to”</a:t>
            </a:r>
          </a:p>
          <a:p>
            <a:endParaRPr lang="en-US" dirty="0" smtClean="0"/>
          </a:p>
          <a:p>
            <a:r>
              <a:rPr lang="en-US" dirty="0" smtClean="0"/>
              <a:t>Be creative with alternatives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type of spender are you ?</a:t>
            </a:r>
            <a:endParaRPr lang="en-US" dirty="0"/>
          </a:p>
        </p:txBody>
      </p:sp>
      <p:sp>
        <p:nvSpPr>
          <p:cNvPr id="3" name="Content Placeholder 2"/>
          <p:cNvSpPr>
            <a:spLocks noGrp="1"/>
          </p:cNvSpPr>
          <p:nvPr>
            <p:ph idx="1"/>
          </p:nvPr>
        </p:nvSpPr>
        <p:spPr/>
        <p:txBody>
          <a:bodyPr/>
          <a:lstStyle/>
          <a:p>
            <a:r>
              <a:rPr lang="en-US" dirty="0" smtClean="0"/>
              <a:t>Sit down when you can’t give it up:</a:t>
            </a:r>
          </a:p>
          <a:p>
            <a:pPr lvl="1"/>
            <a:r>
              <a:rPr lang="en-US" dirty="0" smtClean="0"/>
              <a:t>Candy </a:t>
            </a:r>
          </a:p>
          <a:p>
            <a:pPr lvl="1"/>
            <a:r>
              <a:rPr lang="en-US" dirty="0" smtClean="0"/>
              <a:t>Cookie</a:t>
            </a:r>
          </a:p>
          <a:p>
            <a:pPr lvl="1"/>
            <a:r>
              <a:rPr lang="en-US" dirty="0" smtClean="0"/>
              <a:t>Soda</a:t>
            </a:r>
          </a:p>
          <a:p>
            <a:pPr lvl="1"/>
            <a:r>
              <a:rPr lang="en-US" dirty="0" smtClean="0"/>
              <a:t>Bottled water</a:t>
            </a:r>
          </a:p>
          <a:p>
            <a:pPr lvl="1">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smtClean="0"/>
              <a:t>Sit down when you can’t give it up</a:t>
            </a:r>
            <a:endParaRPr lang="en-US" dirty="0"/>
          </a:p>
        </p:txBody>
      </p:sp>
      <p:sp>
        <p:nvSpPr>
          <p:cNvPr id="3" name="Content Placeholder 2"/>
          <p:cNvSpPr>
            <a:spLocks noGrp="1"/>
          </p:cNvSpPr>
          <p:nvPr>
            <p:ph idx="1"/>
          </p:nvPr>
        </p:nvSpPr>
        <p:spPr/>
        <p:txBody>
          <a:bodyPr/>
          <a:lstStyle/>
          <a:p>
            <a:r>
              <a:rPr lang="en-US" dirty="0" smtClean="0"/>
              <a:t>Starbucks</a:t>
            </a:r>
          </a:p>
          <a:p>
            <a:r>
              <a:rPr lang="en-US" dirty="0" smtClean="0"/>
              <a:t>Going out with your friends once a week</a:t>
            </a:r>
          </a:p>
          <a:p>
            <a:r>
              <a:rPr lang="en-US" dirty="0" smtClean="0"/>
              <a:t>Buying lunch vs. bringing lunch</a:t>
            </a:r>
          </a:p>
          <a:p>
            <a:r>
              <a:rPr lang="en-US" dirty="0" smtClean="0"/>
              <a:t>Seeing the latest movies</a:t>
            </a:r>
          </a:p>
          <a:p>
            <a:r>
              <a:rPr lang="en-US" dirty="0" smtClean="0"/>
              <a:t>Getting your nails done</a:t>
            </a:r>
          </a:p>
          <a:p>
            <a:r>
              <a:rPr lang="en-US" dirty="0" smtClean="0"/>
              <a:t>Getting your hair done once a week</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1237</Words>
  <Application>Microsoft Office PowerPoint</Application>
  <PresentationFormat>On-screen Show (4:3)</PresentationFormat>
  <Paragraphs>200</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Session 15 Personal Finance</vt:lpstr>
      <vt:lpstr>TEKS</vt:lpstr>
      <vt:lpstr>3 M’s</vt:lpstr>
      <vt:lpstr>Would you like to be a millionaire?</vt:lpstr>
      <vt:lpstr>Wealth</vt:lpstr>
      <vt:lpstr>Budgeting</vt:lpstr>
      <vt:lpstr>Mindset</vt:lpstr>
      <vt:lpstr>What type of spender are you ?</vt:lpstr>
      <vt:lpstr>Sit down when you can’t give it up</vt:lpstr>
      <vt:lpstr>Sit down when you can’t give it up</vt:lpstr>
      <vt:lpstr>What type of spender are you</vt:lpstr>
      <vt:lpstr>Why is it hard to discipline our spending?</vt:lpstr>
      <vt:lpstr>Money </vt:lpstr>
      <vt:lpstr>Management</vt:lpstr>
      <vt:lpstr> Budgeting tips</vt:lpstr>
      <vt:lpstr>Savings</vt:lpstr>
      <vt:lpstr>Bank accounts</vt:lpstr>
      <vt:lpstr>Types of accounts</vt:lpstr>
      <vt:lpstr>Risk &amp; return</vt:lpstr>
      <vt:lpstr>TYPES of RISK</vt:lpstr>
      <vt:lpstr>How much risk can you afford?</vt:lpstr>
      <vt:lpstr>Stocks, bonds, mutual funds</vt:lpstr>
      <vt:lpstr>PowerPoint Presentation</vt:lpstr>
      <vt:lpstr>Credit Cards</vt:lpstr>
      <vt:lpstr>Debit Cards</vt:lpstr>
      <vt:lpstr>Types of Accounts</vt:lpstr>
      <vt:lpstr>Questions?</vt:lpstr>
      <vt:lpstr>Credit Cards/Debit Cards</vt:lpstr>
      <vt:lpstr>Debit cards</vt:lpstr>
      <vt:lpstr>Using credit wisely</vt:lpstr>
      <vt:lpstr>Identity theft</vt:lpstr>
      <vt:lpstr>Your financial future</vt:lpstr>
      <vt:lpstr>Questions ?</vt:lpstr>
    </vt:vector>
  </TitlesOfParts>
  <Company>Federal Reserve Bank of Dallas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Coplen</dc:creator>
  <cp:lastModifiedBy>Kiser, Sherry</cp:lastModifiedBy>
  <cp:revision>13</cp:revision>
  <dcterms:created xsi:type="dcterms:W3CDTF">2012-04-20T19:52:48Z</dcterms:created>
  <dcterms:modified xsi:type="dcterms:W3CDTF">2014-05-01T18:47:43Z</dcterms:modified>
</cp:coreProperties>
</file>