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60" r:id="rId2"/>
    <p:sldId id="257" r:id="rId3"/>
    <p:sldId id="259" r:id="rId4"/>
    <p:sldId id="298" r:id="rId5"/>
    <p:sldId id="299" r:id="rId6"/>
    <p:sldId id="261" r:id="rId7"/>
    <p:sldId id="262" r:id="rId8"/>
    <p:sldId id="263" r:id="rId9"/>
    <p:sldId id="264" r:id="rId10"/>
    <p:sldId id="265" r:id="rId11"/>
    <p:sldId id="295" r:id="rId12"/>
    <p:sldId id="270" r:id="rId13"/>
    <p:sldId id="266" r:id="rId14"/>
    <p:sldId id="267" r:id="rId15"/>
    <p:sldId id="268" r:id="rId16"/>
    <p:sldId id="269" r:id="rId17"/>
    <p:sldId id="272" r:id="rId18"/>
    <p:sldId id="271" r:id="rId19"/>
    <p:sldId id="273" r:id="rId20"/>
    <p:sldId id="274" r:id="rId21"/>
    <p:sldId id="275" r:id="rId22"/>
    <p:sldId id="276" r:id="rId23"/>
    <p:sldId id="277" r:id="rId24"/>
    <p:sldId id="278" r:id="rId25"/>
    <p:sldId id="279" r:id="rId26"/>
    <p:sldId id="281" r:id="rId27"/>
    <p:sldId id="284" r:id="rId28"/>
    <p:sldId id="282" r:id="rId29"/>
    <p:sldId id="283" r:id="rId30"/>
    <p:sldId id="285" r:id="rId31"/>
    <p:sldId id="286" r:id="rId32"/>
    <p:sldId id="287" r:id="rId33"/>
    <p:sldId id="288" r:id="rId34"/>
    <p:sldId id="289" r:id="rId35"/>
    <p:sldId id="290" r:id="rId36"/>
    <p:sldId id="291" r:id="rId37"/>
    <p:sldId id="292" r:id="rId38"/>
    <p:sldId id="293" r:id="rId39"/>
    <p:sldId id="297" r:id="rId40"/>
    <p:sldId id="2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B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86957" autoAdjust="0"/>
  </p:normalViewPr>
  <p:slideViewPr>
    <p:cSldViewPr snapToGrid="0" snapToObjects="1">
      <p:cViewPr>
        <p:scale>
          <a:sx n="100" d="100"/>
          <a:sy n="100" d="100"/>
        </p:scale>
        <p:origin x="-1944" y="-120"/>
      </p:cViewPr>
      <p:guideLst>
        <p:guide orient="horz" pos="3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49BC91-BB4D-452D-8CA1-CC787C1B71B2}" type="datetimeFigureOut">
              <a:rPr lang="en-US" smtClean="0"/>
              <a:pPr/>
              <a:t>5/1/2014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752852-8DF0-4ED0-B51D-7AD081FB7427}" type="slidenum">
              <a:rPr lang="en-US" smtClean="0"/>
              <a:pPr/>
              <a:t>‹#›</a:t>
            </a:fld>
            <a:endParaRPr lang="en-US"/>
          </a:p>
        </p:txBody>
      </p:sp>
    </p:spTree>
    <p:extLst>
      <p:ext uri="{BB962C8B-B14F-4D97-AF65-F5344CB8AC3E}">
        <p14:creationId xmlns:p14="http://schemas.microsoft.com/office/powerpoint/2010/main" val="74330335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BB7E6-BE35-43DA-BA3B-ACD8ECE9D002}" type="datetimeFigureOut">
              <a:rPr lang="en-US" smtClean="0"/>
              <a:pPr/>
              <a:t>5/1/2014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433E8-DB9B-425E-A489-1CC17F03CCBA}" type="slidenum">
              <a:rPr lang="en-US" smtClean="0"/>
              <a:pPr/>
              <a:t>‹#›</a:t>
            </a:fld>
            <a:endParaRPr lang="en-US"/>
          </a:p>
        </p:txBody>
      </p:sp>
    </p:spTree>
    <p:extLst>
      <p:ext uri="{BB962C8B-B14F-4D97-AF65-F5344CB8AC3E}">
        <p14:creationId xmlns:p14="http://schemas.microsoft.com/office/powerpoint/2010/main" val="237299622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East Asia and the Pacific:</a:t>
            </a:r>
            <a:r>
              <a:rPr lang="en-US" dirty="0" smtClean="0"/>
              <a:t> About 14 percent of its population lived below US$1.25 a day in 2008, down from 77 percent in 1981, when it was the region with the highest poverty rate in the world. In China, 13 percent, or 173 million people, lived below $1.25 a day in 2008. East Asia achieved MDG1 about 10 years ago.</a:t>
            </a:r>
          </a:p>
          <a:p>
            <a:r>
              <a:rPr lang="en-US" b="1" dirty="0" smtClean="0"/>
              <a:t>In the developing world </a:t>
            </a:r>
            <a:r>
              <a:rPr lang="en-US" b="1" u="sng" dirty="0" smtClean="0"/>
              <a:t>outside</a:t>
            </a:r>
            <a:r>
              <a:rPr lang="en-US" b="1" dirty="0" smtClean="0"/>
              <a:t> China</a:t>
            </a:r>
            <a:r>
              <a:rPr lang="en-US" dirty="0" smtClean="0"/>
              <a:t>, the extreme-poverty rate was 25 percent in 2008, down from 41 percent in 1981. The number of people living in extreme poverty, however, was about the same in 2008 as 1981 at around 1.1 billion, after rising in the 1980s and 1990s and falling since 1999.</a:t>
            </a:r>
          </a:p>
          <a:p>
            <a:r>
              <a:rPr lang="en-US" b="1" dirty="0" smtClean="0"/>
              <a:t>South Asia:</a:t>
            </a:r>
            <a:r>
              <a:rPr lang="en-US" dirty="0" smtClean="0"/>
              <a:t> The $1.25 a day poverty rate fell from 61 percent to 39 percent between 1981 and 2005 and fell a further 3 percentage points between 2005 and 2008. The proportion of the population living in extreme poverty is now the lowest since 1981.</a:t>
            </a:r>
          </a:p>
          <a:p>
            <a:r>
              <a:rPr lang="en-US" b="1" dirty="0" smtClean="0"/>
              <a:t>Latin America and the Caribbean:</a:t>
            </a:r>
            <a:r>
              <a:rPr lang="en-US" dirty="0" smtClean="0"/>
              <a:t> From a peak of 14 percent living below $1.25 a day in 1984, the poverty rate reached its lowest value so far of 6.5 percent in 2008. The number of the poor rose until 2002 and has been falling sharply since.</a:t>
            </a:r>
          </a:p>
          <a:p>
            <a:r>
              <a:rPr lang="en-US" b="1" dirty="0" smtClean="0"/>
              <a:t>Middle East and North Africa: </a:t>
            </a:r>
            <a:r>
              <a:rPr lang="en-US" dirty="0" smtClean="0"/>
              <a:t>The region had 8.6 million people—or 2.7 percent of the population—living on less than $1.25 a day in 2008, down from 10.5 million in 2005 and 16.5 million in 1981.</a:t>
            </a:r>
          </a:p>
          <a:p>
            <a:r>
              <a:rPr lang="en-US" b="1" dirty="0" smtClean="0"/>
              <a:t>Eastern Europe and Central Asia:</a:t>
            </a:r>
            <a:r>
              <a:rPr lang="en-US" dirty="0" smtClean="0"/>
              <a:t> The proportion living on less than $1.25 is now under 0.5 percent, having peaked at 3.8 percent in 1999. 2.2 percent lived on less than $2 a day in 2008, down from a peak of 12 percent in 1999.</a:t>
            </a:r>
          </a:p>
          <a:p>
            <a:r>
              <a:rPr lang="en-US" b="1" dirty="0" smtClean="0"/>
              <a:t>Sub-Saharan Africa:</a:t>
            </a:r>
            <a:r>
              <a:rPr lang="en-US" dirty="0" smtClean="0"/>
              <a:t> For the first time since 1981, less than half of its population (47 percent) lived below $1.25 a day. The rate was 51 percent in 1981. The $1.25-a-day poverty rate in SSA has fallen 10 percentage points since 1999. 9 million fewer people living below $1.25 a day in 2008 than 2005.</a:t>
            </a:r>
          </a:p>
          <a:p>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5452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18277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419002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79460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28252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241267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73833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41199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8995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19600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63231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85919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1"/>
            <a:ext cx="8229600" cy="350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EconEd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93000" y="5880100"/>
            <a:ext cx="1441704" cy="713232"/>
          </a:xfrm>
          <a:prstGeom prst="rect">
            <a:avLst/>
          </a:prstGeom>
        </p:spPr>
      </p:pic>
      <p:cxnSp>
        <p:nvCxnSpPr>
          <p:cNvPr id="5" name="Straight Connector 4"/>
          <p:cNvCxnSpPr/>
          <p:nvPr userDrawn="1"/>
        </p:nvCxnSpPr>
        <p:spPr>
          <a:xfrm>
            <a:off x="457200" y="1181100"/>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5423" y="5905500"/>
            <a:ext cx="3845528" cy="761999"/>
          </a:xfrm>
          <a:prstGeom prst="rect">
            <a:avLst/>
          </a:prstGeom>
        </p:spPr>
      </p:pic>
    </p:spTree>
    <p:extLst>
      <p:ext uri="{BB962C8B-B14F-4D97-AF65-F5344CB8AC3E}">
        <p14:creationId xmlns:p14="http://schemas.microsoft.com/office/powerpoint/2010/main" val="374059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apminder.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gapminder.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47" y="736600"/>
            <a:ext cx="9140306" cy="5715000"/>
          </a:xfrm>
          <a:prstGeom prst="rect">
            <a:avLst/>
          </a:prstGeom>
        </p:spPr>
      </p:pic>
      <p:pic>
        <p:nvPicPr>
          <p:cNvPr id="5" name="Picture 4" descr="EconEd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0" y="5880100"/>
            <a:ext cx="1441704" cy="713232"/>
          </a:xfrm>
          <a:prstGeom prst="rect">
            <a:avLst/>
          </a:prstGeom>
        </p:spPr>
      </p:pic>
      <p:sp>
        <p:nvSpPr>
          <p:cNvPr id="8" name="Title 1"/>
          <p:cNvSpPr>
            <a:spLocks noGrp="1"/>
          </p:cNvSpPr>
          <p:nvPr>
            <p:ph type="ctrTitle"/>
          </p:nvPr>
        </p:nvSpPr>
        <p:spPr/>
        <p:txBody>
          <a:bodyPr anchor="t">
            <a:noAutofit/>
          </a:bodyPr>
          <a:lstStyle/>
          <a:p>
            <a:r>
              <a:rPr lang="en-US" sz="3200" b="1" dirty="0" smtClean="0"/>
              <a:t/>
            </a:r>
            <a:br>
              <a:rPr lang="en-US" sz="3200" b="1" dirty="0" smtClean="0"/>
            </a:br>
            <a:r>
              <a:rPr lang="en-US" sz="3200" b="1" dirty="0" smtClean="0"/>
              <a:t>Poor</a:t>
            </a:r>
            <a:r>
              <a:rPr lang="en-US" sz="3200" b="1" dirty="0" smtClean="0"/>
              <a:t>, Poorer, Poorest</a:t>
            </a:r>
          </a:p>
        </p:txBody>
      </p:sp>
      <p:sp>
        <p:nvSpPr>
          <p:cNvPr id="9" name="Title 1"/>
          <p:cNvSpPr txBox="1">
            <a:spLocks/>
          </p:cNvSpPr>
          <p:nvPr/>
        </p:nvSpPr>
        <p:spPr>
          <a:xfrm>
            <a:off x="622062" y="3009900"/>
            <a:ext cx="393723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endParaRPr lang="en-US" sz="1800" dirty="0" smtClean="0"/>
          </a:p>
        </p:txBody>
      </p:sp>
      <p:pic>
        <p:nvPicPr>
          <p:cNvPr id="10" name="Picture 9" descr="econed20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500" y="0"/>
            <a:ext cx="6172200" cy="1228344"/>
          </a:xfrm>
          <a:prstGeom prst="rect">
            <a:avLst/>
          </a:prstGeom>
        </p:spPr>
      </p:pic>
      <p:sp>
        <p:nvSpPr>
          <p:cNvPr id="7" name="Rectangle 6"/>
          <p:cNvSpPr/>
          <p:nvPr/>
        </p:nvSpPr>
        <p:spPr>
          <a:xfrm>
            <a:off x="422274" y="5937250"/>
            <a:ext cx="7061201" cy="523220"/>
          </a:xfrm>
          <a:prstGeom prst="rect">
            <a:avLst/>
          </a:prstGeom>
        </p:spPr>
        <p:txBody>
          <a:bodyPr wrap="square">
            <a:spAutoFit/>
          </a:bodyPr>
          <a:lstStyle/>
          <a:p>
            <a:r>
              <a:rPr lang="en-US" sz="1400" dirty="0" smtClean="0"/>
              <a:t>The opinions expressed are solely those of the presenters and do not reflect the opinions of the Federal Reserve Bank of Dallas or the Federal Reserve System. </a:t>
            </a:r>
            <a:endParaRPr lang="en-US" sz="1400" dirty="0"/>
          </a:p>
        </p:txBody>
      </p:sp>
    </p:spTree>
    <p:extLst>
      <p:ext uri="{BB962C8B-B14F-4D97-AF65-F5344CB8AC3E}">
        <p14:creationId xmlns:p14="http://schemas.microsoft.com/office/powerpoint/2010/main" val="3435969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Poorer: Two Dollars a Day</a:t>
            </a:r>
            <a:endParaRPr lang="en-US" dirty="0"/>
          </a:p>
        </p:txBody>
      </p:sp>
      <p:sp>
        <p:nvSpPr>
          <p:cNvPr id="3" name="Content Placeholder 2"/>
          <p:cNvSpPr>
            <a:spLocks noGrp="1"/>
          </p:cNvSpPr>
          <p:nvPr>
            <p:ph idx="1"/>
          </p:nvPr>
        </p:nvSpPr>
        <p:spPr/>
        <p:txBody>
          <a:bodyPr/>
          <a:lstStyle/>
          <a:p>
            <a:r>
              <a:rPr lang="en-US" dirty="0" smtClean="0"/>
              <a:t>Median poverty line in the developing world.</a:t>
            </a:r>
          </a:p>
          <a:p>
            <a:r>
              <a:rPr lang="en-US" dirty="0" smtClean="0"/>
              <a:t>Adjusted for purchasing power parity.</a:t>
            </a:r>
          </a:p>
          <a:p>
            <a:r>
              <a:rPr lang="en-US" dirty="0" smtClean="0"/>
              <a:t>2.6 billion people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Purchasing Power Parity?</a:t>
            </a:r>
            <a:endParaRPr lang="en-US" dirty="0"/>
          </a:p>
        </p:txBody>
      </p:sp>
      <p:sp>
        <p:nvSpPr>
          <p:cNvPr id="3" name="Content Placeholder 2"/>
          <p:cNvSpPr>
            <a:spLocks noGrp="1"/>
          </p:cNvSpPr>
          <p:nvPr>
            <p:ph idx="1"/>
          </p:nvPr>
        </p:nvSpPr>
        <p:spPr/>
        <p:txBody>
          <a:bodyPr>
            <a:normAutofit lnSpcReduction="10000"/>
          </a:bodyPr>
          <a:lstStyle/>
          <a:p>
            <a:r>
              <a:rPr lang="en-US" dirty="0" smtClean="0"/>
              <a:t>Is an implicit exchange rate.</a:t>
            </a:r>
          </a:p>
          <a:p>
            <a:r>
              <a:rPr lang="en-US" dirty="0" smtClean="0"/>
              <a:t>How much money is necessary to purchase the same goods and services in different countries.</a:t>
            </a:r>
          </a:p>
          <a:p>
            <a:r>
              <a:rPr lang="en-US" dirty="0" smtClean="0"/>
              <a:t>A person living on “Two dollars a day” in different countries will be able to purchase the same amount of goods and services.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Basic Needs</a:t>
            </a:r>
            <a:endParaRPr lang="en-US" dirty="0"/>
          </a:p>
        </p:txBody>
      </p:sp>
      <p:sp>
        <p:nvSpPr>
          <p:cNvPr id="3" name="Content Placeholder 2"/>
          <p:cNvSpPr>
            <a:spLocks noGrp="1"/>
          </p:cNvSpPr>
          <p:nvPr>
            <p:ph idx="1"/>
          </p:nvPr>
        </p:nvSpPr>
        <p:spPr/>
        <p:txBody>
          <a:bodyPr/>
          <a:lstStyle/>
          <a:p>
            <a:r>
              <a:rPr lang="en-US" dirty="0" smtClean="0"/>
              <a:t>More than two-thirds of people without clean water live on less than $2 dollars a day.</a:t>
            </a:r>
          </a:p>
          <a:p>
            <a:r>
              <a:rPr lang="en-US" dirty="0" smtClean="0"/>
              <a:t>2.4 billion people worldwide do not have access to adequate sanitation.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on Two Dollars a Day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would you eat on two dollars a day in the U.S.?</a:t>
            </a:r>
          </a:p>
          <a:p>
            <a:pPr lvl="1"/>
            <a:r>
              <a:rPr lang="en-US" dirty="0" smtClean="0"/>
              <a:t>Two double cheeseburgers a day (880 calories).</a:t>
            </a:r>
          </a:p>
          <a:p>
            <a:pPr lvl="1"/>
            <a:r>
              <a:rPr lang="en-US" dirty="0" smtClean="0"/>
              <a:t>3.4 lbs. of rice(5,598 calories)</a:t>
            </a:r>
            <a:r>
              <a:rPr lang="en-US" baseline="30000" dirty="0" smtClean="0"/>
              <a:t>1</a:t>
            </a:r>
          </a:p>
          <a:p>
            <a:r>
              <a:rPr lang="en-US" dirty="0" smtClean="0"/>
              <a:t>After food, what would you have left?</a:t>
            </a:r>
          </a:p>
          <a:p>
            <a:endParaRPr lang="en-US" dirty="0" smtClean="0"/>
          </a:p>
          <a:p>
            <a:endParaRPr lang="en-US" dirty="0" smtClean="0"/>
          </a:p>
          <a:p>
            <a:pPr>
              <a:buNone/>
            </a:pPr>
            <a:endParaRPr lang="en-US" dirty="0" smtClean="0"/>
          </a:p>
          <a:p>
            <a:pPr>
              <a:buNone/>
            </a:pPr>
            <a:r>
              <a:rPr lang="en-US" sz="1200" dirty="0" smtClean="0"/>
              <a:t>1. Based on advertised price at Wal-Mart of $11.86 for 20 lbs.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Developing World Problem?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1.46 million Americans live on less than two dollars a day.</a:t>
            </a:r>
            <a:r>
              <a:rPr lang="en-US" baseline="30000" dirty="0" smtClean="0"/>
              <a:t>1</a:t>
            </a:r>
          </a:p>
          <a:p>
            <a:r>
              <a:rPr lang="en-US" dirty="0" smtClean="0"/>
              <a:t>Even accounting for food assistance programs 795 thousand Americans live on less than two dollars a day</a:t>
            </a:r>
          </a:p>
          <a:p>
            <a:endParaRPr lang="en-US" baseline="30000" dirty="0" smtClean="0"/>
          </a:p>
          <a:p>
            <a:endParaRPr lang="en-US" baseline="30000" dirty="0" smtClean="0"/>
          </a:p>
          <a:p>
            <a:endParaRPr lang="en-US" baseline="30000" dirty="0" smtClean="0"/>
          </a:p>
          <a:p>
            <a:endParaRPr lang="en-US" baseline="30000" dirty="0" smtClean="0"/>
          </a:p>
          <a:p>
            <a:endParaRPr lang="en-US" baseline="30000" dirty="0" smtClean="0"/>
          </a:p>
          <a:p>
            <a:pPr>
              <a:buNone/>
            </a:pPr>
            <a:r>
              <a:rPr lang="en-US" sz="1400" dirty="0" smtClean="0"/>
              <a:t>1. </a:t>
            </a:r>
            <a:r>
              <a:rPr lang="en-US" sz="1400" dirty="0" err="1" smtClean="0"/>
              <a:t>Shaefer</a:t>
            </a:r>
            <a:r>
              <a:rPr lang="en-US" sz="1400" dirty="0" smtClean="0"/>
              <a:t>, H. Luke and Kathryn </a:t>
            </a:r>
            <a:r>
              <a:rPr lang="en-US" sz="1400" dirty="0" err="1" smtClean="0"/>
              <a:t>Edin</a:t>
            </a:r>
            <a:r>
              <a:rPr lang="en-US" sz="1400" dirty="0" smtClean="0"/>
              <a:t>. </a:t>
            </a:r>
            <a:r>
              <a:rPr lang="en-US" sz="1400" i="1" dirty="0" smtClean="0"/>
              <a:t>Extreme Poverty in the United States, 1996 to 2011</a:t>
            </a:r>
            <a:r>
              <a:rPr lang="en-US" sz="1400" dirty="0" smtClean="0"/>
              <a:t>,National Poverty Center Policy Brief #28</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Breakdown</a:t>
            </a:r>
            <a:r>
              <a:rPr lang="en-US" baseline="30000" dirty="0" smtClean="0"/>
              <a:t>1</a:t>
            </a:r>
            <a:endParaRPr lang="en-US" baseline="30000" dirty="0"/>
          </a:p>
        </p:txBody>
      </p:sp>
      <p:sp>
        <p:nvSpPr>
          <p:cNvPr id="8" name="Content Placeholder 7"/>
          <p:cNvSpPr>
            <a:spLocks noGrp="1"/>
          </p:cNvSpPr>
          <p:nvPr>
            <p:ph idx="1"/>
          </p:nvPr>
        </p:nvSpPr>
        <p:spPr>
          <a:xfrm>
            <a:off x="1266824" y="5912644"/>
            <a:ext cx="5934075" cy="385762"/>
          </a:xfrm>
        </p:spPr>
        <p:txBody>
          <a:bodyPr>
            <a:normAutofit fontScale="92500" lnSpcReduction="20000"/>
          </a:bodyPr>
          <a:lstStyle/>
          <a:p>
            <a:pPr>
              <a:buNone/>
            </a:pPr>
            <a:r>
              <a:rPr lang="en-US" sz="1200" dirty="0" smtClean="0"/>
              <a:t>1. Map created at </a:t>
            </a:r>
            <a:r>
              <a:rPr lang="en-US" sz="1200" dirty="0" smtClean="0">
                <a:hlinkClick r:id="rId2"/>
              </a:rPr>
              <a:t>www.gapminder.com</a:t>
            </a:r>
            <a:r>
              <a:rPr lang="en-US" sz="1200" dirty="0" smtClean="0"/>
              <a:t>.  Circles represent the percent of a country’s population living on less than $2 a day.</a:t>
            </a:r>
            <a:endParaRPr lang="en-US" sz="1200" dirty="0"/>
          </a:p>
        </p:txBody>
      </p:sp>
      <p:pic>
        <p:nvPicPr>
          <p:cNvPr id="1026" name="Picture 2"/>
          <p:cNvPicPr>
            <a:picLocks noChangeAspect="1" noChangeArrowheads="1"/>
          </p:cNvPicPr>
          <p:nvPr/>
        </p:nvPicPr>
        <p:blipFill>
          <a:blip r:embed="rId3"/>
          <a:srcRect/>
          <a:stretch>
            <a:fillRect/>
          </a:stretch>
        </p:blipFill>
        <p:spPr bwMode="auto">
          <a:xfrm>
            <a:off x="1628775" y="1197524"/>
            <a:ext cx="5791200" cy="4517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Poorest: Less than $1.25 a day</a:t>
            </a:r>
            <a:endParaRPr lang="en-US" dirty="0"/>
          </a:p>
        </p:txBody>
      </p:sp>
      <p:sp>
        <p:nvSpPr>
          <p:cNvPr id="3" name="Content Placeholder 2"/>
          <p:cNvSpPr>
            <a:spLocks noGrp="1"/>
          </p:cNvSpPr>
          <p:nvPr>
            <p:ph idx="1"/>
          </p:nvPr>
        </p:nvSpPr>
        <p:spPr/>
        <p:txBody>
          <a:bodyPr/>
          <a:lstStyle/>
          <a:p>
            <a:r>
              <a:rPr lang="en-US" dirty="0" smtClean="0"/>
              <a:t>1.29 billion people</a:t>
            </a:r>
          </a:p>
          <a:p>
            <a:r>
              <a:rPr lang="en-US" dirty="0" smtClean="0"/>
              <a:t>Roughly 22 percent of the developing world</a:t>
            </a:r>
          </a:p>
          <a:p>
            <a:r>
              <a:rPr lang="en-US" dirty="0" smtClean="0"/>
              <a:t>Adjusted for purchasing power parity.</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Basic Needs</a:t>
            </a:r>
            <a:endParaRPr lang="en-US" dirty="0"/>
          </a:p>
        </p:txBody>
      </p:sp>
      <p:sp>
        <p:nvSpPr>
          <p:cNvPr id="3" name="Content Placeholder 2"/>
          <p:cNvSpPr>
            <a:spLocks noGrp="1"/>
          </p:cNvSpPr>
          <p:nvPr>
            <p:ph idx="1"/>
          </p:nvPr>
        </p:nvSpPr>
        <p:spPr/>
        <p:txBody>
          <a:bodyPr/>
          <a:lstStyle/>
          <a:p>
            <a:r>
              <a:rPr lang="en-US" dirty="0" smtClean="0"/>
              <a:t>One third of all people who do not have access to clean water live on less than $1.25 a day.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Breakdown</a:t>
            </a:r>
            <a:r>
              <a:rPr lang="en-US" baseline="30000" dirty="0" smtClean="0"/>
              <a:t>1</a:t>
            </a:r>
            <a:endParaRPr lang="en-US" dirty="0"/>
          </a:p>
        </p:txBody>
      </p:sp>
      <p:pic>
        <p:nvPicPr>
          <p:cNvPr id="2050" name="Picture 2"/>
          <p:cNvPicPr>
            <a:picLocks noChangeAspect="1" noChangeArrowheads="1"/>
          </p:cNvPicPr>
          <p:nvPr/>
        </p:nvPicPr>
        <p:blipFill>
          <a:blip r:embed="rId3"/>
          <a:srcRect/>
          <a:stretch>
            <a:fillRect/>
          </a:stretch>
        </p:blipFill>
        <p:spPr bwMode="auto">
          <a:xfrm>
            <a:off x="1590675" y="1238894"/>
            <a:ext cx="6062663" cy="4709469"/>
          </a:xfrm>
          <a:prstGeom prst="rect">
            <a:avLst/>
          </a:prstGeom>
          <a:noFill/>
          <a:ln w="9525">
            <a:noFill/>
            <a:miter lim="800000"/>
            <a:headEnd/>
            <a:tailEnd/>
          </a:ln>
        </p:spPr>
      </p:pic>
      <p:sp>
        <p:nvSpPr>
          <p:cNvPr id="5" name="Rectangle 4"/>
          <p:cNvSpPr/>
          <p:nvPr/>
        </p:nvSpPr>
        <p:spPr>
          <a:xfrm>
            <a:off x="1447800" y="5924550"/>
            <a:ext cx="6010275" cy="461665"/>
          </a:xfrm>
          <a:prstGeom prst="rect">
            <a:avLst/>
          </a:prstGeom>
        </p:spPr>
        <p:txBody>
          <a:bodyPr wrap="square">
            <a:spAutoFit/>
          </a:bodyPr>
          <a:lstStyle/>
          <a:p>
            <a:pPr>
              <a:buNone/>
            </a:pPr>
            <a:r>
              <a:rPr lang="en-US" sz="1200" dirty="0" smtClean="0"/>
              <a:t>1. Map created at </a:t>
            </a:r>
            <a:r>
              <a:rPr lang="en-US" sz="1200" dirty="0" smtClean="0">
                <a:hlinkClick r:id="rId4"/>
              </a:rPr>
              <a:t>www.gapminder.com</a:t>
            </a:r>
            <a:r>
              <a:rPr lang="en-US" sz="1200" dirty="0" smtClean="0"/>
              <a:t>.  Circles represent the percent of a country’s population living on less than $2 a day.</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Percentages of Extreme Poverty</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2390775" y="1521442"/>
            <a:ext cx="4105274" cy="4848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Ed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0" y="5880100"/>
            <a:ext cx="1441704" cy="713232"/>
          </a:xfrm>
          <a:prstGeom prst="rect">
            <a:avLst/>
          </a:prstGeom>
        </p:spPr>
      </p:pic>
      <p:cxnSp>
        <p:nvCxnSpPr>
          <p:cNvPr id="7" name="Straight Connector 6"/>
          <p:cNvCxnSpPr/>
          <p:nvPr/>
        </p:nvCxnSpPr>
        <p:spPr>
          <a:xfrm>
            <a:off x="457200" y="1181100"/>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23" y="5905500"/>
            <a:ext cx="3845528" cy="761999"/>
          </a:xfrm>
          <a:prstGeom prst="rect">
            <a:avLst/>
          </a:prstGeom>
        </p:spPr>
      </p:pic>
      <p:sp>
        <p:nvSpPr>
          <p:cNvPr id="8" name="Title 7"/>
          <p:cNvSpPr>
            <a:spLocks noGrp="1"/>
          </p:cNvSpPr>
          <p:nvPr>
            <p:ph type="title"/>
          </p:nvPr>
        </p:nvSpPr>
        <p:spPr>
          <a:xfrm>
            <a:off x="457200" y="274638"/>
            <a:ext cx="8229600" cy="906462"/>
          </a:xfrm>
        </p:spPr>
        <p:txBody>
          <a:bodyPr/>
          <a:lstStyle/>
          <a:p>
            <a:r>
              <a:rPr lang="en-US" dirty="0" smtClean="0"/>
              <a:t>Defining Poverty</a:t>
            </a:r>
            <a:endParaRPr lang="en-US" dirty="0"/>
          </a:p>
        </p:txBody>
      </p:sp>
      <p:sp>
        <p:nvSpPr>
          <p:cNvPr id="9" name="Content Placeholder 8"/>
          <p:cNvSpPr>
            <a:spLocks noGrp="1"/>
          </p:cNvSpPr>
          <p:nvPr>
            <p:ph idx="1"/>
          </p:nvPr>
        </p:nvSpPr>
        <p:spPr/>
        <p:txBody>
          <a:bodyPr>
            <a:normAutofit fontScale="77500" lnSpcReduction="20000"/>
          </a:bodyPr>
          <a:lstStyle/>
          <a:p>
            <a:r>
              <a:rPr lang="en-US" dirty="0" smtClean="0"/>
              <a:t>Condition of having little or no money, goods or means of support</a:t>
            </a:r>
          </a:p>
          <a:p>
            <a:r>
              <a:rPr lang="en-US" dirty="0" smtClean="0"/>
              <a:t>U.S. poverty threshold $18,106</a:t>
            </a:r>
            <a:r>
              <a:rPr lang="en-US" baseline="36000" dirty="0" smtClean="0"/>
              <a:t>1</a:t>
            </a:r>
            <a:r>
              <a:rPr lang="en-US" dirty="0" smtClean="0"/>
              <a:t> </a:t>
            </a:r>
          </a:p>
          <a:p>
            <a:r>
              <a:rPr lang="en-US" dirty="0" smtClean="0"/>
              <a:t>2497.4 hours of work at minimum wage</a:t>
            </a:r>
          </a:p>
          <a:p>
            <a:r>
              <a:rPr lang="en-US" dirty="0" smtClean="0"/>
              <a:t>312 full-time work days</a:t>
            </a:r>
          </a:p>
          <a:p>
            <a:endParaRPr lang="en-US" dirty="0" smtClean="0"/>
          </a:p>
          <a:p>
            <a:endParaRPr lang="en-US" dirty="0" smtClean="0"/>
          </a:p>
          <a:p>
            <a:endParaRPr lang="en-US" dirty="0" smtClean="0"/>
          </a:p>
          <a:p>
            <a:pPr>
              <a:buNone/>
            </a:pPr>
            <a:r>
              <a:rPr lang="en-US" sz="1300" dirty="0" smtClean="0"/>
              <a:t>1.Threshold from the Census Bureau  2011 Poverty Thresholds by Size of Family and Number of Children.  Household has 2 adults, one under 18 dependent and a head of household under 65 years of age.  http://www.census.gov/hhes/www/poverty/data/threshld/index.html</a:t>
            </a:r>
            <a:endParaRPr lang="en-US" sz="1300" dirty="0"/>
          </a:p>
        </p:txBody>
      </p:sp>
    </p:spTree>
    <p:extLst>
      <p:ext uri="{BB962C8B-B14F-4D97-AF65-F5344CB8AC3E}">
        <p14:creationId xmlns:p14="http://schemas.microsoft.com/office/powerpoint/2010/main" val="3435969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Asia</a:t>
            </a:r>
            <a:endParaRPr lang="en-US" dirty="0"/>
          </a:p>
        </p:txBody>
      </p:sp>
      <p:sp>
        <p:nvSpPr>
          <p:cNvPr id="3" name="Content Placeholder 2"/>
          <p:cNvSpPr>
            <a:spLocks noGrp="1"/>
          </p:cNvSpPr>
          <p:nvPr>
            <p:ph idx="1"/>
          </p:nvPr>
        </p:nvSpPr>
        <p:spPr/>
        <p:txBody>
          <a:bodyPr/>
          <a:lstStyle/>
          <a:p>
            <a:r>
              <a:rPr lang="en-US" dirty="0" smtClean="0"/>
              <a:t>East Asia and the Pacific</a:t>
            </a:r>
          </a:p>
          <a:p>
            <a:pPr lvl="1"/>
            <a:r>
              <a:rPr lang="en-US" dirty="0" smtClean="0"/>
              <a:t>1981- 77 percent below $1.25 a day</a:t>
            </a:r>
          </a:p>
          <a:p>
            <a:pPr lvl="1"/>
            <a:r>
              <a:rPr lang="en-US" dirty="0" smtClean="0"/>
              <a:t>2008 – 14 percent below $1.25 a day</a:t>
            </a:r>
          </a:p>
          <a:p>
            <a:r>
              <a:rPr lang="en-US" dirty="0" smtClean="0"/>
              <a:t>South Asia</a:t>
            </a:r>
          </a:p>
          <a:p>
            <a:pPr lvl="1"/>
            <a:r>
              <a:rPr lang="en-US" dirty="0" smtClean="0"/>
              <a:t>1981 – 61 percent below $1.25 a day</a:t>
            </a:r>
          </a:p>
          <a:p>
            <a:pPr lvl="1"/>
            <a:r>
              <a:rPr lang="en-US" dirty="0" smtClean="0"/>
              <a:t>2008 – 36 percent below $1.25 a day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Progress in Sub-Saharan Africa</a:t>
            </a:r>
            <a:endParaRPr lang="en-US" dirty="0"/>
          </a:p>
        </p:txBody>
      </p:sp>
      <p:sp>
        <p:nvSpPr>
          <p:cNvPr id="3" name="Content Placeholder 2"/>
          <p:cNvSpPr>
            <a:spLocks noGrp="1"/>
          </p:cNvSpPr>
          <p:nvPr>
            <p:ph idx="1"/>
          </p:nvPr>
        </p:nvSpPr>
        <p:spPr/>
        <p:txBody>
          <a:bodyPr/>
          <a:lstStyle/>
          <a:p>
            <a:r>
              <a:rPr lang="en-US" dirty="0" smtClean="0"/>
              <a:t>1981 – 51 percent under $1.25 per day</a:t>
            </a:r>
          </a:p>
          <a:p>
            <a:r>
              <a:rPr lang="en-US" dirty="0" smtClean="0"/>
              <a:t>2008 – 47 percent under $1.25 per day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U.S. Give Aid?</a:t>
            </a:r>
            <a:endParaRPr lang="en-US" dirty="0"/>
          </a:p>
        </p:txBody>
      </p:sp>
      <p:sp>
        <p:nvSpPr>
          <p:cNvPr id="3" name="Content Placeholder 2"/>
          <p:cNvSpPr>
            <a:spLocks noGrp="1"/>
          </p:cNvSpPr>
          <p:nvPr>
            <p:ph idx="1"/>
          </p:nvPr>
        </p:nvSpPr>
        <p:spPr/>
        <p:txBody>
          <a:bodyPr/>
          <a:lstStyle/>
          <a:p>
            <a:r>
              <a:rPr lang="en-US" dirty="0" smtClean="0"/>
              <a:t>Is it helping?</a:t>
            </a:r>
          </a:p>
          <a:p>
            <a:r>
              <a:rPr lang="en-US" dirty="0" smtClean="0"/>
              <a:t>Is it hurting?</a:t>
            </a:r>
          </a:p>
          <a:p>
            <a:r>
              <a:rPr lang="en-US" dirty="0" smtClean="0"/>
              <a:t>In what form should aid be given?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Aid Terminology</a:t>
            </a:r>
            <a:endParaRPr lang="en-US" dirty="0"/>
          </a:p>
        </p:txBody>
      </p:sp>
      <p:sp>
        <p:nvSpPr>
          <p:cNvPr id="3" name="Content Placeholder 2"/>
          <p:cNvSpPr>
            <a:spLocks noGrp="1"/>
          </p:cNvSpPr>
          <p:nvPr>
            <p:ph idx="1"/>
          </p:nvPr>
        </p:nvSpPr>
        <p:spPr/>
        <p:txBody>
          <a:bodyPr/>
          <a:lstStyle/>
          <a:p>
            <a:r>
              <a:rPr lang="en-US" dirty="0" smtClean="0"/>
              <a:t>Official Development Assistance (ODA): Public Sector Aid</a:t>
            </a:r>
          </a:p>
          <a:p>
            <a:r>
              <a:rPr lang="en-US" dirty="0" smtClean="0"/>
              <a:t>Private Development Assistance:  Private Sector Aid</a:t>
            </a:r>
          </a:p>
          <a:p>
            <a:r>
              <a:rPr lang="en-US" dirty="0" smtClean="0"/>
              <a:t>Public-Private Partnerships (PPPs): ODA and Private and Philanthropic Leadership</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Aid Terminology</a:t>
            </a:r>
            <a:endParaRPr lang="en-US" dirty="0"/>
          </a:p>
        </p:txBody>
      </p:sp>
      <p:sp>
        <p:nvSpPr>
          <p:cNvPr id="3" name="Content Placeholder 2"/>
          <p:cNvSpPr>
            <a:spLocks noGrp="1"/>
          </p:cNvSpPr>
          <p:nvPr>
            <p:ph idx="1"/>
          </p:nvPr>
        </p:nvSpPr>
        <p:spPr/>
        <p:txBody>
          <a:bodyPr/>
          <a:lstStyle/>
          <a:p>
            <a:r>
              <a:rPr lang="en-US" dirty="0" smtClean="0"/>
              <a:t>Unilateral Aid: Given by one country to another.</a:t>
            </a:r>
          </a:p>
          <a:p>
            <a:r>
              <a:rPr lang="en-US" dirty="0" smtClean="0"/>
              <a:t>Multilateral Aid: Aid delivered by an international organization.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U.S. Aid? Yes</a:t>
            </a:r>
            <a:endParaRPr lang="en-US" dirty="0"/>
          </a:p>
        </p:txBody>
      </p:sp>
      <p:sp>
        <p:nvSpPr>
          <p:cNvPr id="3" name="Content Placeholder 2"/>
          <p:cNvSpPr>
            <a:spLocks noGrp="1"/>
          </p:cNvSpPr>
          <p:nvPr>
            <p:ph idx="1"/>
          </p:nvPr>
        </p:nvSpPr>
        <p:spPr/>
        <p:txBody>
          <a:bodyPr>
            <a:normAutofit/>
          </a:bodyPr>
          <a:lstStyle/>
          <a:p>
            <a:r>
              <a:rPr lang="en-US" dirty="0" smtClean="0"/>
              <a:t>Many economists believe there is a framework of aid that may be valuable to the developing world.</a:t>
            </a:r>
          </a:p>
          <a:p>
            <a:r>
              <a:rPr lang="en-US" dirty="0" smtClean="0"/>
              <a:t>They differ on the structure, planners and recipients.</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Sachs on Aid: We must do more</a:t>
            </a:r>
            <a:endParaRPr lang="en-US" dirty="0"/>
          </a:p>
        </p:txBody>
      </p:sp>
      <p:sp>
        <p:nvSpPr>
          <p:cNvPr id="3" name="Content Placeholder 2"/>
          <p:cNvSpPr>
            <a:spLocks noGrp="1"/>
          </p:cNvSpPr>
          <p:nvPr>
            <p:ph idx="1"/>
          </p:nvPr>
        </p:nvSpPr>
        <p:spPr/>
        <p:txBody>
          <a:bodyPr>
            <a:normAutofit lnSpcReduction="10000"/>
          </a:bodyPr>
          <a:lstStyle/>
          <a:p>
            <a:r>
              <a:rPr lang="en-US" dirty="0" smtClean="0"/>
              <a:t>The West has committed hundreds of billions of dollars to aid and has not delivered.</a:t>
            </a:r>
          </a:p>
          <a:p>
            <a:r>
              <a:rPr lang="en-US" dirty="0" smtClean="0"/>
              <a:t>This aid is necessary to help the poorest countries even begin the ascent out of poverty.</a:t>
            </a:r>
          </a:p>
          <a:p>
            <a:r>
              <a:rPr lang="en-US" dirty="0" smtClean="0"/>
              <a:t>One such undelivered promise is the Millennium Development Goals.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Sachs on Aid, cont.</a:t>
            </a:r>
            <a:endParaRPr lang="en-US" dirty="0"/>
          </a:p>
        </p:txBody>
      </p:sp>
      <p:sp>
        <p:nvSpPr>
          <p:cNvPr id="3" name="Content Placeholder 2"/>
          <p:cNvSpPr>
            <a:spLocks noGrp="1"/>
          </p:cNvSpPr>
          <p:nvPr>
            <p:ph idx="1"/>
          </p:nvPr>
        </p:nvSpPr>
        <p:spPr/>
        <p:txBody>
          <a:bodyPr>
            <a:normAutofit fontScale="92500"/>
          </a:bodyPr>
          <a:lstStyle/>
          <a:p>
            <a:r>
              <a:rPr lang="en-US" dirty="0" smtClean="0"/>
              <a:t>Does not believe that corruption and mismanagement is to blame for lingering poverty.</a:t>
            </a:r>
          </a:p>
          <a:p>
            <a:r>
              <a:rPr lang="en-US" dirty="0" smtClean="0"/>
              <a:t>Does admit that corruption and lawlessness will destroy an economy.</a:t>
            </a:r>
          </a:p>
          <a:p>
            <a:r>
              <a:rPr lang="en-US" dirty="0" smtClean="0"/>
              <a:t>Has addressed both top-down and bottom-up approaches, in both cases, believes significant coordination of large scale aid is required.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Easterly on Aid: Fund Individuals</a:t>
            </a:r>
            <a:endParaRPr lang="en-US" dirty="0"/>
          </a:p>
        </p:txBody>
      </p:sp>
      <p:sp>
        <p:nvSpPr>
          <p:cNvPr id="3" name="Content Placeholder 2"/>
          <p:cNvSpPr>
            <a:spLocks noGrp="1"/>
          </p:cNvSpPr>
          <p:nvPr>
            <p:ph idx="1"/>
          </p:nvPr>
        </p:nvSpPr>
        <p:spPr/>
        <p:txBody>
          <a:bodyPr>
            <a:normAutofit lnSpcReduction="10000"/>
          </a:bodyPr>
          <a:lstStyle/>
          <a:p>
            <a:r>
              <a:rPr lang="en-US" dirty="0" smtClean="0"/>
              <a:t>Aid has failed because of corruption and paternalistic delusion.</a:t>
            </a:r>
          </a:p>
          <a:p>
            <a:r>
              <a:rPr lang="en-US" dirty="0" smtClean="0"/>
              <a:t>Top-down goals, like the Millennium Development Goals are doomed.</a:t>
            </a:r>
          </a:p>
          <a:p>
            <a:r>
              <a:rPr lang="en-US" dirty="0" smtClean="0"/>
              <a:t>We should fund non-profits, shift to smaller, incremental projects, and hold the providers responsible.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Easterly on Aid, cont.</a:t>
            </a:r>
            <a:endParaRPr lang="en-US" dirty="0"/>
          </a:p>
        </p:txBody>
      </p:sp>
      <p:sp>
        <p:nvSpPr>
          <p:cNvPr id="3" name="Content Placeholder 2"/>
          <p:cNvSpPr>
            <a:spLocks noGrp="1"/>
          </p:cNvSpPr>
          <p:nvPr>
            <p:ph idx="1"/>
          </p:nvPr>
        </p:nvSpPr>
        <p:spPr/>
        <p:txBody>
          <a:bodyPr/>
          <a:lstStyle/>
          <a:p>
            <a:r>
              <a:rPr lang="en-US" dirty="0" smtClean="0"/>
              <a:t>Badly governed countries are poor.</a:t>
            </a:r>
          </a:p>
          <a:p>
            <a:r>
              <a:rPr lang="en-US" dirty="0" smtClean="0"/>
              <a:t>Top 15 aid recipients in 2002 all have governments ranked in the bottom quartile.</a:t>
            </a:r>
          </a:p>
          <a:p>
            <a:r>
              <a:rPr lang="en-US" dirty="0" smtClean="0"/>
              <a:t>Aid has tried and failed to change the quality of government.</a:t>
            </a:r>
          </a:p>
          <a:p>
            <a:r>
              <a:rPr lang="en-US" dirty="0" smtClean="0"/>
              <a:t>More aid has tried and failed more.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U.S. Poverty Statistics</a:t>
            </a:r>
            <a:r>
              <a:rPr lang="en-US" baseline="36000" dirty="0" smtClean="0"/>
              <a:t>1</a:t>
            </a:r>
            <a:endParaRPr lang="en-US" baseline="36000" dirty="0"/>
          </a:p>
        </p:txBody>
      </p:sp>
      <p:sp>
        <p:nvSpPr>
          <p:cNvPr id="3" name="Content Placeholder 2"/>
          <p:cNvSpPr>
            <a:spLocks noGrp="1"/>
          </p:cNvSpPr>
          <p:nvPr>
            <p:ph idx="1"/>
          </p:nvPr>
        </p:nvSpPr>
        <p:spPr/>
        <p:txBody>
          <a:bodyPr>
            <a:normAutofit fontScale="92500" lnSpcReduction="10000"/>
          </a:bodyPr>
          <a:lstStyle/>
          <a:p>
            <a:r>
              <a:rPr lang="en-US" dirty="0" smtClean="0"/>
              <a:t>In 2010</a:t>
            </a:r>
          </a:p>
          <a:p>
            <a:pPr lvl="1"/>
            <a:r>
              <a:rPr lang="en-US" dirty="0" smtClean="0"/>
              <a:t>46.2 million people</a:t>
            </a:r>
          </a:p>
          <a:p>
            <a:pPr lvl="1"/>
            <a:r>
              <a:rPr lang="en-US" dirty="0" smtClean="0"/>
              <a:t>15.1 percent of the population lived in poverty</a:t>
            </a:r>
          </a:p>
          <a:p>
            <a:pPr lvl="1"/>
            <a:r>
              <a:rPr lang="en-US" dirty="0" smtClean="0"/>
              <a:t>16.4 million are under the age of 18</a:t>
            </a:r>
          </a:p>
          <a:p>
            <a:pPr lvl="1"/>
            <a:r>
              <a:rPr lang="en-US" dirty="0" smtClean="0"/>
              <a:t>20.5 million lived at less than half their poverty level.</a:t>
            </a:r>
          </a:p>
          <a:p>
            <a:pPr lvl="1"/>
            <a:endParaRPr lang="en-US" dirty="0" smtClean="0"/>
          </a:p>
          <a:p>
            <a:pPr lvl="1">
              <a:buNone/>
            </a:pPr>
            <a:endParaRPr lang="en-US" dirty="0" smtClean="0"/>
          </a:p>
          <a:p>
            <a:pPr lvl="1">
              <a:buNone/>
            </a:pPr>
            <a:r>
              <a:rPr lang="en-US" sz="1300" dirty="0" smtClean="0"/>
              <a:t>1.United States. Dept. of Commerce. </a:t>
            </a:r>
            <a:r>
              <a:rPr lang="en-US" sz="1300" i="1" dirty="0" smtClean="0"/>
              <a:t>Income, Poverty, and Health Insurance Coverage in the United States: 2010. </a:t>
            </a:r>
            <a:r>
              <a:rPr lang="en-US" sz="1300" dirty="0" smtClean="0"/>
              <a:t>Washington: GPO, 2011.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critique of Sachs and Easterly</a:t>
            </a:r>
            <a:endParaRPr lang="en-US" dirty="0"/>
          </a:p>
        </p:txBody>
      </p:sp>
      <p:sp>
        <p:nvSpPr>
          <p:cNvPr id="3" name="Content Placeholder 2"/>
          <p:cNvSpPr>
            <a:spLocks noGrp="1"/>
          </p:cNvSpPr>
          <p:nvPr>
            <p:ph idx="1"/>
          </p:nvPr>
        </p:nvSpPr>
        <p:spPr/>
        <p:txBody>
          <a:bodyPr/>
          <a:lstStyle/>
          <a:p>
            <a:r>
              <a:rPr lang="en-US" dirty="0" smtClean="0"/>
              <a:t>Both acknowledge the role of well defined and protected private property, but both undersell the impact.</a:t>
            </a:r>
          </a:p>
          <a:p>
            <a:r>
              <a:rPr lang="en-US" dirty="0" smtClean="0"/>
              <a:t>Neither are looking at the incentives of recipient governments or individuals as the driving force behind outcomes.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of the Critics</a:t>
            </a:r>
            <a:endParaRPr lang="en-US" dirty="0"/>
          </a:p>
        </p:txBody>
      </p:sp>
      <p:sp>
        <p:nvSpPr>
          <p:cNvPr id="3" name="Content Placeholder 2"/>
          <p:cNvSpPr>
            <a:spLocks noGrp="1"/>
          </p:cNvSpPr>
          <p:nvPr>
            <p:ph idx="1"/>
          </p:nvPr>
        </p:nvSpPr>
        <p:spPr/>
        <p:txBody>
          <a:bodyPr/>
          <a:lstStyle/>
          <a:p>
            <a:r>
              <a:rPr lang="en-US" dirty="0" smtClean="0"/>
              <a:t>China, the strongest success story in recent history, focused on bolstering entrepreneurship and fostering business investment.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Banerjee</a:t>
            </a:r>
            <a:r>
              <a:rPr lang="en-US" dirty="0" smtClean="0"/>
              <a:t> and </a:t>
            </a:r>
            <a:r>
              <a:rPr lang="en-US" dirty="0" err="1" smtClean="0"/>
              <a:t>Duflo</a:t>
            </a:r>
            <a:endParaRPr lang="en-US" dirty="0"/>
          </a:p>
        </p:txBody>
      </p:sp>
      <p:sp>
        <p:nvSpPr>
          <p:cNvPr id="3" name="Content Placeholder 2"/>
          <p:cNvSpPr>
            <a:spLocks noGrp="1"/>
          </p:cNvSpPr>
          <p:nvPr>
            <p:ph idx="1"/>
          </p:nvPr>
        </p:nvSpPr>
        <p:spPr/>
        <p:txBody>
          <a:bodyPr/>
          <a:lstStyle/>
          <a:p>
            <a:r>
              <a:rPr lang="en-US" dirty="0" smtClean="0"/>
              <a:t>Aid should not seek to change the condition of the poor through large scale projects.</a:t>
            </a:r>
          </a:p>
          <a:p>
            <a:r>
              <a:rPr lang="en-US" dirty="0" smtClean="0"/>
              <a:t>Small projects should seek to marginally, but efficiently, improve the lives of the poor.</a:t>
            </a:r>
          </a:p>
          <a:p>
            <a:r>
              <a:rPr lang="en-US" dirty="0" smtClean="0"/>
              <a:t>Small projects should be evaluated quantitatively.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 Methodology, Novel Application</a:t>
            </a:r>
            <a:endParaRPr lang="en-US" dirty="0"/>
          </a:p>
        </p:txBody>
      </p:sp>
      <p:sp>
        <p:nvSpPr>
          <p:cNvPr id="3" name="Content Placeholder 2"/>
          <p:cNvSpPr>
            <a:spLocks noGrp="1"/>
          </p:cNvSpPr>
          <p:nvPr>
            <p:ph idx="1"/>
          </p:nvPr>
        </p:nvSpPr>
        <p:spPr/>
        <p:txBody>
          <a:bodyPr/>
          <a:lstStyle/>
          <a:p>
            <a:r>
              <a:rPr lang="en-US" dirty="0" smtClean="0"/>
              <a:t>Random Control Trials (RCTs) are familiar to the pharmaceutical industry.</a:t>
            </a:r>
          </a:p>
          <a:p>
            <a:r>
              <a:rPr lang="en-US" dirty="0" smtClean="0"/>
              <a:t>Some people receive the drug, some the placebo, observe outcomes for trends.</a:t>
            </a:r>
          </a:p>
          <a:p>
            <a:r>
              <a:rPr lang="en-US" dirty="0" smtClean="0"/>
              <a:t>This methodology was used to answer small questions about aid projects.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Trials to Direct Action</a:t>
            </a:r>
            <a:endParaRPr lang="en-US" dirty="0"/>
          </a:p>
        </p:txBody>
      </p:sp>
      <p:sp>
        <p:nvSpPr>
          <p:cNvPr id="3" name="Content Placeholder 2"/>
          <p:cNvSpPr>
            <a:spLocks noGrp="1"/>
          </p:cNvSpPr>
          <p:nvPr>
            <p:ph idx="1"/>
          </p:nvPr>
        </p:nvSpPr>
        <p:spPr/>
        <p:txBody>
          <a:bodyPr/>
          <a:lstStyle/>
          <a:p>
            <a:r>
              <a:rPr lang="en-US" dirty="0" smtClean="0"/>
              <a:t>Based on the results of RCTs, small policy decisions can be made to maximize the impact per dollar spent.</a:t>
            </a:r>
          </a:p>
          <a:p>
            <a:r>
              <a:rPr lang="en-US" dirty="0" smtClean="0"/>
              <a:t>The goal is to allow impartial data, not preconceived notions to dictate action.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RCTs</a:t>
            </a:r>
            <a:endParaRPr lang="en-US" dirty="0"/>
          </a:p>
        </p:txBody>
      </p:sp>
      <p:sp>
        <p:nvSpPr>
          <p:cNvPr id="3" name="Content Placeholder 2"/>
          <p:cNvSpPr>
            <a:spLocks noGrp="1"/>
          </p:cNvSpPr>
          <p:nvPr>
            <p:ph idx="1"/>
          </p:nvPr>
        </p:nvSpPr>
        <p:spPr/>
        <p:txBody>
          <a:bodyPr>
            <a:normAutofit/>
          </a:bodyPr>
          <a:lstStyle/>
          <a:p>
            <a:r>
              <a:rPr lang="en-US" dirty="0" smtClean="0"/>
              <a:t>If the goal is to increase school attainment we could offer</a:t>
            </a:r>
          </a:p>
          <a:p>
            <a:pPr lvl="1"/>
            <a:r>
              <a:rPr lang="en-US" dirty="0" smtClean="0"/>
              <a:t>Extra Teachers</a:t>
            </a:r>
          </a:p>
          <a:p>
            <a:pPr lvl="1"/>
            <a:r>
              <a:rPr lang="en-US" dirty="0" smtClean="0"/>
              <a:t>Free Meals</a:t>
            </a:r>
          </a:p>
          <a:p>
            <a:pPr lvl="1"/>
            <a:r>
              <a:rPr lang="en-US" dirty="0" err="1" smtClean="0"/>
              <a:t>Deworming</a:t>
            </a:r>
            <a:endParaRPr lang="en-US" dirty="0" smtClean="0"/>
          </a:p>
          <a:p>
            <a:pPr lvl="1"/>
            <a:r>
              <a:rPr lang="en-US" dirty="0" smtClean="0"/>
              <a:t>Information of Returns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Results of the RCT</a:t>
            </a:r>
            <a:endParaRPr lang="en-US" dirty="0"/>
          </a:p>
        </p:txBody>
      </p:sp>
      <p:sp>
        <p:nvSpPr>
          <p:cNvPr id="11" name="Content Placeholder 10"/>
          <p:cNvSpPr>
            <a:spLocks noGrp="1"/>
          </p:cNvSpPr>
          <p:nvPr>
            <p:ph idx="1"/>
          </p:nvPr>
        </p:nvSpPr>
        <p:spPr/>
        <p:txBody>
          <a:bodyPr/>
          <a:lstStyle/>
          <a:p>
            <a:r>
              <a:rPr lang="en-US" dirty="0" smtClean="0"/>
              <a:t>Extra years of schooling per $100 </a:t>
            </a:r>
          </a:p>
          <a:p>
            <a:pPr lvl="1"/>
            <a:r>
              <a:rPr lang="en-US" dirty="0" smtClean="0"/>
              <a:t>Extra Teachers 1.7 years</a:t>
            </a:r>
          </a:p>
          <a:p>
            <a:pPr lvl="1"/>
            <a:r>
              <a:rPr lang="en-US" dirty="0" smtClean="0"/>
              <a:t>Free Meals 2.8 years</a:t>
            </a:r>
          </a:p>
          <a:p>
            <a:pPr lvl="1"/>
            <a:r>
              <a:rPr lang="en-US" dirty="0" smtClean="0"/>
              <a:t>Deworming 28.6 years</a:t>
            </a:r>
          </a:p>
          <a:p>
            <a:pPr lvl="1"/>
            <a:r>
              <a:rPr lang="en-US" dirty="0" smtClean="0"/>
              <a:t>Information of Returns 40.0 years</a:t>
            </a:r>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Critiques of </a:t>
            </a:r>
            <a:r>
              <a:rPr lang="en-US" dirty="0" err="1" smtClean="0"/>
              <a:t>Banerjee</a:t>
            </a:r>
            <a:r>
              <a:rPr lang="en-US" dirty="0" smtClean="0"/>
              <a:t> and </a:t>
            </a:r>
            <a:r>
              <a:rPr lang="en-US" dirty="0" err="1" smtClean="0"/>
              <a:t>Duflo</a:t>
            </a:r>
            <a:endParaRPr lang="en-US" dirty="0"/>
          </a:p>
        </p:txBody>
      </p:sp>
      <p:sp>
        <p:nvSpPr>
          <p:cNvPr id="3" name="Content Placeholder 2"/>
          <p:cNvSpPr>
            <a:spLocks noGrp="1"/>
          </p:cNvSpPr>
          <p:nvPr>
            <p:ph idx="1"/>
          </p:nvPr>
        </p:nvSpPr>
        <p:spPr/>
        <p:txBody>
          <a:bodyPr/>
          <a:lstStyle/>
          <a:p>
            <a:r>
              <a:rPr lang="en-US" dirty="0" smtClean="0"/>
              <a:t>Can’t answer big questions.</a:t>
            </a:r>
          </a:p>
          <a:p>
            <a:r>
              <a:rPr lang="en-US" dirty="0" smtClean="0"/>
              <a:t>Only improve life of poor at the margin.</a:t>
            </a:r>
          </a:p>
          <a:p>
            <a:r>
              <a:rPr lang="en-US" dirty="0" smtClean="0"/>
              <a:t>Ethical Concerns?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U.S. Aid? No</a:t>
            </a:r>
            <a:endParaRPr lang="en-US" dirty="0"/>
          </a:p>
        </p:txBody>
      </p:sp>
      <p:sp>
        <p:nvSpPr>
          <p:cNvPr id="3" name="Content Placeholder 2"/>
          <p:cNvSpPr>
            <a:spLocks noGrp="1"/>
          </p:cNvSpPr>
          <p:nvPr>
            <p:ph idx="1"/>
          </p:nvPr>
        </p:nvSpPr>
        <p:spPr/>
        <p:txBody>
          <a:bodyPr/>
          <a:lstStyle/>
          <a:p>
            <a:r>
              <a:rPr lang="en-US" dirty="0" smtClean="0"/>
              <a:t>George B.N. </a:t>
            </a:r>
            <a:r>
              <a:rPr lang="en-US" dirty="0" err="1" smtClean="0"/>
              <a:t>Ayittey</a:t>
            </a:r>
            <a:endParaRPr lang="en-US" dirty="0" smtClean="0"/>
          </a:p>
          <a:p>
            <a:pPr lvl="1"/>
            <a:r>
              <a:rPr lang="en-US" dirty="0" smtClean="0"/>
              <a:t>Africa has the resources to become self-sustaining.</a:t>
            </a:r>
          </a:p>
          <a:p>
            <a:pPr lvl="1"/>
            <a:r>
              <a:rPr lang="en-US" dirty="0" smtClean="0"/>
              <a:t>The problem is reliance on Western Aid.</a:t>
            </a:r>
          </a:p>
          <a:p>
            <a:pPr lvl="1"/>
            <a:r>
              <a:rPr lang="en-US" dirty="0" smtClean="0"/>
              <a:t>Corruption has squandered, in some cases all of the aid given to African countries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U.S. Aid? No</a:t>
            </a:r>
            <a:endParaRPr lang="en-US" dirty="0"/>
          </a:p>
        </p:txBody>
      </p:sp>
      <p:sp>
        <p:nvSpPr>
          <p:cNvPr id="3" name="Content Placeholder 2"/>
          <p:cNvSpPr>
            <a:spLocks noGrp="1"/>
          </p:cNvSpPr>
          <p:nvPr>
            <p:ph idx="1"/>
          </p:nvPr>
        </p:nvSpPr>
        <p:spPr/>
        <p:txBody>
          <a:bodyPr/>
          <a:lstStyle/>
          <a:p>
            <a:r>
              <a:rPr lang="en-US" dirty="0" smtClean="0"/>
              <a:t>Countries who have seen significant progress against extreme poverty have not been the large aid recipients.</a:t>
            </a:r>
          </a:p>
          <a:p>
            <a:r>
              <a:rPr lang="en-US" dirty="0" smtClean="0"/>
              <a:t>Free markets and private property protection are the most important aspects of ascent </a:t>
            </a:r>
            <a:r>
              <a:rPr lang="en-US" smtClean="0"/>
              <a:t>from poverty.</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3936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Many economists believe there is economic value to recipients of aid.</a:t>
            </a:r>
          </a:p>
          <a:p>
            <a:r>
              <a:rPr lang="en-US" dirty="0" smtClean="0"/>
              <a:t>There is substantial disagreement to the type and structure of aid.</a:t>
            </a:r>
          </a:p>
          <a:p>
            <a:r>
              <a:rPr lang="en-US" dirty="0" smtClean="0"/>
              <a:t>There are some who say the condition of certain nations make aid useless.</a:t>
            </a:r>
          </a:p>
          <a:p>
            <a:r>
              <a:rPr lang="en-US" dirty="0" smtClean="0"/>
              <a:t>The most successful stories of poverty reduction are about countries that have focused on entrepreneurship and private property protection.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148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Poverty</a:t>
            </a:r>
            <a:endParaRPr lang="en-US" dirty="0"/>
          </a:p>
        </p:txBody>
      </p:sp>
      <p:sp>
        <p:nvSpPr>
          <p:cNvPr id="3" name="Content Placeholder 2"/>
          <p:cNvSpPr>
            <a:spLocks noGrp="1"/>
          </p:cNvSpPr>
          <p:nvPr>
            <p:ph idx="1"/>
          </p:nvPr>
        </p:nvSpPr>
        <p:spPr/>
        <p:txBody>
          <a:bodyPr/>
          <a:lstStyle/>
          <a:p>
            <a:r>
              <a:rPr lang="en-US" dirty="0" smtClean="0"/>
              <a:t>In 2010,</a:t>
            </a:r>
          </a:p>
          <a:p>
            <a:pPr lvl="1"/>
            <a:r>
              <a:rPr lang="en-US" dirty="0" smtClean="0"/>
              <a:t>Over 60 million Americans lived below 1.25 times their poverty threshold.</a:t>
            </a:r>
          </a:p>
          <a:p>
            <a:pPr lvl="1"/>
            <a:r>
              <a:rPr lang="en-US" dirty="0" smtClean="0"/>
              <a:t>Over 75 million lived below 1.5 times their poverty threshold.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in Poverty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Spring of 2011,</a:t>
            </a:r>
          </a:p>
          <a:p>
            <a:pPr lvl="1"/>
            <a:r>
              <a:rPr lang="en-US" dirty="0" smtClean="0"/>
              <a:t>21.8 million households, or 69.2 million adults lived in doubled-up households.</a:t>
            </a:r>
          </a:p>
          <a:p>
            <a:r>
              <a:rPr lang="en-US" dirty="0" smtClean="0"/>
              <a:t>A family of four, living at the 2012 poverty line ($23,050) qualifies for a maximum home price of $61,327.</a:t>
            </a:r>
          </a:p>
          <a:p>
            <a:r>
              <a:rPr lang="en-US" dirty="0" smtClean="0"/>
              <a:t>In San Antonio, that will gain you access to 15% of the housing stock.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but not impoverished</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The current poverty thresholds do not adjust for rising levels and standards of living that have occurred since 1965</a:t>
            </a:r>
            <a:r>
              <a:rPr lang="en-US" i="1" baseline="30000" dirty="0" smtClean="0"/>
              <a:t>1</a:t>
            </a:r>
            <a:r>
              <a:rPr lang="en-US" i="1" dirty="0" smtClean="0"/>
              <a:t>.</a:t>
            </a:r>
          </a:p>
          <a:p>
            <a:r>
              <a:rPr lang="en-US" dirty="0" smtClean="0"/>
              <a:t>Thresholds do not account for variation in cost of living.</a:t>
            </a:r>
          </a:p>
          <a:p>
            <a:endParaRPr lang="en-US" dirty="0" smtClean="0"/>
          </a:p>
          <a:p>
            <a:endParaRPr lang="en-US" dirty="0" smtClean="0"/>
          </a:p>
          <a:p>
            <a:pPr>
              <a:buNone/>
            </a:pPr>
            <a:r>
              <a:rPr lang="en-US" sz="1300" dirty="0" smtClean="0"/>
              <a:t>1.Short, Kathleen. </a:t>
            </a:r>
            <a:r>
              <a:rPr lang="en-US" sz="1300" i="1" dirty="0" smtClean="0"/>
              <a:t>The Research Supplemental Poverty Measure:2010. </a:t>
            </a:r>
            <a:r>
              <a:rPr lang="en-US" sz="1300" dirty="0" smtClean="0"/>
              <a:t>Washington: GPO, 2011.</a:t>
            </a:r>
            <a:endParaRPr lang="en-US" sz="13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Minimum Wage is Not Globally Poor</a:t>
            </a:r>
            <a:endParaRPr lang="en-US" dirty="0"/>
          </a:p>
        </p:txBody>
      </p:sp>
      <p:sp>
        <p:nvSpPr>
          <p:cNvPr id="3" name="Content Placeholder 2"/>
          <p:cNvSpPr>
            <a:spLocks noGrp="1"/>
          </p:cNvSpPr>
          <p:nvPr>
            <p:ph idx="1"/>
          </p:nvPr>
        </p:nvSpPr>
        <p:spPr>
          <a:xfrm>
            <a:off x="457200" y="1600201"/>
            <a:ext cx="8229600" cy="1200149"/>
          </a:xfrm>
        </p:spPr>
        <p:txBody>
          <a:bodyPr/>
          <a:lstStyle/>
          <a:p>
            <a:r>
              <a:rPr lang="en-US" dirty="0" smtClean="0"/>
              <a:t>5.15 billion people live on less than $10 per day.</a:t>
            </a:r>
          </a:p>
          <a:p>
            <a:endParaRPr lang="en-US" dirty="0"/>
          </a:p>
        </p:txBody>
      </p:sp>
      <p:pic>
        <p:nvPicPr>
          <p:cNvPr id="1026" name="Picture 2" descr="http://cdn1.globalissues.org/i/poverty/wdi-2008/2005-poverty-levels-bar.png"/>
          <p:cNvPicPr>
            <a:picLocks noChangeAspect="1" noChangeArrowheads="1"/>
          </p:cNvPicPr>
          <p:nvPr/>
        </p:nvPicPr>
        <p:blipFill>
          <a:blip r:embed="rId2"/>
          <a:srcRect/>
          <a:stretch>
            <a:fillRect/>
          </a:stretch>
        </p:blipFill>
        <p:spPr bwMode="auto">
          <a:xfrm>
            <a:off x="2371724" y="2430368"/>
            <a:ext cx="4575175" cy="37973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TotalTime>
  <Words>1835</Words>
  <Application>Microsoft Office PowerPoint</Application>
  <PresentationFormat>On-screen Show (4:3)</PresentationFormat>
  <Paragraphs>170</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Poor, Poorer, Poorest</vt:lpstr>
      <vt:lpstr>Defining Poverty</vt:lpstr>
      <vt:lpstr>Poor: U.S. Poverty Statistics1</vt:lpstr>
      <vt:lpstr>PowerPoint Presentation</vt:lpstr>
      <vt:lpstr>PowerPoint Presentation</vt:lpstr>
      <vt:lpstr>Near Poverty</vt:lpstr>
      <vt:lpstr>Living in Poverty (U.S.)</vt:lpstr>
      <vt:lpstr>Poor, but not impoverished</vt:lpstr>
      <vt:lpstr>U.S. Minimum Wage is Not Globally Poor</vt:lpstr>
      <vt:lpstr>Poorer: Two Dollars a Day</vt:lpstr>
      <vt:lpstr>What is Purchasing Power Parity?</vt:lpstr>
      <vt:lpstr>Access to Basic Needs</vt:lpstr>
      <vt:lpstr>Living on Two Dollars a Day</vt:lpstr>
      <vt:lpstr>A Developing World Problem?</vt:lpstr>
      <vt:lpstr>Geographic Breakdown1</vt:lpstr>
      <vt:lpstr>Poorest: Less than $1.25 a day</vt:lpstr>
      <vt:lpstr>Access to Basic Needs</vt:lpstr>
      <vt:lpstr>Geographic Breakdown1</vt:lpstr>
      <vt:lpstr>Regional Percentages of Extreme Poverty</vt:lpstr>
      <vt:lpstr>Progress in Asia</vt:lpstr>
      <vt:lpstr>Little Progress in Sub-Saharan Africa</vt:lpstr>
      <vt:lpstr>Should the U.S. Give Aid?</vt:lpstr>
      <vt:lpstr>Some Aid Terminology</vt:lpstr>
      <vt:lpstr>More Aid Terminology</vt:lpstr>
      <vt:lpstr>Should the U.S. Aid? Yes</vt:lpstr>
      <vt:lpstr>Sachs on Aid: We must do more</vt:lpstr>
      <vt:lpstr>Sachs on Aid, cont.</vt:lpstr>
      <vt:lpstr>Easterly on Aid: Fund Individuals</vt:lpstr>
      <vt:lpstr>Easterly on Aid, cont.</vt:lpstr>
      <vt:lpstr>Common critique of Sachs and Easterly</vt:lpstr>
      <vt:lpstr>Support of the Critics</vt:lpstr>
      <vt:lpstr>Banerjee and Duflo</vt:lpstr>
      <vt:lpstr>Familiar Methodology, Novel Application</vt:lpstr>
      <vt:lpstr>Using the Trials to Direct Action</vt:lpstr>
      <vt:lpstr>An Example of RCTs</vt:lpstr>
      <vt:lpstr>The Results of the RCT</vt:lpstr>
      <vt:lpstr>Critiques of Banerjee and Duflo</vt:lpstr>
      <vt:lpstr>Should the U.S. Aid? No</vt:lpstr>
      <vt:lpstr>Should the U.S. Aid? No</vt:lpstr>
      <vt:lpstr>Summary</vt:lpstr>
    </vt:vector>
  </TitlesOfParts>
  <Company>Federal Reserve Bank of Dallas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Coplen</dc:creator>
  <cp:lastModifiedBy>Kiser, Sherry</cp:lastModifiedBy>
  <cp:revision>173</cp:revision>
  <dcterms:created xsi:type="dcterms:W3CDTF">2012-04-20T19:52:48Z</dcterms:created>
  <dcterms:modified xsi:type="dcterms:W3CDTF">2014-05-01T20:17:07Z</dcterms:modified>
</cp:coreProperties>
</file>