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</p:sldIdLst>
  <p:sldSz cx="9144000" cy="6858000" type="screen4x3"/>
  <p:notesSz cx="7315200" cy="96012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7CAF"/>
    <a:srgbClr val="EE7023"/>
    <a:srgbClr val="007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852" autoAdjust="0"/>
    <p:restoredTop sz="94245" autoAdjust="0"/>
  </p:normalViewPr>
  <p:slideViewPr>
    <p:cSldViewPr>
      <p:cViewPr varScale="1">
        <p:scale>
          <a:sx n="106" d="100"/>
          <a:sy n="106" d="100"/>
        </p:scale>
        <p:origin x="-10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r">
              <a:defRPr sz="1300"/>
            </a:lvl1pPr>
          </a:lstStyle>
          <a:p>
            <a:fld id="{CE4E116A-7F96-4EBD-9CD4-A9C7FB3F0C74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r">
              <a:defRPr sz="1300"/>
            </a:lvl1pPr>
          </a:lstStyle>
          <a:p>
            <a:fld id="{F7DCE5AA-5502-4B48-A6EC-EADA82FE3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14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r">
              <a:defRPr sz="1300"/>
            </a:lvl1pPr>
          </a:lstStyle>
          <a:p>
            <a:fld id="{4C1C4C47-635A-4EF1-9EEF-1CF4ED287531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6" rIns="96650" bIns="483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0" tIns="48326" rIns="96650" bIns="483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r">
              <a:defRPr sz="1300"/>
            </a:lvl1pPr>
          </a:lstStyle>
          <a:p>
            <a:fld id="{5EC74A70-9DC0-48FD-A514-8EF401FB2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2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A7F52-82D0-4A6B-A7A5-65A52B1E642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42D8-1BEA-4946-A04C-CABB7279A02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42D8-1BEA-4946-A04C-CABB7279A02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42D8-1BEA-4946-A04C-CABB7279A02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42D8-1BEA-4946-A04C-CABB7279A02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A7F52-82D0-4A6B-A7A5-65A52B1E642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A7F52-82D0-4A6B-A7A5-65A52B1E642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42D8-1BEA-4946-A04C-CABB7279A02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42D8-1BEA-4946-A04C-CABB7279A02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A7F52-82D0-4A6B-A7A5-65A52B1E642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A7F52-82D0-4A6B-A7A5-65A52B1E642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A7F52-82D0-4A6B-A7A5-65A52B1E642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42D8-1BEA-4946-A04C-CABB7279A02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42D8-1BEA-4946-A04C-CABB7279A02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42D8-1BEA-4946-A04C-CABB7279A02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A7F52-82D0-4A6B-A7A5-65A52B1E642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42D8-1BEA-4946-A04C-CABB7279A02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A7F52-82D0-4A6B-A7A5-65A52B1E642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A7F52-82D0-4A6B-A7A5-65A52B1E642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A7F52-82D0-4A6B-A7A5-65A52B1E642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331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A7F52-82D0-4A6B-A7A5-65A52B1E642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A7F52-82D0-4A6B-A7A5-65A52B1E642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42D8-1BEA-4946-A04C-CABB7279A02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A7F52-82D0-4A6B-A7A5-65A52B1E642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DBFA-B761-4944-8190-6280F3D955CA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79D5D4-B349-42FC-9B75-3AEAA1A7E3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DBFA-B761-4944-8190-6280F3D955CA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79D5D4-B349-42FC-9B75-3AEAA1A7E3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DBFA-B761-4944-8190-6280F3D955CA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79D5D4-B349-42FC-9B75-3AEAA1A7E3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nericInside750x5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857197"/>
            <a:ext cx="9144000" cy="60008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3962400" cy="21859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219200"/>
            <a:ext cx="39624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557592"/>
            <a:ext cx="39624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3557592"/>
            <a:ext cx="39624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62115" cy="838200"/>
          </a:xfrm>
        </p:spPr>
        <p:txBody>
          <a:bodyPr>
            <a:normAutofit/>
          </a:bodyPr>
          <a:lstStyle>
            <a:lvl1pPr algn="l">
              <a:defRPr sz="30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DBFA-B761-4944-8190-6280F3D955CA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79D5D4-B349-42FC-9B75-3AEAA1A7E3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DBFA-B761-4944-8190-6280F3D955CA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79D5D4-B349-42FC-9B75-3AEAA1A7E3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DBFA-B761-4944-8190-6280F3D955CA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79D5D4-B349-42FC-9B75-3AEAA1A7E3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DBFA-B761-4944-8190-6280F3D955CA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79D5D4-B349-42FC-9B75-3AEAA1A7E3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DBFA-B761-4944-8190-6280F3D955CA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79D5D4-B349-42FC-9B75-3AEAA1A7E3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DBFA-B761-4944-8190-6280F3D955CA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79D5D4-B349-42FC-9B75-3AEAA1A7E3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DBFA-B761-4944-8190-6280F3D955CA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9DBFA-B761-4944-8190-6280F3D955CA}" type="datetimeFigureOut">
              <a:rPr lang="en-US" smtClean="0"/>
              <a:pPr/>
              <a:t>5/2/2014</a:t>
            </a:fld>
            <a:endParaRPr lang="en-US" dirty="0"/>
          </a:p>
        </p:txBody>
      </p:sp>
      <p:pic>
        <p:nvPicPr>
          <p:cNvPr id="14" name="Picture 13" descr="EconEdpagestripe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5895111"/>
            <a:ext cx="9144000" cy="1039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Federal Reserve and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sz="4200" b="1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opinions expressed are solely those of the presenters and do not reflect the opinions of the Federal Reserve Bank of Dallas or the Federal Reserve System.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Mandate of Monetary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Stable Prices</a:t>
            </a:r>
          </a:p>
          <a:p>
            <a:r>
              <a:rPr lang="en-US" dirty="0" smtClean="0"/>
              <a:t>Maximum Employment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rise in prices over time</a:t>
            </a:r>
          </a:p>
          <a:p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76200" y="3962400"/>
            <a:ext cx="3200400" cy="1981200"/>
            <a:chOff x="609600" y="3200400"/>
            <a:chExt cx="3429000" cy="2209800"/>
          </a:xfrm>
        </p:grpSpPr>
        <p:sp>
          <p:nvSpPr>
            <p:cNvPr id="5" name="Up Arrow 4"/>
            <p:cNvSpPr/>
            <p:nvPr/>
          </p:nvSpPr>
          <p:spPr>
            <a:xfrm>
              <a:off x="609600" y="3200400"/>
              <a:ext cx="3429000" cy="22098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10833" y="4182070"/>
              <a:ext cx="1371600" cy="411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Prices</a:t>
              </a:r>
              <a:endParaRPr lang="en-US" dirty="0"/>
            </a:p>
          </p:txBody>
        </p:sp>
      </p:grpSp>
      <p:grpSp>
        <p:nvGrpSpPr>
          <p:cNvPr id="7" name="Group 8"/>
          <p:cNvGrpSpPr/>
          <p:nvPr/>
        </p:nvGrpSpPr>
        <p:grpSpPr>
          <a:xfrm>
            <a:off x="2819400" y="4343400"/>
            <a:ext cx="3200400" cy="1981200"/>
            <a:chOff x="609600" y="3200400"/>
            <a:chExt cx="3429000" cy="2209800"/>
          </a:xfrm>
        </p:grpSpPr>
        <p:sp>
          <p:nvSpPr>
            <p:cNvPr id="10" name="Up Arrow 9"/>
            <p:cNvSpPr/>
            <p:nvPr/>
          </p:nvSpPr>
          <p:spPr>
            <a:xfrm>
              <a:off x="609600" y="3200400"/>
              <a:ext cx="3429000" cy="22098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10833" y="4182070"/>
              <a:ext cx="1371600" cy="720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Fed Funds Target</a:t>
              </a:r>
              <a:endParaRPr lang="en-US" dirty="0"/>
            </a:p>
          </p:txBody>
        </p:sp>
      </p:grpSp>
      <p:grpSp>
        <p:nvGrpSpPr>
          <p:cNvPr id="8" name="Group 12"/>
          <p:cNvGrpSpPr/>
          <p:nvPr/>
        </p:nvGrpSpPr>
        <p:grpSpPr>
          <a:xfrm rot="10800000">
            <a:off x="5638800" y="2514600"/>
            <a:ext cx="3200400" cy="1981200"/>
            <a:chOff x="-2002971" y="3115408"/>
            <a:chExt cx="3429000" cy="2209800"/>
          </a:xfrm>
        </p:grpSpPr>
        <p:sp>
          <p:nvSpPr>
            <p:cNvPr id="14" name="Up Arrow 13"/>
            <p:cNvSpPr/>
            <p:nvPr/>
          </p:nvSpPr>
          <p:spPr>
            <a:xfrm>
              <a:off x="-2002971" y="3115408"/>
              <a:ext cx="3429000" cy="22098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-1186541" y="4434316"/>
              <a:ext cx="1796143" cy="720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Inflationary pressure</a:t>
              </a:r>
              <a:endParaRPr lang="en-US" dirty="0"/>
            </a:p>
          </p:txBody>
        </p:sp>
      </p:grpSp>
      <p:grpSp>
        <p:nvGrpSpPr>
          <p:cNvPr id="9" name="Group 15"/>
          <p:cNvGrpSpPr/>
          <p:nvPr/>
        </p:nvGrpSpPr>
        <p:grpSpPr>
          <a:xfrm rot="10800000">
            <a:off x="5638800" y="2514600"/>
            <a:ext cx="3200400" cy="1981200"/>
            <a:chOff x="609600" y="3200400"/>
            <a:chExt cx="3429000" cy="2209800"/>
          </a:xfrm>
        </p:grpSpPr>
        <p:sp>
          <p:nvSpPr>
            <p:cNvPr id="17" name="Up Arrow 16"/>
            <p:cNvSpPr/>
            <p:nvPr/>
          </p:nvSpPr>
          <p:spPr>
            <a:xfrm>
              <a:off x="609600" y="3200400"/>
              <a:ext cx="3429000" cy="22098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10800000">
              <a:off x="1610833" y="4437762"/>
              <a:ext cx="1371600" cy="411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Spending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-2.22222E-6 L -3.33333E-6 -0.2333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2.22222E-6 L -3.33333E-6 -0.2222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1.11111E-6 L 3.33333E-6 0.277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10800000">
            <a:off x="76200" y="2438400"/>
            <a:ext cx="3200400" cy="1981200"/>
            <a:chOff x="609600" y="3200400"/>
            <a:chExt cx="3429000" cy="2209800"/>
          </a:xfrm>
        </p:grpSpPr>
        <p:sp>
          <p:nvSpPr>
            <p:cNvPr id="5" name="Up Arrow 4"/>
            <p:cNvSpPr/>
            <p:nvPr/>
          </p:nvSpPr>
          <p:spPr>
            <a:xfrm>
              <a:off x="609600" y="3200400"/>
              <a:ext cx="3429000" cy="22098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1470332" y="3849330"/>
              <a:ext cx="1692981" cy="411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Employment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 rot="10800000">
            <a:off x="3048000" y="2438399"/>
            <a:ext cx="3200400" cy="1981200"/>
            <a:chOff x="609600" y="3200400"/>
            <a:chExt cx="3429000" cy="2209800"/>
          </a:xfrm>
        </p:grpSpPr>
        <p:sp>
          <p:nvSpPr>
            <p:cNvPr id="8" name="Up Arrow 7"/>
            <p:cNvSpPr/>
            <p:nvPr/>
          </p:nvSpPr>
          <p:spPr>
            <a:xfrm>
              <a:off x="609600" y="3200400"/>
              <a:ext cx="3429000" cy="22098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1610833" y="4182070"/>
              <a:ext cx="1371600" cy="720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Fed Funds Target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38800" y="3886200"/>
            <a:ext cx="3200400" cy="1981200"/>
            <a:chOff x="609600" y="3200400"/>
            <a:chExt cx="3429000" cy="2209800"/>
          </a:xfrm>
        </p:grpSpPr>
        <p:sp>
          <p:nvSpPr>
            <p:cNvPr id="11" name="Up Arrow 10"/>
            <p:cNvSpPr/>
            <p:nvPr/>
          </p:nvSpPr>
          <p:spPr>
            <a:xfrm>
              <a:off x="609600" y="3200400"/>
              <a:ext cx="3429000" cy="22098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10833" y="4437762"/>
              <a:ext cx="1371600" cy="411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Spending</a:t>
              </a:r>
              <a:endParaRPr lang="en-US" dirty="0"/>
            </a:p>
          </p:txBody>
        </p:sp>
      </p:grpSp>
      <p:grpSp>
        <p:nvGrpSpPr>
          <p:cNvPr id="14" name="Group 15"/>
          <p:cNvGrpSpPr/>
          <p:nvPr/>
        </p:nvGrpSpPr>
        <p:grpSpPr>
          <a:xfrm>
            <a:off x="5638800" y="3886200"/>
            <a:ext cx="3200400" cy="1981200"/>
            <a:chOff x="5715000" y="1828800"/>
            <a:chExt cx="3200400" cy="1981200"/>
          </a:xfrm>
        </p:grpSpPr>
        <p:sp>
          <p:nvSpPr>
            <p:cNvPr id="13" name="Up Arrow 12"/>
            <p:cNvSpPr/>
            <p:nvPr/>
          </p:nvSpPr>
          <p:spPr>
            <a:xfrm>
              <a:off x="5715000" y="1828800"/>
              <a:ext cx="3200400" cy="1981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29400" y="267866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Employment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0 L -3.33333E-6 0.222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0 L -3.33333E-6 0.144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11111E-6 5.92593E-6 C 0.00382 -0.0081 0.01285 -0.00902 0.01979 -0.00925 C 0.03837 -0.00972 0.05694 -0.01041 0.07552 -0.01087 C 0.08021 -0.01226 0.08489 -0.01365 0.08958 -0.0155 C 0.09809 -0.02314 0.10017 -0.02986 0.10694 -0.03888 C 0.10868 -0.0412 0.11111 -0.04259 0.11285 -0.0449 C 0.11475 -0.04745 0.11857 -0.05277 0.11857 -0.05277 C 0.12083 -0.06157 0.12135 -0.06388 0.11979 -0.07453 C 0.11771 -0.08981 0.11024 -0.11342 0.09653 -0.11481 C 0.0868 -0.11574 0.07708 -0.11689 0.06736 -0.11782 C 0.06389 -0.11828 0.06041 -0.11921 0.05694 -0.11944 C 0.04757 -0.12013 0.03837 -0.1206 0.02899 -0.12106 C 0.01007 -0.12685 -0.0099 -0.12615 -0.02917 -0.12708 C -0.03507 -0.1287 -0.03629 -0.13171 -0.04184 -0.13333 C -0.04531 -0.13657 -0.04827 -0.13726 -0.05122 -0.1412 C -0.05365 -0.15162 -0.05643 -0.16504 -0.04653 -0.16898 C -0.04254 -0.17476 -0.0349 -0.17592 -0.02917 -0.17824 C -0.02761 -0.18425 -0.02483 -0.18541 -0.02205 -0.19074 C -0.0217 -0.19236 -0.0217 -0.19398 -0.02101 -0.19537 C -0.02049 -0.19675 -0.0191 -0.19722 -0.01858 -0.19861 C -0.0165 -0.20439 -0.01754 -0.20763 -0.01389 -0.21249 C -0.00625 -0.23379 -0.01042 -0.23541 -0.01042 -0.27129 " pathEditMode="relative" ptsTypes="fffffffffffffffffffffA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0.00092 C -0.00139 -0.00926 -0.00348 -0.01528 -0.00816 -0.02106 C -0.00955 -0.02639 -0.01198 -0.0287 -0.01389 -0.03356 C -0.01684 -0.0412 -0.01962 -0.04606 -0.02448 -0.05208 C -0.01736 -0.08866 0.02413 -0.07176 0.04305 -0.07222 C 0.04635 -0.07893 0.04548 -0.08657 0.03958 -0.08935 C 0.03159 -0.0993 0.01527 -0.0993 0.0059 -0.10023 C 0.00069 -0.10231 -0.00313 -0.10393 -0.00695 -0.10949 C -0.01702 -0.14792 0.01076 -0.13935 0.02899 -0.14051 C 0.03507 -0.1419 0.03611 -0.14236 0.04062 -0.14676 C 0.04288 -0.14907 0.04774 -0.15278 0.04774 -0.15255 C 0.05191 -0.16991 0.04843 -0.15555 0.05121 -0.16829 C 0.05156 -0.16991 0.05121 -0.17199 0.05225 -0.17292 C 0.05729 -0.17778 0.07239 -0.17755 0.07552 -0.17778 C 0.08003 -0.17963 0.08107 -0.18102 0.08264 -0.18704 C 0.08159 -0.20162 0.08281 -0.20301 0.07673 -0.2118 C 0.07534 -0.21736 0.06493 -0.23148 0.06041 -0.23356 C 0.05764 -0.23727 0.05312 -0.24838 0.04878 -0.24907 C 0.0408 -0.25046 0.03264 -0.25 0.02448 -0.25046 C 0.01944 -0.25717 0.021 -0.26204 0.021 -0.27222 L 0.02205 -0.29861 L 0.02326 -0.31111 " pathEditMode="relative" rAng="0" ptsTypes="fffffffffffffffffffAAA">
                                      <p:cBhvr>
                                        <p:cTn id="3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Tools of Monetary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Reserve requirements</a:t>
            </a:r>
          </a:p>
          <a:p>
            <a:r>
              <a:rPr lang="en-US" dirty="0" smtClean="0"/>
              <a:t>Discount rate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0708"/>
            <a:ext cx="5715000" cy="230909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Monetary </a:t>
            </a:r>
            <a:r>
              <a:rPr lang="en-US" i="1" dirty="0" smtClean="0"/>
              <a:t>vs.</a:t>
            </a:r>
            <a:r>
              <a:rPr lang="en-US" dirty="0" smtClean="0"/>
              <a:t> Fiscal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Monetary Policy</a:t>
            </a:r>
          </a:p>
          <a:p>
            <a:pPr lvl="1"/>
            <a:r>
              <a:rPr lang="en-US" dirty="0" smtClean="0"/>
              <a:t>Conducted by the Fed</a:t>
            </a:r>
          </a:p>
          <a:p>
            <a:pPr lvl="1"/>
            <a:r>
              <a:rPr lang="en-US" dirty="0" smtClean="0"/>
              <a:t>Three main tools</a:t>
            </a:r>
          </a:p>
          <a:p>
            <a:endParaRPr lang="en-US" dirty="0" smtClean="0"/>
          </a:p>
          <a:p>
            <a:r>
              <a:rPr lang="en-US" dirty="0" smtClean="0"/>
              <a:t>Fiscal Policy</a:t>
            </a:r>
          </a:p>
          <a:p>
            <a:pPr lvl="1"/>
            <a:r>
              <a:rPr lang="en-US" dirty="0" smtClean="0"/>
              <a:t>Congress</a:t>
            </a:r>
          </a:p>
          <a:p>
            <a:pPr lvl="1"/>
            <a:r>
              <a:rPr lang="en-US" dirty="0" smtClean="0"/>
              <a:t>Taxation and spending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Fed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609600"/>
          </a:xfrm>
        </p:spPr>
        <p:txBody>
          <a:bodyPr/>
          <a:lstStyle/>
          <a:p>
            <a:r>
              <a:rPr lang="en-US" dirty="0" smtClean="0"/>
              <a:t>Conducting Monetary Policy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362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Supervision and 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rules</a:t>
            </a:r>
          </a:p>
          <a:p>
            <a:r>
              <a:rPr lang="en-US" dirty="0" smtClean="0"/>
              <a:t>Written in response to legislation under the direction of Congress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enforcement of regulations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Existing Regulation of Banks and Their Holding Companies</a:t>
            </a:r>
            <a:endParaRPr lang="en-US" sz="2400" dirty="0"/>
          </a:p>
        </p:txBody>
      </p:sp>
      <p:sp>
        <p:nvSpPr>
          <p:cNvPr id="56323" name="AutoShape 3"/>
          <p:cNvSpPr>
            <a:spLocks noChangeAspect="1" noChangeArrowheads="1" noTextEdit="1"/>
          </p:cNvSpPr>
          <p:nvPr/>
        </p:nvSpPr>
        <p:spPr bwMode="auto">
          <a:xfrm>
            <a:off x="493713" y="1295400"/>
            <a:ext cx="81534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4787901" y="1225550"/>
            <a:ext cx="1087438" cy="15541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4787901" y="1225550"/>
            <a:ext cx="1087438" cy="1552575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6259513" y="4424363"/>
            <a:ext cx="1062038" cy="15541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6259513" y="4424363"/>
            <a:ext cx="1062038" cy="155416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7318376" y="4424363"/>
            <a:ext cx="1062038" cy="15541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7318376" y="4424363"/>
            <a:ext cx="1062038" cy="155416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3514726" y="4424363"/>
            <a:ext cx="1050925" cy="15541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3514726" y="4424363"/>
            <a:ext cx="1049338" cy="155416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4562476" y="4424363"/>
            <a:ext cx="1069975" cy="15541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4562476" y="4424363"/>
            <a:ext cx="1069975" cy="155416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766763" y="4424363"/>
            <a:ext cx="1062038" cy="15541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766763" y="4424363"/>
            <a:ext cx="1060450" cy="155416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1825626" y="4424363"/>
            <a:ext cx="1062038" cy="15541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1825626" y="4424363"/>
            <a:ext cx="1060450" cy="155416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7532688" y="1217612"/>
            <a:ext cx="1089025" cy="15541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532688" y="1217612"/>
            <a:ext cx="1087438" cy="155416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6088063" y="1217612"/>
            <a:ext cx="1089025" cy="15541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6088063" y="1217612"/>
            <a:ext cx="1089025" cy="155416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3370263" y="1217612"/>
            <a:ext cx="1087438" cy="15541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3370263" y="1217612"/>
            <a:ext cx="1087438" cy="155416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1978026" y="1217612"/>
            <a:ext cx="1089025" cy="15541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1978026" y="1217612"/>
            <a:ext cx="1087438" cy="155416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96901" y="1217612"/>
            <a:ext cx="1089025" cy="15541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596901" y="1217612"/>
            <a:ext cx="1089025" cy="155416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9" name="Freeform 29"/>
          <p:cNvSpPr>
            <a:spLocks/>
          </p:cNvSpPr>
          <p:nvPr/>
        </p:nvSpPr>
        <p:spPr bwMode="auto">
          <a:xfrm>
            <a:off x="701676" y="2703511"/>
            <a:ext cx="1389063" cy="16446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59"/>
              </a:cxn>
              <a:cxn ang="0">
                <a:pos x="2623" y="2159"/>
              </a:cxn>
              <a:cxn ang="0">
                <a:pos x="2623" y="2796"/>
              </a:cxn>
            </a:cxnLst>
            <a:rect l="0" t="0" r="r" b="b"/>
            <a:pathLst>
              <a:path w="2623" h="2796">
                <a:moveTo>
                  <a:pt x="0" y="0"/>
                </a:moveTo>
                <a:lnTo>
                  <a:pt x="0" y="2159"/>
                </a:lnTo>
                <a:lnTo>
                  <a:pt x="2623" y="2159"/>
                </a:lnTo>
                <a:lnTo>
                  <a:pt x="2623" y="2796"/>
                </a:lnTo>
              </a:path>
            </a:pathLst>
          </a:cu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0" name="Freeform 30"/>
          <p:cNvSpPr>
            <a:spLocks/>
          </p:cNvSpPr>
          <p:nvPr/>
        </p:nvSpPr>
        <p:spPr bwMode="auto">
          <a:xfrm>
            <a:off x="1171576" y="2722561"/>
            <a:ext cx="3563938" cy="16255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03"/>
              </a:cxn>
              <a:cxn ang="0">
                <a:pos x="6735" y="1203"/>
              </a:cxn>
              <a:cxn ang="0">
                <a:pos x="6735" y="2796"/>
              </a:cxn>
            </a:cxnLst>
            <a:rect l="0" t="0" r="r" b="b"/>
            <a:pathLst>
              <a:path w="6735" h="2796">
                <a:moveTo>
                  <a:pt x="0" y="0"/>
                </a:moveTo>
                <a:lnTo>
                  <a:pt x="0" y="1203"/>
                </a:lnTo>
                <a:lnTo>
                  <a:pt x="6735" y="1203"/>
                </a:lnTo>
                <a:lnTo>
                  <a:pt x="6735" y="2796"/>
                </a:lnTo>
              </a:path>
            </a:pathLst>
          </a:cu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1" name="Freeform 31"/>
          <p:cNvSpPr>
            <a:spLocks/>
          </p:cNvSpPr>
          <p:nvPr/>
        </p:nvSpPr>
        <p:spPr bwMode="auto">
          <a:xfrm>
            <a:off x="1331913" y="2703512"/>
            <a:ext cx="6486525" cy="16446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54"/>
              </a:cxn>
              <a:cxn ang="0">
                <a:pos x="12259" y="654"/>
              </a:cxn>
              <a:cxn ang="0">
                <a:pos x="12259" y="2832"/>
              </a:cxn>
            </a:cxnLst>
            <a:rect l="0" t="0" r="r" b="b"/>
            <a:pathLst>
              <a:path w="12259" h="2832">
                <a:moveTo>
                  <a:pt x="0" y="0"/>
                </a:moveTo>
                <a:lnTo>
                  <a:pt x="0" y="654"/>
                </a:lnTo>
                <a:lnTo>
                  <a:pt x="12259" y="654"/>
                </a:lnTo>
                <a:lnTo>
                  <a:pt x="12259" y="2832"/>
                </a:lnTo>
              </a:path>
            </a:pathLst>
          </a:cu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2" name="Freeform 32"/>
          <p:cNvSpPr>
            <a:spLocks/>
          </p:cNvSpPr>
          <p:nvPr/>
        </p:nvSpPr>
        <p:spPr bwMode="auto">
          <a:xfrm>
            <a:off x="4003676" y="2722562"/>
            <a:ext cx="1087438" cy="1625600"/>
          </a:xfrm>
          <a:custGeom>
            <a:avLst/>
            <a:gdLst/>
            <a:ahLst/>
            <a:cxnLst>
              <a:cxn ang="0">
                <a:pos x="2056" y="0"/>
              </a:cxn>
              <a:cxn ang="0">
                <a:pos x="2056" y="1656"/>
              </a:cxn>
              <a:cxn ang="0">
                <a:pos x="0" y="1656"/>
              </a:cxn>
              <a:cxn ang="0">
                <a:pos x="0" y="2761"/>
              </a:cxn>
            </a:cxnLst>
            <a:rect l="0" t="0" r="r" b="b"/>
            <a:pathLst>
              <a:path w="2056" h="2761">
                <a:moveTo>
                  <a:pt x="2056" y="0"/>
                </a:moveTo>
                <a:lnTo>
                  <a:pt x="2056" y="1656"/>
                </a:lnTo>
                <a:lnTo>
                  <a:pt x="0" y="1656"/>
                </a:lnTo>
                <a:lnTo>
                  <a:pt x="0" y="2761"/>
                </a:lnTo>
              </a:path>
            </a:pathLst>
          </a:cu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3" name="Freeform 33"/>
          <p:cNvSpPr>
            <a:spLocks/>
          </p:cNvSpPr>
          <p:nvPr/>
        </p:nvSpPr>
        <p:spPr bwMode="auto">
          <a:xfrm>
            <a:off x="3778251" y="2722562"/>
            <a:ext cx="2794000" cy="162559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41"/>
              </a:cxn>
              <a:cxn ang="0">
                <a:pos x="5280" y="341"/>
              </a:cxn>
              <a:cxn ang="0">
                <a:pos x="5280" y="2761"/>
              </a:cxn>
            </a:cxnLst>
            <a:rect l="0" t="0" r="r" b="b"/>
            <a:pathLst>
              <a:path w="5280" h="2761">
                <a:moveTo>
                  <a:pt x="0" y="0"/>
                </a:moveTo>
                <a:lnTo>
                  <a:pt x="0" y="341"/>
                </a:lnTo>
                <a:lnTo>
                  <a:pt x="5280" y="341"/>
                </a:lnTo>
                <a:lnTo>
                  <a:pt x="5280" y="2761"/>
                </a:lnTo>
              </a:path>
            </a:pathLst>
          </a:cu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4" name="Freeform 34"/>
          <p:cNvSpPr>
            <a:spLocks/>
          </p:cNvSpPr>
          <p:nvPr/>
        </p:nvSpPr>
        <p:spPr bwMode="auto">
          <a:xfrm>
            <a:off x="5391151" y="2703512"/>
            <a:ext cx="1536700" cy="16446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71"/>
              </a:cxn>
              <a:cxn ang="0">
                <a:pos x="2906" y="1271"/>
              </a:cxn>
              <a:cxn ang="0">
                <a:pos x="2906" y="2830"/>
              </a:cxn>
            </a:cxnLst>
            <a:rect l="0" t="0" r="r" b="b"/>
            <a:pathLst>
              <a:path w="2906" h="2830">
                <a:moveTo>
                  <a:pt x="0" y="0"/>
                </a:moveTo>
                <a:lnTo>
                  <a:pt x="0" y="1271"/>
                </a:lnTo>
                <a:lnTo>
                  <a:pt x="2906" y="1271"/>
                </a:lnTo>
                <a:lnTo>
                  <a:pt x="2906" y="2830"/>
                </a:lnTo>
              </a:path>
            </a:pathLst>
          </a:cu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5" name="Freeform 35"/>
          <p:cNvSpPr>
            <a:spLocks/>
          </p:cNvSpPr>
          <p:nvPr/>
        </p:nvSpPr>
        <p:spPr bwMode="auto">
          <a:xfrm>
            <a:off x="2427288" y="2684462"/>
            <a:ext cx="3714750" cy="1663700"/>
          </a:xfrm>
          <a:custGeom>
            <a:avLst/>
            <a:gdLst/>
            <a:ahLst/>
            <a:cxnLst>
              <a:cxn ang="0">
                <a:pos x="0" y="2831"/>
              </a:cxn>
              <a:cxn ang="0">
                <a:pos x="0" y="2124"/>
              </a:cxn>
              <a:cxn ang="0">
                <a:pos x="7018" y="2124"/>
              </a:cxn>
              <a:cxn ang="0">
                <a:pos x="7018" y="0"/>
              </a:cxn>
            </a:cxnLst>
            <a:rect l="0" t="0" r="r" b="b"/>
            <a:pathLst>
              <a:path w="7018" h="2831">
                <a:moveTo>
                  <a:pt x="0" y="2831"/>
                </a:moveTo>
                <a:lnTo>
                  <a:pt x="0" y="2124"/>
                </a:lnTo>
                <a:lnTo>
                  <a:pt x="7018" y="2124"/>
                </a:lnTo>
                <a:lnTo>
                  <a:pt x="7018" y="0"/>
                </a:lnTo>
              </a:path>
            </a:pathLst>
          </a:cu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6" name="Freeform 36"/>
          <p:cNvSpPr>
            <a:spLocks/>
          </p:cNvSpPr>
          <p:nvPr/>
        </p:nvSpPr>
        <p:spPr bwMode="auto">
          <a:xfrm>
            <a:off x="5192713" y="2703512"/>
            <a:ext cx="1128713" cy="1644648"/>
          </a:xfrm>
          <a:custGeom>
            <a:avLst/>
            <a:gdLst/>
            <a:ahLst/>
            <a:cxnLst>
              <a:cxn ang="0">
                <a:pos x="2134" y="0"/>
              </a:cxn>
              <a:cxn ang="0">
                <a:pos x="2134" y="2435"/>
              </a:cxn>
              <a:cxn ang="0">
                <a:pos x="0" y="2435"/>
              </a:cxn>
              <a:cxn ang="0">
                <a:pos x="0" y="2830"/>
              </a:cxn>
            </a:cxnLst>
            <a:rect l="0" t="0" r="r" b="b"/>
            <a:pathLst>
              <a:path w="2134" h="2830">
                <a:moveTo>
                  <a:pt x="2134" y="0"/>
                </a:moveTo>
                <a:lnTo>
                  <a:pt x="2134" y="2435"/>
                </a:lnTo>
                <a:lnTo>
                  <a:pt x="0" y="2435"/>
                </a:lnTo>
                <a:lnTo>
                  <a:pt x="0" y="2830"/>
                </a:lnTo>
              </a:path>
            </a:pathLst>
          </a:cu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7" name="Freeform 37"/>
          <p:cNvSpPr>
            <a:spLocks/>
          </p:cNvSpPr>
          <p:nvPr/>
        </p:nvSpPr>
        <p:spPr bwMode="auto">
          <a:xfrm>
            <a:off x="6764338" y="2722562"/>
            <a:ext cx="820738" cy="162559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9"/>
              </a:cxn>
              <a:cxn ang="0">
                <a:pos x="1549" y="2149"/>
              </a:cxn>
              <a:cxn ang="0">
                <a:pos x="1549" y="2796"/>
              </a:cxn>
            </a:cxnLst>
            <a:rect l="0" t="0" r="r" b="b"/>
            <a:pathLst>
              <a:path w="1549" h="2796">
                <a:moveTo>
                  <a:pt x="0" y="0"/>
                </a:moveTo>
                <a:lnTo>
                  <a:pt x="0" y="2149"/>
                </a:lnTo>
                <a:lnTo>
                  <a:pt x="1549" y="2149"/>
                </a:lnTo>
                <a:lnTo>
                  <a:pt x="1549" y="2796"/>
                </a:lnTo>
              </a:path>
            </a:pathLst>
          </a:cu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8" name="Freeform 38"/>
          <p:cNvSpPr>
            <a:spLocks/>
          </p:cNvSpPr>
          <p:nvPr/>
        </p:nvSpPr>
        <p:spPr bwMode="auto">
          <a:xfrm>
            <a:off x="4246563" y="2720974"/>
            <a:ext cx="3414713" cy="1627187"/>
          </a:xfrm>
          <a:custGeom>
            <a:avLst/>
            <a:gdLst/>
            <a:ahLst/>
            <a:cxnLst>
              <a:cxn ang="0">
                <a:pos x="6451" y="0"/>
              </a:cxn>
              <a:cxn ang="0">
                <a:pos x="6451" y="1011"/>
              </a:cxn>
              <a:cxn ang="0">
                <a:pos x="0" y="1011"/>
              </a:cxn>
              <a:cxn ang="0">
                <a:pos x="0" y="2761"/>
              </a:cxn>
            </a:cxnLst>
            <a:rect l="0" t="0" r="r" b="b"/>
            <a:pathLst>
              <a:path w="6451" h="2761">
                <a:moveTo>
                  <a:pt x="6451" y="0"/>
                </a:moveTo>
                <a:lnTo>
                  <a:pt x="6451" y="1011"/>
                </a:lnTo>
                <a:lnTo>
                  <a:pt x="0" y="1011"/>
                </a:lnTo>
                <a:lnTo>
                  <a:pt x="0" y="2761"/>
                </a:lnTo>
              </a:path>
            </a:pathLst>
          </a:cu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9" name="Freeform 39"/>
          <p:cNvSpPr>
            <a:spLocks/>
          </p:cNvSpPr>
          <p:nvPr/>
        </p:nvSpPr>
        <p:spPr bwMode="auto">
          <a:xfrm>
            <a:off x="7080251" y="2722562"/>
            <a:ext cx="955675" cy="1625598"/>
          </a:xfrm>
          <a:custGeom>
            <a:avLst/>
            <a:gdLst/>
            <a:ahLst/>
            <a:cxnLst>
              <a:cxn ang="0">
                <a:pos x="1807" y="0"/>
              </a:cxn>
              <a:cxn ang="0">
                <a:pos x="1807" y="2430"/>
              </a:cxn>
              <a:cxn ang="0">
                <a:pos x="0" y="2430"/>
              </a:cxn>
              <a:cxn ang="0">
                <a:pos x="0" y="2761"/>
              </a:cxn>
            </a:cxnLst>
            <a:rect l="0" t="0" r="r" b="b"/>
            <a:pathLst>
              <a:path w="1807" h="2761">
                <a:moveTo>
                  <a:pt x="1807" y="0"/>
                </a:moveTo>
                <a:lnTo>
                  <a:pt x="1807" y="2430"/>
                </a:lnTo>
                <a:lnTo>
                  <a:pt x="0" y="2430"/>
                </a:lnTo>
                <a:lnTo>
                  <a:pt x="0" y="2761"/>
                </a:lnTo>
              </a:path>
            </a:pathLst>
          </a:cu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60" name="Freeform 40"/>
          <p:cNvSpPr>
            <a:spLocks/>
          </p:cNvSpPr>
          <p:nvPr/>
        </p:nvSpPr>
        <p:spPr bwMode="auto">
          <a:xfrm>
            <a:off x="1397001" y="2684461"/>
            <a:ext cx="6919913" cy="1663701"/>
          </a:xfrm>
          <a:custGeom>
            <a:avLst/>
            <a:gdLst/>
            <a:ahLst/>
            <a:cxnLst>
              <a:cxn ang="0">
                <a:pos x="0" y="2796"/>
              </a:cxn>
              <a:cxn ang="0">
                <a:pos x="0" y="1946"/>
              </a:cxn>
              <a:cxn ang="0">
                <a:pos x="13079" y="1946"/>
              </a:cxn>
              <a:cxn ang="0">
                <a:pos x="13079" y="0"/>
              </a:cxn>
            </a:cxnLst>
            <a:rect l="0" t="0" r="r" b="b"/>
            <a:pathLst>
              <a:path w="13079" h="2796">
                <a:moveTo>
                  <a:pt x="0" y="2796"/>
                </a:moveTo>
                <a:lnTo>
                  <a:pt x="0" y="1946"/>
                </a:lnTo>
                <a:lnTo>
                  <a:pt x="13079" y="1946"/>
                </a:lnTo>
                <a:lnTo>
                  <a:pt x="13079" y="0"/>
                </a:lnTo>
              </a:path>
            </a:pathLst>
          </a:cu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61" name="Freeform 41"/>
          <p:cNvSpPr>
            <a:spLocks/>
          </p:cNvSpPr>
          <p:nvPr/>
        </p:nvSpPr>
        <p:spPr bwMode="auto">
          <a:xfrm>
            <a:off x="908051" y="2703512"/>
            <a:ext cx="2682875" cy="1644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67"/>
              </a:cxn>
              <a:cxn ang="0">
                <a:pos x="5069" y="967"/>
              </a:cxn>
              <a:cxn ang="0">
                <a:pos x="5069" y="2794"/>
              </a:cxn>
            </a:cxnLst>
            <a:rect l="0" t="0" r="r" b="b"/>
            <a:pathLst>
              <a:path w="5069" h="2794">
                <a:moveTo>
                  <a:pt x="0" y="0"/>
                </a:moveTo>
                <a:lnTo>
                  <a:pt x="0" y="967"/>
                </a:lnTo>
                <a:lnTo>
                  <a:pt x="5069" y="967"/>
                </a:lnTo>
                <a:lnTo>
                  <a:pt x="5069" y="2794"/>
                </a:lnTo>
              </a:path>
            </a:pathLst>
          </a:cu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62" name="Freeform 42"/>
          <p:cNvSpPr>
            <a:spLocks/>
          </p:cNvSpPr>
          <p:nvPr/>
        </p:nvSpPr>
        <p:spPr bwMode="auto">
          <a:xfrm>
            <a:off x="1133476" y="2720975"/>
            <a:ext cx="1257300" cy="1627188"/>
          </a:xfrm>
          <a:custGeom>
            <a:avLst/>
            <a:gdLst/>
            <a:ahLst/>
            <a:cxnLst>
              <a:cxn ang="0">
                <a:pos x="2374" y="0"/>
              </a:cxn>
              <a:cxn ang="0">
                <a:pos x="2374" y="1487"/>
              </a:cxn>
              <a:cxn ang="0">
                <a:pos x="0" y="1487"/>
              </a:cxn>
              <a:cxn ang="0">
                <a:pos x="0" y="2796"/>
              </a:cxn>
            </a:cxnLst>
            <a:rect l="0" t="0" r="r" b="b"/>
            <a:pathLst>
              <a:path w="2374" h="2796">
                <a:moveTo>
                  <a:pt x="2374" y="0"/>
                </a:moveTo>
                <a:lnTo>
                  <a:pt x="2374" y="1487"/>
                </a:lnTo>
                <a:lnTo>
                  <a:pt x="0" y="1487"/>
                </a:lnTo>
                <a:lnTo>
                  <a:pt x="0" y="2796"/>
                </a:lnTo>
              </a:path>
            </a:pathLst>
          </a:custGeom>
          <a:noFill/>
          <a:ln w="7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63" name="Rectangle 43"/>
          <p:cNvSpPr>
            <a:spLocks noChangeArrowheads="1"/>
          </p:cNvSpPr>
          <p:nvPr/>
        </p:nvSpPr>
        <p:spPr bwMode="auto">
          <a:xfrm>
            <a:off x="3294063" y="1143000"/>
            <a:ext cx="1089025" cy="1554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64" name="Rectangle 44"/>
          <p:cNvSpPr>
            <a:spLocks noChangeArrowheads="1"/>
          </p:cNvSpPr>
          <p:nvPr/>
        </p:nvSpPr>
        <p:spPr bwMode="auto">
          <a:xfrm>
            <a:off x="3294063" y="1143000"/>
            <a:ext cx="1089025" cy="155416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65" name="Rectangle 45"/>
          <p:cNvSpPr>
            <a:spLocks noChangeArrowheads="1"/>
          </p:cNvSpPr>
          <p:nvPr/>
        </p:nvSpPr>
        <p:spPr bwMode="auto">
          <a:xfrm>
            <a:off x="4705351" y="1143000"/>
            <a:ext cx="1089025" cy="1554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66" name="Rectangle 46"/>
          <p:cNvSpPr>
            <a:spLocks noChangeArrowheads="1"/>
          </p:cNvSpPr>
          <p:nvPr/>
        </p:nvSpPr>
        <p:spPr bwMode="auto">
          <a:xfrm>
            <a:off x="4705351" y="1143000"/>
            <a:ext cx="1087438" cy="155416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67" name="Rectangle 47"/>
          <p:cNvSpPr>
            <a:spLocks noChangeArrowheads="1"/>
          </p:cNvSpPr>
          <p:nvPr/>
        </p:nvSpPr>
        <p:spPr bwMode="auto">
          <a:xfrm>
            <a:off x="6013451" y="1143000"/>
            <a:ext cx="1089025" cy="1554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68" name="Rectangle 48"/>
          <p:cNvSpPr>
            <a:spLocks noChangeArrowheads="1"/>
          </p:cNvSpPr>
          <p:nvPr/>
        </p:nvSpPr>
        <p:spPr bwMode="auto">
          <a:xfrm>
            <a:off x="6013451" y="1143000"/>
            <a:ext cx="1087438" cy="155416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69" name="Rectangle 49"/>
          <p:cNvSpPr>
            <a:spLocks noChangeArrowheads="1"/>
          </p:cNvSpPr>
          <p:nvPr/>
        </p:nvSpPr>
        <p:spPr bwMode="auto">
          <a:xfrm>
            <a:off x="7458076" y="1143000"/>
            <a:ext cx="1089025" cy="1554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70" name="Rectangle 50"/>
          <p:cNvSpPr>
            <a:spLocks noChangeArrowheads="1"/>
          </p:cNvSpPr>
          <p:nvPr/>
        </p:nvSpPr>
        <p:spPr bwMode="auto">
          <a:xfrm>
            <a:off x="7458076" y="1143000"/>
            <a:ext cx="1087438" cy="155416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71" name="Rectangle 51"/>
          <p:cNvSpPr>
            <a:spLocks noChangeArrowheads="1"/>
          </p:cNvSpPr>
          <p:nvPr/>
        </p:nvSpPr>
        <p:spPr bwMode="auto">
          <a:xfrm>
            <a:off x="6189663" y="1566862"/>
            <a:ext cx="8604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Securities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72" name="Rectangle 52"/>
          <p:cNvSpPr>
            <a:spLocks noChangeArrowheads="1"/>
          </p:cNvSpPr>
          <p:nvPr/>
        </p:nvSpPr>
        <p:spPr bwMode="auto">
          <a:xfrm>
            <a:off x="6418263" y="1768475"/>
            <a:ext cx="37623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and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73" name="Rectangle 53"/>
          <p:cNvSpPr>
            <a:spLocks noChangeArrowheads="1"/>
          </p:cNvSpPr>
          <p:nvPr/>
        </p:nvSpPr>
        <p:spPr bwMode="auto">
          <a:xfrm>
            <a:off x="6184901" y="1968500"/>
            <a:ext cx="87153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Exchange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74" name="Rectangle 54"/>
          <p:cNvSpPr>
            <a:spLocks noChangeArrowheads="1"/>
          </p:cNvSpPr>
          <p:nvPr/>
        </p:nvSpPr>
        <p:spPr bwMode="auto">
          <a:xfrm>
            <a:off x="6097588" y="2170112"/>
            <a:ext cx="105886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Commission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75" name="Rectangle 55"/>
          <p:cNvSpPr>
            <a:spLocks noChangeArrowheads="1"/>
          </p:cNvSpPr>
          <p:nvPr/>
        </p:nvSpPr>
        <p:spPr bwMode="auto">
          <a:xfrm>
            <a:off x="7566026" y="1663700"/>
            <a:ext cx="100965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Department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76" name="Rectangle 56"/>
          <p:cNvSpPr>
            <a:spLocks noChangeArrowheads="1"/>
          </p:cNvSpPr>
          <p:nvPr/>
        </p:nvSpPr>
        <p:spPr bwMode="auto">
          <a:xfrm>
            <a:off x="7931151" y="1865312"/>
            <a:ext cx="22701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of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77" name="Rectangle 57"/>
          <p:cNvSpPr>
            <a:spLocks noChangeArrowheads="1"/>
          </p:cNvSpPr>
          <p:nvPr/>
        </p:nvSpPr>
        <p:spPr bwMode="auto">
          <a:xfrm>
            <a:off x="7740651" y="2065337"/>
            <a:ext cx="63341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Justice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78" name="Rectangle 58"/>
          <p:cNvSpPr>
            <a:spLocks noChangeArrowheads="1"/>
          </p:cNvSpPr>
          <p:nvPr/>
        </p:nvSpPr>
        <p:spPr bwMode="auto">
          <a:xfrm>
            <a:off x="692151" y="4348163"/>
            <a:ext cx="1060450" cy="155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79" name="Rectangle 59"/>
          <p:cNvSpPr>
            <a:spLocks noChangeArrowheads="1"/>
          </p:cNvSpPr>
          <p:nvPr/>
        </p:nvSpPr>
        <p:spPr bwMode="auto">
          <a:xfrm>
            <a:off x="692151" y="4348163"/>
            <a:ext cx="1060450" cy="155416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80" name="Rectangle 60"/>
          <p:cNvSpPr>
            <a:spLocks noChangeArrowheads="1"/>
          </p:cNvSpPr>
          <p:nvPr/>
        </p:nvSpPr>
        <p:spPr bwMode="auto">
          <a:xfrm>
            <a:off x="1751013" y="4348163"/>
            <a:ext cx="1060450" cy="155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81" name="Rectangle 61"/>
          <p:cNvSpPr>
            <a:spLocks noChangeArrowheads="1"/>
          </p:cNvSpPr>
          <p:nvPr/>
        </p:nvSpPr>
        <p:spPr bwMode="auto">
          <a:xfrm>
            <a:off x="1751013" y="4348163"/>
            <a:ext cx="1060450" cy="155416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82" name="Rectangle 62"/>
          <p:cNvSpPr>
            <a:spLocks noChangeArrowheads="1"/>
          </p:cNvSpPr>
          <p:nvPr/>
        </p:nvSpPr>
        <p:spPr bwMode="auto">
          <a:xfrm>
            <a:off x="3438526" y="4348163"/>
            <a:ext cx="1050925" cy="155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83" name="Rectangle 63"/>
          <p:cNvSpPr>
            <a:spLocks noChangeArrowheads="1"/>
          </p:cNvSpPr>
          <p:nvPr/>
        </p:nvSpPr>
        <p:spPr bwMode="auto">
          <a:xfrm>
            <a:off x="3438526" y="4348163"/>
            <a:ext cx="1050925" cy="155416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84" name="Rectangle 64"/>
          <p:cNvSpPr>
            <a:spLocks noChangeArrowheads="1"/>
          </p:cNvSpPr>
          <p:nvPr/>
        </p:nvSpPr>
        <p:spPr bwMode="auto">
          <a:xfrm>
            <a:off x="4487863" y="4348163"/>
            <a:ext cx="1069975" cy="155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85" name="Rectangle 65"/>
          <p:cNvSpPr>
            <a:spLocks noChangeArrowheads="1"/>
          </p:cNvSpPr>
          <p:nvPr/>
        </p:nvSpPr>
        <p:spPr bwMode="auto">
          <a:xfrm>
            <a:off x="4487863" y="4348163"/>
            <a:ext cx="1069975" cy="155416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86" name="Rectangle 66"/>
          <p:cNvSpPr>
            <a:spLocks noChangeArrowheads="1"/>
          </p:cNvSpPr>
          <p:nvPr/>
        </p:nvSpPr>
        <p:spPr bwMode="auto">
          <a:xfrm>
            <a:off x="6184901" y="4348163"/>
            <a:ext cx="1062038" cy="155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87" name="Rectangle 67"/>
          <p:cNvSpPr>
            <a:spLocks noChangeArrowheads="1"/>
          </p:cNvSpPr>
          <p:nvPr/>
        </p:nvSpPr>
        <p:spPr bwMode="auto">
          <a:xfrm>
            <a:off x="6184901" y="4348163"/>
            <a:ext cx="1060450" cy="155416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88" name="Rectangle 68"/>
          <p:cNvSpPr>
            <a:spLocks noChangeArrowheads="1"/>
          </p:cNvSpPr>
          <p:nvPr/>
        </p:nvSpPr>
        <p:spPr bwMode="auto">
          <a:xfrm>
            <a:off x="7243763" y="4348163"/>
            <a:ext cx="1062038" cy="155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89" name="Rectangle 69"/>
          <p:cNvSpPr>
            <a:spLocks noChangeArrowheads="1"/>
          </p:cNvSpPr>
          <p:nvPr/>
        </p:nvSpPr>
        <p:spPr bwMode="auto">
          <a:xfrm>
            <a:off x="7243763" y="4348163"/>
            <a:ext cx="1060450" cy="155416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90" name="Rectangle 70"/>
          <p:cNvSpPr>
            <a:spLocks noChangeArrowheads="1"/>
          </p:cNvSpPr>
          <p:nvPr/>
        </p:nvSpPr>
        <p:spPr bwMode="auto">
          <a:xfrm>
            <a:off x="1998663" y="4792662"/>
            <a:ext cx="6826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Holding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91" name="Rectangle 71"/>
          <p:cNvSpPr>
            <a:spLocks noChangeArrowheads="1"/>
          </p:cNvSpPr>
          <p:nvPr/>
        </p:nvSpPr>
        <p:spPr bwMode="auto">
          <a:xfrm>
            <a:off x="1924051" y="4994275"/>
            <a:ext cx="84137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Company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92" name="Rectangle 72"/>
          <p:cNvSpPr>
            <a:spLocks noChangeArrowheads="1"/>
          </p:cNvSpPr>
          <p:nvPr/>
        </p:nvSpPr>
        <p:spPr bwMode="auto">
          <a:xfrm>
            <a:off x="3768726" y="4697412"/>
            <a:ext cx="49371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State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93" name="Rectangle 73"/>
          <p:cNvSpPr>
            <a:spLocks noChangeArrowheads="1"/>
          </p:cNvSpPr>
          <p:nvPr/>
        </p:nvSpPr>
        <p:spPr bwMode="auto">
          <a:xfrm>
            <a:off x="3659188" y="4897437"/>
            <a:ext cx="73183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Member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94" name="Rectangle 74"/>
          <p:cNvSpPr>
            <a:spLocks noChangeArrowheads="1"/>
          </p:cNvSpPr>
          <p:nvPr/>
        </p:nvSpPr>
        <p:spPr bwMode="auto">
          <a:xfrm>
            <a:off x="3773488" y="5099050"/>
            <a:ext cx="48418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Bank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95" name="Rectangle 75"/>
          <p:cNvSpPr>
            <a:spLocks noChangeArrowheads="1"/>
          </p:cNvSpPr>
          <p:nvPr/>
        </p:nvSpPr>
        <p:spPr bwMode="auto">
          <a:xfrm>
            <a:off x="4740276" y="4792662"/>
            <a:ext cx="6826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Holding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96" name="Rectangle 76"/>
          <p:cNvSpPr>
            <a:spLocks noChangeArrowheads="1"/>
          </p:cNvSpPr>
          <p:nvPr/>
        </p:nvSpPr>
        <p:spPr bwMode="auto">
          <a:xfrm>
            <a:off x="4665663" y="4994275"/>
            <a:ext cx="84137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Company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97" name="Rectangle 77"/>
          <p:cNvSpPr>
            <a:spLocks noChangeArrowheads="1"/>
          </p:cNvSpPr>
          <p:nvPr/>
        </p:nvSpPr>
        <p:spPr bwMode="auto">
          <a:xfrm>
            <a:off x="6519863" y="4600575"/>
            <a:ext cx="49371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State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98" name="Rectangle 78"/>
          <p:cNvSpPr>
            <a:spLocks noChangeArrowheads="1"/>
          </p:cNvSpPr>
          <p:nvPr/>
        </p:nvSpPr>
        <p:spPr bwMode="auto">
          <a:xfrm>
            <a:off x="6535738" y="4800600"/>
            <a:ext cx="46513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Non-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99" name="Rectangle 79"/>
          <p:cNvSpPr>
            <a:spLocks noChangeArrowheads="1"/>
          </p:cNvSpPr>
          <p:nvPr/>
        </p:nvSpPr>
        <p:spPr bwMode="auto">
          <a:xfrm>
            <a:off x="6410326" y="5002212"/>
            <a:ext cx="73183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Member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400" name="Rectangle 80"/>
          <p:cNvSpPr>
            <a:spLocks noChangeArrowheads="1"/>
          </p:cNvSpPr>
          <p:nvPr/>
        </p:nvSpPr>
        <p:spPr bwMode="auto">
          <a:xfrm>
            <a:off x="6524626" y="5203825"/>
            <a:ext cx="48418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Bank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401" name="Rectangle 81"/>
          <p:cNvSpPr>
            <a:spLocks noChangeArrowheads="1"/>
          </p:cNvSpPr>
          <p:nvPr/>
        </p:nvSpPr>
        <p:spPr bwMode="auto">
          <a:xfrm>
            <a:off x="7491413" y="4792662"/>
            <a:ext cx="6826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Holding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402" name="Rectangle 82"/>
          <p:cNvSpPr>
            <a:spLocks noChangeArrowheads="1"/>
          </p:cNvSpPr>
          <p:nvPr/>
        </p:nvSpPr>
        <p:spPr bwMode="auto">
          <a:xfrm>
            <a:off x="7416801" y="4994275"/>
            <a:ext cx="84137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Company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403" name="Rectangle 83"/>
          <p:cNvSpPr>
            <a:spLocks noChangeArrowheads="1"/>
          </p:cNvSpPr>
          <p:nvPr/>
        </p:nvSpPr>
        <p:spPr bwMode="auto">
          <a:xfrm>
            <a:off x="522288" y="1143000"/>
            <a:ext cx="1089025" cy="1554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04" name="Rectangle 84"/>
          <p:cNvSpPr>
            <a:spLocks noChangeArrowheads="1"/>
          </p:cNvSpPr>
          <p:nvPr/>
        </p:nvSpPr>
        <p:spPr bwMode="auto">
          <a:xfrm>
            <a:off x="522288" y="1143000"/>
            <a:ext cx="1087438" cy="155416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05" name="Rectangle 85"/>
          <p:cNvSpPr>
            <a:spLocks noChangeArrowheads="1"/>
          </p:cNvSpPr>
          <p:nvPr/>
        </p:nvSpPr>
        <p:spPr bwMode="auto">
          <a:xfrm>
            <a:off x="784226" y="1663700"/>
            <a:ext cx="6826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Federal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406" name="Rectangle 86"/>
          <p:cNvSpPr>
            <a:spLocks noChangeArrowheads="1"/>
          </p:cNvSpPr>
          <p:nvPr/>
        </p:nvSpPr>
        <p:spPr bwMode="auto">
          <a:xfrm>
            <a:off x="755651" y="1865312"/>
            <a:ext cx="74295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Reserve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407" name="Rectangle 87"/>
          <p:cNvSpPr>
            <a:spLocks noChangeArrowheads="1"/>
          </p:cNvSpPr>
          <p:nvPr/>
        </p:nvSpPr>
        <p:spPr bwMode="auto">
          <a:xfrm>
            <a:off x="842963" y="2065337"/>
            <a:ext cx="55403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Board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408" name="Rectangle 88"/>
          <p:cNvSpPr>
            <a:spLocks noChangeArrowheads="1"/>
          </p:cNvSpPr>
          <p:nvPr/>
        </p:nvSpPr>
        <p:spPr bwMode="auto">
          <a:xfrm>
            <a:off x="1903413" y="1143000"/>
            <a:ext cx="1089025" cy="1554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09" name="Rectangle 89"/>
          <p:cNvSpPr>
            <a:spLocks noChangeArrowheads="1"/>
          </p:cNvSpPr>
          <p:nvPr/>
        </p:nvSpPr>
        <p:spPr bwMode="auto">
          <a:xfrm>
            <a:off x="1903413" y="1143000"/>
            <a:ext cx="1087438" cy="1554163"/>
          </a:xfrm>
          <a:prstGeom prst="rect">
            <a:avLst/>
          </a:prstGeom>
          <a:noFill/>
          <a:ln w="7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10" name="Rectangle 90"/>
          <p:cNvSpPr>
            <a:spLocks noChangeArrowheads="1"/>
          </p:cNvSpPr>
          <p:nvPr/>
        </p:nvSpPr>
        <p:spPr bwMode="auto">
          <a:xfrm>
            <a:off x="2016126" y="1663700"/>
            <a:ext cx="10001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Comptroller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411" name="Rectangle 91"/>
          <p:cNvSpPr>
            <a:spLocks noChangeArrowheads="1"/>
          </p:cNvSpPr>
          <p:nvPr/>
        </p:nvSpPr>
        <p:spPr bwMode="auto">
          <a:xfrm>
            <a:off x="2236788" y="1865312"/>
            <a:ext cx="52387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of the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412" name="Rectangle 92"/>
          <p:cNvSpPr>
            <a:spLocks noChangeArrowheads="1"/>
          </p:cNvSpPr>
          <p:nvPr/>
        </p:nvSpPr>
        <p:spPr bwMode="auto">
          <a:xfrm>
            <a:off x="2108201" y="2065337"/>
            <a:ext cx="80168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Currency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413" name="Rectangle 93"/>
          <p:cNvSpPr>
            <a:spLocks noChangeArrowheads="1"/>
          </p:cNvSpPr>
          <p:nvPr/>
        </p:nvSpPr>
        <p:spPr bwMode="auto">
          <a:xfrm>
            <a:off x="3556001" y="1566862"/>
            <a:ext cx="6826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Federal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414" name="Rectangle 94"/>
          <p:cNvSpPr>
            <a:spLocks noChangeArrowheads="1"/>
          </p:cNvSpPr>
          <p:nvPr/>
        </p:nvSpPr>
        <p:spPr bwMode="auto">
          <a:xfrm>
            <a:off x="3556001" y="1768475"/>
            <a:ext cx="6826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Deposit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415" name="Rectangle 95"/>
          <p:cNvSpPr>
            <a:spLocks noChangeArrowheads="1"/>
          </p:cNvSpPr>
          <p:nvPr/>
        </p:nvSpPr>
        <p:spPr bwMode="auto">
          <a:xfrm>
            <a:off x="3471863" y="1968500"/>
            <a:ext cx="86201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Insurance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416" name="Rectangle 96"/>
          <p:cNvSpPr>
            <a:spLocks noChangeArrowheads="1"/>
          </p:cNvSpPr>
          <p:nvPr/>
        </p:nvSpPr>
        <p:spPr bwMode="auto">
          <a:xfrm>
            <a:off x="3402013" y="2170112"/>
            <a:ext cx="100965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Corporation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417" name="Rectangle 97"/>
          <p:cNvSpPr>
            <a:spLocks noChangeArrowheads="1"/>
          </p:cNvSpPr>
          <p:nvPr/>
        </p:nvSpPr>
        <p:spPr bwMode="auto">
          <a:xfrm>
            <a:off x="5053013" y="1663700"/>
            <a:ext cx="49371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State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418" name="Rectangle 98"/>
          <p:cNvSpPr>
            <a:spLocks noChangeArrowheads="1"/>
          </p:cNvSpPr>
          <p:nvPr/>
        </p:nvSpPr>
        <p:spPr bwMode="auto">
          <a:xfrm>
            <a:off x="5059363" y="1865312"/>
            <a:ext cx="48418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Bank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419" name="Rectangle 99"/>
          <p:cNvSpPr>
            <a:spLocks noChangeArrowheads="1"/>
          </p:cNvSpPr>
          <p:nvPr/>
        </p:nvSpPr>
        <p:spPr bwMode="auto">
          <a:xfrm>
            <a:off x="4770438" y="2065337"/>
            <a:ext cx="109855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Departments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420" name="Rectangle 100"/>
          <p:cNvSpPr>
            <a:spLocks noChangeArrowheads="1"/>
          </p:cNvSpPr>
          <p:nvPr/>
        </p:nvSpPr>
        <p:spPr bwMode="auto">
          <a:xfrm>
            <a:off x="915988" y="4792662"/>
            <a:ext cx="73183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National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421" name="Rectangle 101"/>
          <p:cNvSpPr>
            <a:spLocks noChangeArrowheads="1"/>
          </p:cNvSpPr>
          <p:nvPr/>
        </p:nvSpPr>
        <p:spPr bwMode="auto">
          <a:xfrm>
            <a:off x="1031876" y="4994275"/>
            <a:ext cx="48418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Bank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500"/>
                                        <p:tgtEl>
                                          <p:spTgt spid="56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D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/>
                                        <p:tgtEl>
                                          <p:spTgt spid="56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/>
                                        <p:tgtEl>
                                          <p:spTgt spid="563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500"/>
                                        <p:tgtEl>
                                          <p:spTgt spid="564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D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/>
                                        <p:tgtEl>
                                          <p:spTgt spid="564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/>
                                        <p:tgtEl>
                                          <p:spTgt spid="564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500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D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/>
                                        <p:tgtEl>
                                          <p:spTgt spid="5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/>
                                        <p:tgtEl>
                                          <p:spTgt spid="5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/>
                                        <p:tgtEl>
                                          <p:spTgt spid="5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/>
                                        <p:tgtEl>
                                          <p:spTgt spid="5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/>
                                        <p:tgtEl>
                                          <p:spTgt spid="5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/>
                                        <p:tgtEl>
                                          <p:spTgt spid="563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/>
                                        <p:tgtEl>
                                          <p:spTgt spid="56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/>
                                        <p:tgtEl>
                                          <p:spTgt spid="56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/>
                                        <p:tgtEl>
                                          <p:spTgt spid="563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500"/>
                                        <p:tgtEl>
                                          <p:spTgt spid="56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/>
                                        <p:tgtEl>
                                          <p:spTgt spid="56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/>
                                        <p:tgtEl>
                                          <p:spTgt spid="563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500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500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500"/>
                                        <p:tgtEl>
                                          <p:spTgt spid="56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/>
                                        <p:tgtEl>
                                          <p:spTgt spid="56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/>
                                        <p:tgtEl>
                                          <p:spTgt spid="563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500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500"/>
                                        <p:tgtEl>
                                          <p:spTgt spid="56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D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/>
                                        <p:tgtEl>
                                          <p:spTgt spid="56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/>
                                        <p:tgtEl>
                                          <p:spTgt spid="563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500"/>
                                        <p:tgtEl>
                                          <p:spTgt spid="564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D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/>
                                        <p:tgtEl>
                                          <p:spTgt spid="564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/>
                                        <p:tgtEl>
                                          <p:spTgt spid="564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500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D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500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/>
                                        <p:tgtEl>
                                          <p:spTgt spid="56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/>
                                        <p:tgtEl>
                                          <p:spTgt spid="56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/>
                                        <p:tgtEl>
                                          <p:spTgt spid="563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500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500"/>
                                        <p:tgtEl>
                                          <p:spTgt spid="5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3" dur="500"/>
                                        <p:tgtEl>
                                          <p:spTgt spid="5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/>
                                        <p:tgtEl>
                                          <p:spTgt spid="5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500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1" dur="500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500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500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000"/>
                            </p:stCondLst>
                            <p:childTnLst>
                              <p:par>
                                <p:cTn id="147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500"/>
                                        <p:tgtEl>
                                          <p:spTgt spid="56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" dur="500"/>
                                        <p:tgtEl>
                                          <p:spTgt spid="56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/>
                                        <p:tgtEl>
                                          <p:spTgt spid="563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3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500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500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500"/>
                            </p:stCondLst>
                            <p:childTnLst>
                              <p:par>
                                <p:cTn id="16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/>
                                        <p:tgtEl>
                                          <p:spTgt spid="5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/>
                                        <p:tgtEl>
                                          <p:spTgt spid="5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/>
                                        <p:tgtEl>
                                          <p:spTgt spid="563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500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6" dur="500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500"/>
                                        <p:tgtEl>
                                          <p:spTgt spid="56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/>
                                        <p:tgtEl>
                                          <p:spTgt spid="56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/>
                                        <p:tgtEl>
                                          <p:spTgt spid="563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Fed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609600"/>
          </a:xfrm>
        </p:spPr>
        <p:txBody>
          <a:bodyPr/>
          <a:lstStyle/>
          <a:p>
            <a:r>
              <a:rPr lang="en-US" dirty="0" smtClean="0"/>
              <a:t>Conducting Monetary Policy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362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Supervision and Regulation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8956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 Financial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History of Financial Panics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113"/>
            <a:ext cx="51816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Financial panics are a part of United States history</a:t>
            </a:r>
          </a:p>
          <a:p>
            <a:r>
              <a:rPr lang="en-US" dirty="0" smtClean="0"/>
              <a:t>The Panic of 1907</a:t>
            </a:r>
          </a:p>
          <a:p>
            <a:pPr lvl="1"/>
            <a:r>
              <a:rPr lang="en-US" dirty="0" smtClean="0"/>
              <a:t>Jolted Wall Street</a:t>
            </a:r>
          </a:p>
          <a:p>
            <a:pPr lvl="1"/>
            <a:r>
              <a:rPr lang="en-US" dirty="0" smtClean="0"/>
              <a:t>Highlighted need for financial reform</a:t>
            </a:r>
            <a:endParaRPr lang="en-US" dirty="0"/>
          </a:p>
        </p:txBody>
      </p:sp>
      <p:pic>
        <p:nvPicPr>
          <p:cNvPr id="4" name="Picture 6" descr="oldbank9"/>
          <p:cNvPicPr>
            <a:picLocks noChangeAspect="1" noChangeArrowheads="1"/>
          </p:cNvPicPr>
          <p:nvPr/>
        </p:nvPicPr>
        <p:blipFill>
          <a:blip r:embed="rId3" cstate="print"/>
          <a:srcRect t="15327" b="14766"/>
          <a:stretch>
            <a:fillRect/>
          </a:stretch>
        </p:blipFill>
        <p:spPr bwMode="auto">
          <a:xfrm>
            <a:off x="2667000" y="4151312"/>
            <a:ext cx="5383212" cy="1868488"/>
          </a:xfrm>
          <a:prstGeom prst="rect">
            <a:avLst/>
          </a:prstGeom>
          <a:noFill/>
          <a:ln w="19050">
            <a:solidFill>
              <a:srgbClr val="CC9900"/>
            </a:solidFill>
            <a:miter lim="800000"/>
            <a:headEnd/>
            <a:tailEnd/>
          </a:ln>
        </p:spPr>
      </p:pic>
      <p:pic>
        <p:nvPicPr>
          <p:cNvPr id="5" name="Picture 5" descr="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255712"/>
            <a:ext cx="3054350" cy="2185988"/>
          </a:xfrm>
          <a:prstGeom prst="rect">
            <a:avLst/>
          </a:prstGeom>
          <a:noFill/>
          <a:ln w="19050">
            <a:solidFill>
              <a:srgbClr val="CC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Financial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962400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Bankers’ Bank</a:t>
            </a:r>
          </a:p>
          <a:p>
            <a:pPr lvl="1"/>
            <a:r>
              <a:rPr lang="en-US" dirty="0" smtClean="0"/>
              <a:t>Cash Services</a:t>
            </a:r>
          </a:p>
          <a:p>
            <a:pPr lvl="1"/>
            <a:r>
              <a:rPr lang="en-US" dirty="0" smtClean="0"/>
              <a:t>Check Processing</a:t>
            </a:r>
          </a:p>
          <a:p>
            <a:pPr lvl="1"/>
            <a:r>
              <a:rPr lang="en-US" dirty="0" smtClean="0"/>
              <a:t>Electronic Payments</a:t>
            </a:r>
            <a:endParaRPr lang="en-US" dirty="0"/>
          </a:p>
        </p:txBody>
      </p:sp>
      <p:pic>
        <p:nvPicPr>
          <p:cNvPr id="9" name="Picture 5" descr="P606053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893" y="1371600"/>
            <a:ext cx="3633107" cy="3810000"/>
          </a:xfrm>
          <a:prstGeom prst="rect">
            <a:avLst/>
          </a:prstGeom>
          <a:noFill/>
          <a:ln w="19050">
            <a:solidFill>
              <a:srgbClr val="C4973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Eleventh District Note</a:t>
            </a:r>
            <a:endParaRPr lang="en-US" dirty="0"/>
          </a:p>
        </p:txBody>
      </p:sp>
      <p:pic>
        <p:nvPicPr>
          <p:cNvPr id="6" name="Picture 8" descr="money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81000" y="1828800"/>
            <a:ext cx="8382000" cy="35020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Eleventh District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money"/>
          <p:cNvPicPr>
            <a:picLocks noChangeAspect="1" noChangeArrowheads="1"/>
          </p:cNvPicPr>
          <p:nvPr/>
        </p:nvPicPr>
        <p:blipFill>
          <a:blip r:embed="rId3" cstate="print"/>
          <a:srcRect r="60841"/>
          <a:stretch>
            <a:fillRect/>
          </a:stretch>
        </p:blipFill>
        <p:spPr bwMode="auto">
          <a:xfrm>
            <a:off x="2286000" y="1219200"/>
            <a:ext cx="4500563" cy="4800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Printed in Fort Worth (BEP)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money"/>
          <p:cNvPicPr>
            <a:picLocks noChangeAspect="1" noChangeArrowheads="1"/>
          </p:cNvPicPr>
          <p:nvPr/>
        </p:nvPicPr>
        <p:blipFill>
          <a:blip r:embed="rId3" cstate="print"/>
          <a:srcRect l="60841"/>
          <a:stretch>
            <a:fillRect/>
          </a:stretch>
        </p:blipFill>
        <p:spPr bwMode="auto">
          <a:xfrm>
            <a:off x="2317750" y="1143000"/>
            <a:ext cx="4506913" cy="48069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</p:spPr>
      </p:pic>
      <p:sp>
        <p:nvSpPr>
          <p:cNvPr id="5" name="Donut 4"/>
          <p:cNvSpPr/>
          <p:nvPr/>
        </p:nvSpPr>
        <p:spPr>
          <a:xfrm>
            <a:off x="4701365" y="3939365"/>
            <a:ext cx="838200" cy="762000"/>
          </a:xfrm>
          <a:prstGeom prst="donut">
            <a:avLst>
              <a:gd name="adj" fmla="val 528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Financial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United States Government’s Bank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2" descr="check22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7924800" cy="3962400"/>
          </a:xfrm>
          <a:prstGeom prst="rect">
            <a:avLst/>
          </a:prstGeom>
          <a:noFill/>
          <a:ln w="19050">
            <a:solidFill>
              <a:srgbClr val="C49733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Federal Reserve System is a three-part system.</a:t>
            </a:r>
          </a:p>
          <a:p>
            <a:pPr lvl="1"/>
            <a:r>
              <a:rPr lang="en-US" dirty="0" smtClean="0"/>
              <a:t>The Board of Governors</a:t>
            </a:r>
          </a:p>
          <a:p>
            <a:pPr lvl="1"/>
            <a:r>
              <a:rPr lang="en-US" dirty="0" smtClean="0"/>
              <a:t>The Reserve Banks</a:t>
            </a:r>
          </a:p>
          <a:p>
            <a:pPr lvl="1"/>
            <a:r>
              <a:rPr lang="en-US" dirty="0" smtClean="0"/>
              <a:t>The Federal Open Market Committee</a:t>
            </a:r>
          </a:p>
          <a:p>
            <a:r>
              <a:rPr lang="en-US" dirty="0" smtClean="0"/>
              <a:t>The Federal Reserve System has three main purposes.</a:t>
            </a:r>
          </a:p>
          <a:p>
            <a:pPr lvl="1"/>
            <a:r>
              <a:rPr lang="en-US" dirty="0" smtClean="0"/>
              <a:t>Monetary policy</a:t>
            </a:r>
          </a:p>
          <a:p>
            <a:pPr lvl="1"/>
            <a:r>
              <a:rPr lang="en-US" dirty="0" smtClean="0"/>
              <a:t>Supervision and regulation</a:t>
            </a:r>
          </a:p>
          <a:p>
            <a:pPr lvl="1"/>
            <a:r>
              <a:rPr lang="en-US" dirty="0" smtClean="0"/>
              <a:t>Financial services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Federal Reserve Act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1905000" y="1219200"/>
            <a:ext cx="5257800" cy="5410200"/>
            <a:chOff x="537195" y="1295400"/>
            <a:chExt cx="4187205" cy="5410200"/>
          </a:xfrm>
        </p:grpSpPr>
        <p:pic>
          <p:nvPicPr>
            <p:cNvPr id="4" name="Picture 27" descr="premable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325A4B"/>
                </a:clrFrom>
                <a:clrTo>
                  <a:srgbClr val="325A4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7195" y="1295400"/>
              <a:ext cx="4187205" cy="5410200"/>
            </a:xfrm>
            <a:prstGeom prst="rect">
              <a:avLst/>
            </a:prstGeom>
            <a:noFill/>
          </p:spPr>
        </p:pic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1299195" y="2087701"/>
              <a:ext cx="2639085" cy="317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hlink"/>
                </a:buClr>
                <a:buFont typeface="Monotype Sorts" pitchFamily="2" charset="2"/>
                <a:buNone/>
              </a:pPr>
              <a:r>
                <a:rPr lang="en-US" sz="2000" b="1" i="1" dirty="0">
                  <a:latin typeface="Serifa BT" pitchFamily="18" charset="0"/>
                </a:rPr>
                <a:t>An act to provide for the establishment of Federal Reserve Banks, to furnish an elastic currency, to afford means of rediscounting commercial paper, to establish a more effective supervision of banking in the United States, and for other purposes.</a:t>
              </a:r>
              <a:endParaRPr lang="en-US" sz="2000" b="1" dirty="0">
                <a:latin typeface="Serifa BT" pitchFamily="18" charset="0"/>
              </a:endParaRPr>
            </a:p>
          </p:txBody>
        </p:sp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 rot="21035780">
              <a:off x="2425385" y="5410691"/>
              <a:ext cx="2106770" cy="90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hlink"/>
                </a:buClr>
                <a:buFont typeface="Monotype Sorts" pitchFamily="2" charset="2"/>
                <a:buNone/>
              </a:pPr>
              <a:r>
                <a:rPr lang="en-US" sz="1500" b="1" dirty="0">
                  <a:latin typeface="Serifa BT" pitchFamily="18" charset="0"/>
                </a:rPr>
                <a:t>Preamble</a:t>
              </a:r>
            </a:p>
            <a:p>
              <a:pPr>
                <a:spcBef>
                  <a:spcPct val="50000"/>
                </a:spcBef>
                <a:buClr>
                  <a:schemeClr val="hlink"/>
                </a:buClr>
                <a:buFont typeface="Monotype Sorts" pitchFamily="2" charset="2"/>
                <a:buNone/>
              </a:pPr>
              <a:r>
                <a:rPr lang="en-US" sz="1500" b="1" dirty="0">
                  <a:latin typeface="Serifa BT" pitchFamily="18" charset="0"/>
                </a:rPr>
                <a:t>Federal Reserve Act of 1913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Critical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versus Private</a:t>
            </a:r>
          </a:p>
          <a:p>
            <a:r>
              <a:rPr lang="en-US" dirty="0" smtClean="0"/>
              <a:t>National versus Regional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Structure of the Fed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7714"/>
            <a:ext cx="7795033" cy="43305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1589892" y="2348658"/>
            <a:ext cx="988577" cy="173000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1242"/>
              <a:gd name="T2" fmla="*/ 19329 w 21600"/>
              <a:gd name="T3" fmla="*/ 31242 h 31242"/>
              <a:gd name="T4" fmla="*/ 0 w 21600"/>
              <a:gd name="T5" fmla="*/ 21600 h 3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124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46"/>
                  <a:pt x="20822" y="28247"/>
                  <a:pt x="19328" y="31241"/>
                </a:cubicBezTo>
              </a:path>
              <a:path w="21600" h="3124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46"/>
                  <a:pt x="20822" y="28247"/>
                  <a:pt x="19328" y="31241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6580620" y="3020555"/>
            <a:ext cx="926790" cy="203894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0833"/>
              <a:gd name="T2" fmla="*/ 19527 w 21600"/>
              <a:gd name="T3" fmla="*/ 30833 h 30833"/>
              <a:gd name="T4" fmla="*/ 0 w 21600"/>
              <a:gd name="T5" fmla="*/ 21600 h 30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833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793"/>
                  <a:pt x="20892" y="27946"/>
                  <a:pt x="19527" y="30833"/>
                </a:cubicBezTo>
              </a:path>
              <a:path w="21600" h="30833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793"/>
                  <a:pt x="20892" y="27946"/>
                  <a:pt x="19527" y="30833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8002" y="2967037"/>
            <a:ext cx="2553803" cy="126866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8332" y="4681548"/>
            <a:ext cx="2733668" cy="1345552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990600"/>
            <a:ext cx="3028276" cy="1495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the Fed: The Board of Governors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669" y="1295400"/>
            <a:ext cx="4938531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Structure of the Fed: 12 Regional Banks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33699"/>
            <a:ext cx="6705600" cy="514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4057" y="2248099"/>
            <a:ext cx="5108743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Structure of the Fed: The FOMC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64288"/>
            <a:ext cx="7117698" cy="39542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1589891" y="2446142"/>
            <a:ext cx="988577" cy="173000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1242"/>
              <a:gd name="T2" fmla="*/ 19329 w 21600"/>
              <a:gd name="T3" fmla="*/ 31242 h 31242"/>
              <a:gd name="T4" fmla="*/ 0 w 21600"/>
              <a:gd name="T5" fmla="*/ 21600 h 3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124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46"/>
                  <a:pt x="20822" y="28247"/>
                  <a:pt x="19328" y="31241"/>
                </a:cubicBezTo>
              </a:path>
              <a:path w="21600" h="3124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46"/>
                  <a:pt x="20822" y="28247"/>
                  <a:pt x="19328" y="31241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6580619" y="3118040"/>
            <a:ext cx="926790" cy="203894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0833"/>
              <a:gd name="T2" fmla="*/ 19527 w 21600"/>
              <a:gd name="T3" fmla="*/ 30833 h 30833"/>
              <a:gd name="T4" fmla="*/ 0 w 21600"/>
              <a:gd name="T5" fmla="*/ 21600 h 30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833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793"/>
                  <a:pt x="20892" y="27946"/>
                  <a:pt x="19527" y="30833"/>
                </a:cubicBezTo>
              </a:path>
              <a:path w="21600" h="30833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793"/>
                  <a:pt x="20892" y="27946"/>
                  <a:pt x="19527" y="30833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8002" y="2959735"/>
            <a:ext cx="2553804" cy="126866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8332" y="4674247"/>
            <a:ext cx="2733668" cy="1345553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983299"/>
            <a:ext cx="3028275" cy="1495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FOMC and Monetary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target fed funds rate</a:t>
            </a:r>
          </a:p>
          <a:p>
            <a:r>
              <a:rPr lang="en-US" dirty="0" smtClean="0"/>
              <a:t>Take into account input from the Board and Reserve Banks to determine economic conditions</a:t>
            </a:r>
          </a:p>
          <a:p>
            <a:r>
              <a:rPr lang="en-US" dirty="0" smtClean="0"/>
              <a:t>Conduct open market operations</a:t>
            </a:r>
          </a:p>
        </p:txBody>
      </p:sp>
      <p:pic>
        <p:nvPicPr>
          <p:cNvPr id="33794" name="Picture 2" descr="http://images.publicradio.org/content/2008/09/04/20080904_beige_book_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343400"/>
            <a:ext cx="1666875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1636&quot;&gt;&lt;/object&gt;&lt;object type=&quot;2&quot; unique_id=&quot;11637&quot;&gt;&lt;object type=&quot;3&quot; unique_id=&quot;11638&quot;&gt;&lt;property id=&quot;20148&quot; value=&quot;5&quot;/&gt;&lt;property id=&quot;20300&quot; value=&quot;Slide 1 - &amp;quot;The Story of Gold&amp;quot;&quot;/&gt;&lt;property id=&quot;20307&quot; value=&quot;256&quot;/&gt;&lt;/object&gt;&lt;object type=&quot;3&quot; unique_id=&quot;11639&quot;&gt;&lt;property id=&quot;20148&quot; value=&quot;5&quot;/&gt;&lt;property id=&quot;20300&quot; value=&quot;Slide 2 - &amp;quot;Gold!&amp;quot;&quot;/&gt;&lt;property id=&quot;20307&quot; value=&quot;257&quot;/&gt;&lt;/object&gt;&lt;object type=&quot;3&quot; unique_id=&quot;11640&quot;&gt;&lt;property id=&quot;20148&quot; value=&quot;5&quot;/&gt;&lt;property id=&quot;20300&quot; value=&quot;Slide 3 - &amp;quot;Why gold, why now?&amp;quot;&quot;/&gt;&lt;property id=&quot;20307&quot; value=&quot;317&quot;/&gt;&lt;/object&gt;&lt;object type=&quot;3&quot; unique_id=&quot;11641&quot;&gt;&lt;property id=&quot;20148&quot; value=&quot;5&quot;/&gt;&lt;property id=&quot;20300&quot; value=&quot;Slide 4 - &amp;quot;History of gold&amp;quot;&quot;/&gt;&lt;property id=&quot;20307&quot; value=&quot;283&quot;/&gt;&lt;/object&gt;&lt;object type=&quot;3&quot; unique_id=&quot;11642&quot;&gt;&lt;property id=&quot;20148&quot; value=&quot;5&quot;/&gt;&lt;property id=&quot;20300&quot; value=&quot;Slide 5 - &amp;quot;Characteristics of Au&amp;quot;&quot;/&gt;&lt;property id=&quot;20307&quot; value=&quot;260&quot;/&gt;&lt;/object&gt;&lt;object type=&quot;3&quot; unique_id=&quot;11643&quot;&gt;&lt;property id=&quot;20148&quot; value=&quot;5&quot;/&gt;&lt;property id=&quot;20300&quot; value=&quot;Slide 6&quot;/&gt;&lt;property id=&quot;20307&quot; value=&quot;351&quot;/&gt;&lt;/object&gt;&lt;object type=&quot;3&quot; unique_id=&quot;11644&quot;&gt;&lt;property id=&quot;20148&quot; value=&quot;5&quot;/&gt;&lt;property id=&quot;20300&quot; value=&quot;Slide 7 - &amp;quot;How much is there?&amp;quot;&quot;/&gt;&lt;property id=&quot;20307&quot; value=&quot;286&quot;/&gt;&lt;/object&gt;&lt;object type=&quot;3&quot; unique_id=&quot;11645&quot;&gt;&lt;property id=&quot;20148&quot; value=&quot;5&quot;/&gt;&lt;property id=&quot;20300&quot; value=&quot;Slide 8 - &amp;quot;Early Trade&amp;quot;&quot;/&gt;&lt;property id=&quot;20307&quot; value=&quot;264&quot;/&gt;&lt;/object&gt;&lt;object type=&quot;3&quot; unique_id=&quot;11646&quot;&gt;&lt;property id=&quot;20148&quot; value=&quot;5&quot;/&gt;&lt;property id=&quot;20300&quot; value=&quot;Slide 9 - &amp;quot;Gold and Money&amp;quot;&quot;/&gt;&lt;property id=&quot;20307&quot; value=&quot;263&quot;/&gt;&lt;/object&gt;&lt;object type=&quot;3&quot; unique_id=&quot;11647&quot;&gt;&lt;property id=&quot;20148&quot; value=&quot;5&quot;/&gt;&lt;property id=&quot;20300&quot; value=&quot;Slide 10 - &amp;quot;Gold and Trade&amp;quot;&quot;/&gt;&lt;property id=&quot;20307&quot; value=&quot;292&quot;/&gt;&lt;/object&gt;&lt;object type=&quot;3&quot; unique_id=&quot;11648&quot;&gt;&lt;property id=&quot;20148&quot; value=&quot;5&quot;/&gt;&lt;property id=&quot;20300&quot; value=&quot;Slide 11 - &amp;quot;Principles of a Gold Standard&amp;quot;&quot;/&gt;&lt;property id=&quot;20307&quot; value=&quot;318&quot;/&gt;&lt;/object&gt;&lt;object type=&quot;3&quot; unique_id=&quot;11649&quot;&gt;&lt;property id=&quot;20148&quot; value=&quot;5&quot;/&gt;&lt;property id=&quot;20300&quot; value=&quot;Slide 12 - &amp;quot;Link between Money Supply and Gold&amp;quot;&quot;/&gt;&lt;property id=&quot;20307&quot; value=&quot;320&quot;/&gt;&lt;/object&gt;&lt;object type=&quot;3&quot; unique_id=&quot;11650&quot;&gt;&lt;property id=&quot;20148&quot; value=&quot;5&quot;/&gt;&lt;property id=&quot;20300&quot; value=&quot;Slide 13&quot;/&gt;&lt;property id=&quot;20307&quot; value=&quot;321&quot;/&gt;&lt;/object&gt;&lt;object type=&quot;3&quot; unique_id=&quot;11651&quot;&gt;&lt;property id=&quot;20148&quot; value=&quot;5&quot;/&gt;&lt;property id=&quot;20300&quot; value=&quot;Slide 14 - &amp;quot;Price-Specie Flow Mechanism&amp;quot;&quot;/&gt;&lt;property id=&quot;20307&quot; value=&quot;322&quot;/&gt;&lt;/object&gt;&lt;object type=&quot;3&quot; unique_id=&quot;11652&quot;&gt;&lt;property id=&quot;20148&quot; value=&quot;5&quot;/&gt;&lt;property id=&quot;20300&quot; value=&quot;Slide 15 - &amp;quot;Implementation of a Gold Standard&amp;quot;&quot;/&gt;&lt;property id=&quot;20307&quot; value=&quot;319&quot;/&gt;&lt;/object&gt;&lt;object type=&quot;3&quot; unique_id=&quot;11653&quot;&gt;&lt;property id=&quot;20148&quot; value=&quot;5&quot;/&gt;&lt;property id=&quot;20300&quot; value=&quot;Slide 16 - &amp;quot;U.S. Legislation&amp;quot;&quot;/&gt;&lt;property id=&quot;20307&quot; value=&quot;300&quot;/&gt;&lt;/object&gt;&lt;object type=&quot;3&quot; unique_id=&quot;11654&quot;&gt;&lt;property id=&quot;20148&quot; value=&quot;5&quot;/&gt;&lt;property id=&quot;20300&quot; value=&quot;Slide 17 - &amp;quot;Gold Standard in U.S.&amp;quot;&quot;/&gt;&lt;property id=&quot;20307&quot; value=&quot;355&quot;/&gt;&lt;/object&gt;&lt;object type=&quot;3&quot; unique_id=&quot;11655&quot;&gt;&lt;property id=&quot;20148&quot; value=&quot;5&quot;/&gt;&lt;property id=&quot;20300&quot; value=&quot;Slide 18 - &amp;quot;Gold Standard in England&amp;quot;&quot;/&gt;&lt;property id=&quot;20307&quot; value=&quot;325&quot;/&gt;&lt;/object&gt;&lt;object type=&quot;3&quot; unique_id=&quot;11656&quot;&gt;&lt;property id=&quot;20148&quot; value=&quot;5&quot;/&gt;&lt;property id=&quot;20300&quot; value=&quot;Slide 19 - &amp;quot;Finding the Gold&amp;quot;&quot;/&gt;&lt;property id=&quot;20307&quot; value=&quot;353&quot;/&gt;&lt;/object&gt;&lt;object type=&quot;3&quot; unique_id=&quot;11657&quot;&gt;&lt;property id=&quot;20148&quot; value=&quot;5&quot;/&gt;&lt;property id=&quot;20300&quot; value=&quot;Slide 20 - &amp;quot;Historical Periods&amp;quot;&quot;/&gt;&lt;property id=&quot;20307&quot; value=&quot;326&quot;/&gt;&lt;/object&gt;&lt;object type=&quot;3&quot; unique_id=&quot;11658&quot;&gt;&lt;property id=&quot;20148&quot; value=&quot;5&quot;/&gt;&lt;property id=&quot;20300&quot; value=&quot;Slide 21 - &amp;quot;Classical Gold Standard&amp;quot;&quot;/&gt;&lt;property id=&quot;20307&quot; value=&quot;356&quot;/&gt;&lt;/object&gt;&lt;object type=&quot;3&quot; unique_id=&quot;11659&quot;&gt;&lt;property id=&quot;20148&quot; value=&quot;5&quot;/&gt;&lt;property id=&quot;20300&quot; value=&quot;Slide 22 - &amp;quot;Classical Gold Standard&amp;quot;&quot;/&gt;&lt;property id=&quot;20307&quot; value=&quot;291&quot;/&gt;&lt;/object&gt;&lt;object type=&quot;3&quot; unique_id=&quot;11660&quot;&gt;&lt;property id=&quot;20148&quot; value=&quot;5&quot;/&gt;&lt;property id=&quot;20300&quot; value=&quot;Slide 23 - &amp;quot;Classical Gold Standard&amp;quot;&quot;/&gt;&lt;property id=&quot;20307&quot; value=&quot;358&quot;/&gt;&lt;/object&gt;&lt;object type=&quot;3&quot; unique_id=&quot;11661&quot;&gt;&lt;property id=&quot;20148&quot; value=&quot;5&quot;/&gt;&lt;property id=&quot;20300&quot; value=&quot;Slide 24 - &amp;quot;Classical Gold Standard in U.S.&amp;quot;&quot;/&gt;&lt;property id=&quot;20307&quot; value=&quot;357&quot;/&gt;&lt;/object&gt;&lt;object type=&quot;3&quot; unique_id=&quot;11662&quot;&gt;&lt;property id=&quot;20148&quot; value=&quot;5&quot;/&gt;&lt;property id=&quot;20300&quot; value=&quot;Slide 25 - &amp;quot;Labor in U.S.&amp;#x0D;&amp;#x0A;Classical Gold Standard&amp;quot;&quot;/&gt;&lt;property id=&quot;20307&quot; value=&quot;327&quot;/&gt;&lt;/object&gt;&lt;object type=&quot;3&quot; unique_id=&quot;11663&quot;&gt;&lt;property id=&quot;20148&quot; value=&quot;5&quot;/&gt;&lt;property id=&quot;20300&quot; value=&quot;Slide 26 - &amp;quot;Unemployment in U.S.&amp;#x0D;&amp;#x0A; Classical Gold Standard&amp;quot;&quot;/&gt;&lt;property id=&quot;20307&quot; value=&quot;328&quot;/&gt;&lt;/object&gt;&lt;object type=&quot;3&quot; unique_id=&quot;11664&quot;&gt;&lt;property id=&quot;20148&quot; value=&quot;5&quot;/&gt;&lt;property id=&quot;20300&quot; value=&quot;Slide 27 - &amp;quot;Change in Price Level in U.S.&amp;#x0D;&amp;#x0A;Classical Gold Standard&amp;quot;&quot;/&gt;&lt;property id=&quot;20307&quot; value=&quot;329&quot;/&gt;&lt;/object&gt;&lt;object type=&quot;3&quot; unique_id=&quot;11665&quot;&gt;&lt;property id=&quot;20148&quot; value=&quot;5&quot;/&gt;&lt;property id=&quot;20300&quot; value=&quot;Slide 28 - &amp;quot;Financial Sector Instability&amp;quot;&quot;/&gt;&lt;property id=&quot;20307&quot; value=&quot;331&quot;/&gt;&lt;/object&gt;&lt;object type=&quot;3&quot; unique_id=&quot;11666&quot;&gt;&lt;property id=&quot;20148&quot; value=&quot;5&quot;/&gt;&lt;property id=&quot;20300&quot; value=&quot;Slide 29 - &amp;quot;U.S. Mortgage Rates in 1890&amp;quot;&quot;/&gt;&lt;property id=&quot;20307&quot; value=&quot;332&quot;/&gt;&lt;/object&gt;&lt;object type=&quot;3&quot; unique_id=&quot;11667&quot;&gt;&lt;property id=&quot;20148&quot; value=&quot;5&quot;/&gt;&lt;property id=&quot;20300&quot; value=&quot;Slide 30 - &amp;quot;U.S. Congress Responds to Instability&amp;quot;&quot;/&gt;&lt;property id=&quot;20307&quot; value=&quot;333&quot;/&gt;&lt;/object&gt;&lt;object type=&quot;3&quot; unique_id=&quot;11668&quot;&gt;&lt;property id=&quot;20148&quot; value=&quot;5&quot;/&gt;&lt;property id=&quot;20300&quot; value=&quot;Slide 31 - &amp;quot;U.S. Policy&amp;quot;&quot;/&gt;&lt;property id=&quot;20307&quot; value=&quot;334&quot;/&gt;&lt;/object&gt;&lt;object type=&quot;3&quot; unique_id=&quot;11669&quot;&gt;&lt;property id=&quot;20148&quot; value=&quot;5&quot;/&gt;&lt;property id=&quot;20300&quot; value=&quot;Slide 32 - &amp;quot;World War I&amp;quot;&quot;/&gt;&lt;property id=&quot;20307&quot; value=&quot;335&quot;/&gt;&lt;/object&gt;&lt;object type=&quot;3&quot; unique_id=&quot;11670&quot;&gt;&lt;property id=&quot;20148&quot; value=&quot;5&quot;/&gt;&lt;property id=&quot;20300&quot; value=&quot;Slide 33 - &amp;quot;World War I in U.S.&amp;quot;&quot;/&gt;&lt;property id=&quot;20307&quot; value=&quot;336&quot;/&gt;&lt;/object&gt;&lt;object type=&quot;3&quot; unique_id=&quot;11671&quot;&gt;&lt;property id=&quot;20148&quot; value=&quot;5&quot;/&gt;&lt;property id=&quot;20300&quot; value=&quot;Slide 34 - &amp;quot;Interwar Period in U.S.&amp;quot;&quot;/&gt;&lt;property id=&quot;20307&quot; value=&quot;337&quot;/&gt;&lt;/object&gt;&lt;object type=&quot;3&quot; unique_id=&quot;11672&quot;&gt;&lt;property id=&quot;20148&quot; value=&quot;5&quot;/&gt;&lt;property id=&quot;20300&quot; value=&quot;Slide 35 - &amp;quot;Interwar Period in U.S.&amp;quot;&quot;/&gt;&lt;property id=&quot;20307&quot; value=&quot;338&quot;/&gt;&lt;/object&gt;&lt;object type=&quot;3&quot; unique_id=&quot;11673&quot;&gt;&lt;property id=&quot;20148&quot; value=&quot;5&quot;/&gt;&lt;property id=&quot;20300&quot; value=&quot;Slide 36 - &amp;quot;Interwar Period in U.K.&amp;quot;&quot;/&gt;&lt;property id=&quot;20307&quot; value=&quot;360&quot;/&gt;&lt;/object&gt;&lt;object type=&quot;3&quot; unique_id=&quot;11674&quot;&gt;&lt;property id=&quot;20148&quot; value=&quot;5&quot;/&gt;&lt;property id=&quot;20300&quot; value=&quot;Slide 37 - &amp;quot;Great Depression&amp;quot;&quot;/&gt;&lt;property id=&quot;20307&quot; value=&quot;339&quot;/&gt;&lt;/object&gt;&lt;object type=&quot;3&quot; unique_id=&quot;11675&quot;&gt;&lt;property id=&quot;20148&quot; value=&quot;5&quot;/&gt;&lt;property id=&quot;20300&quot; value=&quot;Slide 38 - &amp;quot;Great Depression&amp;quot;&quot;/&gt;&lt;property id=&quot;20307&quot; value=&quot;340&quot;/&gt;&lt;/object&gt;&lt;object type=&quot;3&quot; unique_id=&quot;11676&quot;&gt;&lt;property id=&quot;20148&quot; value=&quot;5&quot;/&gt;&lt;property id=&quot;20300&quot; value=&quot;Slide 39 - &amp;quot;Great Depression&amp;quot;&quot;/&gt;&lt;property id=&quot;20307&quot; value=&quot;341&quot;/&gt;&lt;/object&gt;&lt;object type=&quot;3&quot; unique_id=&quot;11677&quot;&gt;&lt;property id=&quot;20148&quot; value=&quot;5&quot;/&gt;&lt;property id=&quot;20300&quot; value=&quot;Slide 40 - &amp;quot;Great Depression&amp;quot;&quot;/&gt;&lt;property id=&quot;20307&quot; value=&quot;342&quot;/&gt;&lt;/object&gt;&lt;object type=&quot;3&quot; unique_id=&quot;11678&quot;&gt;&lt;property id=&quot;20148&quot; value=&quot;5&quot;/&gt;&lt;property id=&quot;20300&quot; value=&quot;Slide 41 - &amp;quot;Great Depression&amp;quot;&quot;/&gt;&lt;property id=&quot;20307&quot; value=&quot;343&quot;/&gt;&lt;/object&gt;&lt;object type=&quot;3&quot; unique_id=&quot;11679&quot;&gt;&lt;property id=&quot;20148&quot; value=&quot;5&quot;/&gt;&lt;property id=&quot;20300&quot; value=&quot;Slide 42 - &amp;quot;Change in Price Level in U.S.&amp;#x0D;&amp;#x0A;Interwar&amp;quot;&quot;/&gt;&lt;property id=&quot;20307&quot; value=&quot;344&quot;/&gt;&lt;/object&gt;&lt;object type=&quot;3&quot; unique_id=&quot;11680&quot;&gt;&lt;property id=&quot;20148&quot; value=&quot;5&quot;/&gt;&lt;property id=&quot;20300&quot; value=&quot;Slide 43 - &amp;quot;Bretton Woods Era&amp;quot;&quot;/&gt;&lt;property id=&quot;20307&quot; value=&quot;345&quot;/&gt;&lt;/object&gt;&lt;object type=&quot;3&quot; unique_id=&quot;11681&quot;&gt;&lt;property id=&quot;20148&quot; value=&quot;5&quot;/&gt;&lt;property id=&quot;20300&quot; value=&quot;Slide 44 - &amp;quot;Bretton Woods Era&amp;quot;&quot;/&gt;&lt;property id=&quot;20307&quot; value=&quot;346&quot;/&gt;&lt;/object&gt;&lt;object type=&quot;3&quot; unique_id=&quot;11682&quot;&gt;&lt;property id=&quot;20148&quot; value=&quot;5&quot;/&gt;&lt;property id=&quot;20300&quot; value=&quot;Slide 45 - &amp;quot;End of Bretton Woods Era&amp;quot;&quot;/&gt;&lt;property id=&quot;20307&quot; value=&quot;361&quot;/&gt;&lt;/object&gt;&lt;object type=&quot;3&quot; unique_id=&quot;11683&quot;&gt;&lt;property id=&quot;20148&quot; value=&quot;5&quot;/&gt;&lt;property id=&quot;20300&quot; value=&quot;Slide 46 - &amp;quot;Post Bretton Woods&amp;quot;&quot;/&gt;&lt;property id=&quot;20307&quot; value=&quot;362&quot;/&gt;&lt;/object&gt;&lt;object type=&quot;3&quot; unique_id=&quot;11684&quot;&gt;&lt;property id=&quot;20148&quot; value=&quot;5&quot;/&gt;&lt;property id=&quot;20300&quot; value=&quot;Slide 47 - &amp;quot;Post Bretton Woods&amp;quot;&quot;/&gt;&lt;property id=&quot;20307&quot; value=&quot;364&quot;/&gt;&lt;/object&gt;&lt;object type=&quot;3&quot; unique_id=&quot;11685&quot;&gt;&lt;property id=&quot;20148&quot; value=&quot;5&quot;/&gt;&lt;property id=&quot;20300&quot; value=&quot;Slide 48&quot;/&gt;&lt;property id=&quot;20307&quot; value=&quot;315&quot;/&gt;&lt;/object&gt;&lt;object type=&quot;3&quot; unique_id=&quot;11686&quot;&gt;&lt;property id=&quot;20148&quot; value=&quot;5&quot;/&gt;&lt;property id=&quot;20300&quot; value=&quot;Slide 49 - &amp;quot;A Policy Dilemma:&amp;#x0D;&amp;#x0A;The Mundell – Fleming Model&amp;quot;&quot;/&gt;&lt;property id=&quot;20307&quot; value=&quot;347&quot;/&gt;&lt;/object&gt;&lt;object type=&quot;3&quot; unique_id=&quot;11687&quot;&gt;&lt;property id=&quot;20148&quot; value=&quot;5&quot;/&gt;&lt;property id=&quot;20300&quot; value=&quot;Slide 50 - &amp;quot;Gold Standard vs. Fiat Currency&amp;quot;&quot;/&gt;&lt;property id=&quot;20307&quot; value=&quot;349&quot;/&gt;&lt;/object&gt;&lt;object type=&quot;3&quot; unique_id=&quot;11688&quot;&gt;&lt;property id=&quot;20148&quot; value=&quot;5&quot;/&gt;&lt;property id=&quot;20300&quot; value=&quot;Slide 51 - &amp;quot;Arguments for the Gold Standard&amp;quot;&quot;/&gt;&lt;property id=&quot;20307&quot; value=&quot;276&quot;/&gt;&lt;/object&gt;&lt;object type=&quot;3&quot; unique_id=&quot;11689&quot;&gt;&lt;property id=&quot;20148&quot; value=&quot;5&quot;/&gt;&lt;property id=&quot;20300&quot; value=&quot;Slide 52 - &amp;quot;Concerns about the Gold Standard&amp;quot;&quot;/&gt;&lt;property id=&quot;20307&quot; value=&quot;274&quot;/&gt;&lt;/object&gt;&lt;object type=&quot;3&quot; unique_id=&quot;11690&quot;&gt;&lt;property id=&quot;20148&quot; value=&quot;5&quot;/&gt;&lt;property id=&quot;20300&quot; value=&quot;Slide 53&quot;/&gt;&lt;property id=&quot;20307&quot; value=&quot;284&quot;/&gt;&lt;/object&gt;&lt;object type=&quot;3&quot; unique_id=&quot;11691&quot;&gt;&lt;property id=&quot;20148&quot; value=&quot;5&quot;/&gt;&lt;property id=&quot;20300&quot; value=&quot;Slide 54 - &amp;quot;Questions?&amp;quot;&quot;/&gt;&lt;property id=&quot;20307&quot; value=&quot;278&quot;/&gt;&lt;/object&gt;&lt;object type=&quot;3&quot; unique_id=&quot;11692&quot;&gt;&lt;property id=&quot;20148&quot; value=&quot;5&quot;/&gt;&lt;property id=&quot;20300&quot; value=&quot;Slide 55 - &amp;quot;Resources&amp;quot;&quot;/&gt;&lt;property id=&quot;20307&quot; value=&quot;365&quot;/&gt;&lt;/object&gt;&lt;object type=&quot;3&quot; unique_id=&quot;11693&quot;&gt;&lt;property id=&quot;20148&quot; value=&quot;5&quot;/&gt;&lt;property id=&quot;20300&quot; value=&quot;Slide 56 - &amp;quot;Inflation Rates in U.S.&amp;quot;&quot;/&gt;&lt;property id=&quot;20307&quot; value=&quot;34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2061</TotalTime>
  <Words>421</Words>
  <Application>Microsoft Office PowerPoint</Application>
  <PresentationFormat>On-screen Show (4:3)</PresentationFormat>
  <Paragraphs>143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 Federal Reserve and You</vt:lpstr>
      <vt:lpstr>A History of Financial Panics</vt:lpstr>
      <vt:lpstr>The Federal Reserve Act</vt:lpstr>
      <vt:lpstr>The Critical Balance</vt:lpstr>
      <vt:lpstr>The Structure of the Fed</vt:lpstr>
      <vt:lpstr>Structure of the Fed: The Board of Governors</vt:lpstr>
      <vt:lpstr>The Structure of the Fed: 12 Regional Banks</vt:lpstr>
      <vt:lpstr>The Structure of the Fed: The FOMC</vt:lpstr>
      <vt:lpstr>The FOMC and Monetary Policy</vt:lpstr>
      <vt:lpstr>Dual Mandate of Monetary Policy</vt:lpstr>
      <vt:lpstr>Inflation</vt:lpstr>
      <vt:lpstr>Employment</vt:lpstr>
      <vt:lpstr>Other Tools of Monetary Policy</vt:lpstr>
      <vt:lpstr>Monetary vs. Fiscal Policy</vt:lpstr>
      <vt:lpstr>Purpose of the Fed</vt:lpstr>
      <vt:lpstr>Regulations</vt:lpstr>
      <vt:lpstr>Supervision</vt:lpstr>
      <vt:lpstr>Existing Regulation of Banks and Their Holding Companies</vt:lpstr>
      <vt:lpstr>Purpose of the Fed</vt:lpstr>
      <vt:lpstr>Providing Financial Services</vt:lpstr>
      <vt:lpstr>Eleventh District Note</vt:lpstr>
      <vt:lpstr>Eleventh District Note</vt:lpstr>
      <vt:lpstr>Printed in Fort Worth (BEP)</vt:lpstr>
      <vt:lpstr>Providing Financial Services</vt:lpstr>
      <vt:lpstr>Summary</vt:lpstr>
    </vt:vector>
  </TitlesOfParts>
  <Company>Federal Reserve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of Gold Mystery, Magic,and Money!</dc:title>
  <dc:creator>k3slk01</dc:creator>
  <cp:lastModifiedBy>Wallace, Sharon</cp:lastModifiedBy>
  <cp:revision>141</cp:revision>
  <dcterms:created xsi:type="dcterms:W3CDTF">2011-09-28T18:32:34Z</dcterms:created>
  <dcterms:modified xsi:type="dcterms:W3CDTF">2014-05-02T19:54:47Z</dcterms:modified>
</cp:coreProperties>
</file>