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handoutMasterIdLst>
    <p:handoutMasterId r:id="rId35"/>
  </p:handoutMasterIdLst>
  <p:sldIdLst>
    <p:sldId id="361" r:id="rId6"/>
    <p:sldId id="270" r:id="rId7"/>
    <p:sldId id="269" r:id="rId8"/>
    <p:sldId id="272" r:id="rId9"/>
    <p:sldId id="273" r:id="rId10"/>
    <p:sldId id="274" r:id="rId11"/>
    <p:sldId id="362" r:id="rId12"/>
    <p:sldId id="277" r:id="rId13"/>
    <p:sldId id="281" r:id="rId14"/>
    <p:sldId id="374" r:id="rId15"/>
    <p:sldId id="375" r:id="rId16"/>
    <p:sldId id="376" r:id="rId17"/>
    <p:sldId id="284" r:id="rId18"/>
    <p:sldId id="285" r:id="rId19"/>
    <p:sldId id="313" r:id="rId20"/>
    <p:sldId id="366" r:id="rId21"/>
    <p:sldId id="367" r:id="rId22"/>
    <p:sldId id="377" r:id="rId23"/>
    <p:sldId id="378" r:id="rId24"/>
    <p:sldId id="379" r:id="rId25"/>
    <p:sldId id="368" r:id="rId26"/>
    <p:sldId id="380" r:id="rId27"/>
    <p:sldId id="381" r:id="rId28"/>
    <p:sldId id="382" r:id="rId29"/>
    <p:sldId id="369" r:id="rId30"/>
    <p:sldId id="370" r:id="rId31"/>
    <p:sldId id="371" r:id="rId32"/>
    <p:sldId id="373" r:id="rId3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75" autoAdjust="0"/>
    <p:restoredTop sz="86743" autoAdjust="0"/>
  </p:normalViewPr>
  <p:slideViewPr>
    <p:cSldViewPr snapToGrid="0" snapToObjects="1">
      <p:cViewPr varScale="1">
        <p:scale>
          <a:sx n="97" d="100"/>
          <a:sy n="97" d="100"/>
        </p:scale>
        <p:origin x="-1302" y="-102"/>
      </p:cViewPr>
      <p:guideLst>
        <p:guide orient="horz" pos="3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snapToGrid="0" snapToObjects="1">
      <p:cViewPr varScale="1">
        <p:scale>
          <a:sx n="87" d="100"/>
          <a:sy n="87" d="100"/>
        </p:scale>
        <p:origin x="-382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Percent of Federal Budget from Tariffs</c:v>
                </c:pt>
              </c:strCache>
            </c:strRef>
          </c:tx>
          <c:marker>
            <c:symbol val="none"/>
          </c:marker>
          <c:cat>
            <c:numRef>
              <c:f>Sheet2!$A$2:$A$55</c:f>
              <c:numCache>
                <c:formatCode>General</c:formatCode>
                <c:ptCount val="54"/>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pt idx="30">
                  <c:v>1920</c:v>
                </c:pt>
                <c:pt idx="31">
                  <c:v>1925</c:v>
                </c:pt>
                <c:pt idx="32">
                  <c:v>1928</c:v>
                </c:pt>
                <c:pt idx="33">
                  <c:v>1930</c:v>
                </c:pt>
                <c:pt idx="34">
                  <c:v>1935</c:v>
                </c:pt>
                <c:pt idx="35">
                  <c:v>1940</c:v>
                </c:pt>
                <c:pt idx="36">
                  <c:v>1942</c:v>
                </c:pt>
                <c:pt idx="37">
                  <c:v>1944</c:v>
                </c:pt>
                <c:pt idx="38">
                  <c:v>1946</c:v>
                </c:pt>
                <c:pt idx="39">
                  <c:v>1948</c:v>
                </c:pt>
                <c:pt idx="40">
                  <c:v>1950</c:v>
                </c:pt>
                <c:pt idx="41">
                  <c:v>1951</c:v>
                </c:pt>
                <c:pt idx="42">
                  <c:v>1955</c:v>
                </c:pt>
                <c:pt idx="43">
                  <c:v>1960</c:v>
                </c:pt>
                <c:pt idx="44">
                  <c:v>1965</c:v>
                </c:pt>
                <c:pt idx="45">
                  <c:v>1970</c:v>
                </c:pt>
                <c:pt idx="46">
                  <c:v>1975</c:v>
                </c:pt>
                <c:pt idx="47">
                  <c:v>1980</c:v>
                </c:pt>
                <c:pt idx="48">
                  <c:v>1985</c:v>
                </c:pt>
                <c:pt idx="49">
                  <c:v>1990</c:v>
                </c:pt>
                <c:pt idx="50">
                  <c:v>1995</c:v>
                </c:pt>
                <c:pt idx="51">
                  <c:v>2000</c:v>
                </c:pt>
                <c:pt idx="52">
                  <c:v>2005</c:v>
                </c:pt>
                <c:pt idx="53">
                  <c:v>2010</c:v>
                </c:pt>
              </c:numCache>
            </c:numRef>
          </c:cat>
          <c:val>
            <c:numRef>
              <c:f>Sheet2!$B$2:$B$55</c:f>
              <c:numCache>
                <c:formatCode>0.00%</c:formatCode>
                <c:ptCount val="54"/>
                <c:pt idx="0">
                  <c:v>0.95</c:v>
                </c:pt>
                <c:pt idx="1">
                  <c:v>0.91600000000000004</c:v>
                </c:pt>
                <c:pt idx="2">
                  <c:v>0.83699999999999997</c:v>
                </c:pt>
                <c:pt idx="3">
                  <c:v>0.95399999999999996</c:v>
                </c:pt>
                <c:pt idx="4">
                  <c:v>0.91500000000000004</c:v>
                </c:pt>
                <c:pt idx="5">
                  <c:v>0.46400000000000002</c:v>
                </c:pt>
                <c:pt idx="6">
                  <c:v>0.83899999999999997</c:v>
                </c:pt>
                <c:pt idx="7">
                  <c:v>0.97899999999999998</c:v>
                </c:pt>
                <c:pt idx="8">
                  <c:v>0.88200000000000001</c:v>
                </c:pt>
                <c:pt idx="9">
                  <c:v>0.54100000000000004</c:v>
                </c:pt>
                <c:pt idx="10">
                  <c:v>0.64200000000000002</c:v>
                </c:pt>
                <c:pt idx="11">
                  <c:v>0.91900000000000004</c:v>
                </c:pt>
                <c:pt idx="12">
                  <c:v>0.91</c:v>
                </c:pt>
                <c:pt idx="13">
                  <c:v>0.81200000000000006</c:v>
                </c:pt>
                <c:pt idx="14">
                  <c:v>0.94899999999999995</c:v>
                </c:pt>
                <c:pt idx="15">
                  <c:v>0.55900000000000005</c:v>
                </c:pt>
                <c:pt idx="16">
                  <c:v>0.38700000000000001</c:v>
                </c:pt>
                <c:pt idx="17">
                  <c:v>0.254</c:v>
                </c:pt>
                <c:pt idx="18">
                  <c:v>0.47299999999999998</c:v>
                </c:pt>
                <c:pt idx="19">
                  <c:v>0.54600000000000004</c:v>
                </c:pt>
                <c:pt idx="20">
                  <c:v>0.55300000000000005</c:v>
                </c:pt>
                <c:pt idx="21">
                  <c:v>0.56100000000000005</c:v>
                </c:pt>
                <c:pt idx="22">
                  <c:v>0.56999999999999995</c:v>
                </c:pt>
                <c:pt idx="23">
                  <c:v>0.41099999999999998</c:v>
                </c:pt>
                <c:pt idx="24">
                  <c:v>0.34599999999999997</c:v>
                </c:pt>
                <c:pt idx="25">
                  <c:v>0.44</c:v>
                </c:pt>
                <c:pt idx="26">
                  <c:v>0.30099999999999999</c:v>
                </c:pt>
                <c:pt idx="27">
                  <c:v>0.27300000000000002</c:v>
                </c:pt>
                <c:pt idx="28">
                  <c:v>0.20100000000000001</c:v>
                </c:pt>
                <c:pt idx="29">
                  <c:v>0.25800000000000001</c:v>
                </c:pt>
                <c:pt idx="30">
                  <c:v>0.13200000000000001</c:v>
                </c:pt>
                <c:pt idx="31">
                  <c:v>0.14499999999999999</c:v>
                </c:pt>
                <c:pt idx="32">
                  <c:v>0.14000000000000001</c:v>
                </c:pt>
                <c:pt idx="33">
                  <c:v>0.14099999999999999</c:v>
                </c:pt>
                <c:pt idx="34">
                  <c:v>8.4000000000000005E-2</c:v>
                </c:pt>
                <c:pt idx="35">
                  <c:v>6.0999999999999999E-2</c:v>
                </c:pt>
                <c:pt idx="36">
                  <c:v>2.9000000000000001E-2</c:v>
                </c:pt>
                <c:pt idx="37">
                  <c:v>8.9999999999999993E-3</c:v>
                </c:pt>
                <c:pt idx="38">
                  <c:v>8.9999999999999993E-3</c:v>
                </c:pt>
                <c:pt idx="39">
                  <c:v>8.9999999999999993E-3</c:v>
                </c:pt>
                <c:pt idx="40">
                  <c:v>8.9999999999999993E-3</c:v>
                </c:pt>
                <c:pt idx="41">
                  <c:v>1.0999999999999999E-2</c:v>
                </c:pt>
                <c:pt idx="42">
                  <c:v>8.0000000000000002E-3</c:v>
                </c:pt>
                <c:pt idx="43">
                  <c:v>1.0999999999999999E-2</c:v>
                </c:pt>
                <c:pt idx="44">
                  <c:v>1.2E-2</c:v>
                </c:pt>
                <c:pt idx="45">
                  <c:v>1.2999999999999999E-2</c:v>
                </c:pt>
                <c:pt idx="46">
                  <c:v>1.2999999999999999E-2</c:v>
                </c:pt>
                <c:pt idx="47">
                  <c:v>1.4E-2</c:v>
                </c:pt>
                <c:pt idx="48">
                  <c:v>1.6E-2</c:v>
                </c:pt>
                <c:pt idx="49">
                  <c:v>1.0999999999999999E-2</c:v>
                </c:pt>
                <c:pt idx="50">
                  <c:v>1.4E-2</c:v>
                </c:pt>
                <c:pt idx="51">
                  <c:v>0.01</c:v>
                </c:pt>
                <c:pt idx="52">
                  <c:v>1.0999999999999999E-2</c:v>
                </c:pt>
                <c:pt idx="53">
                  <c:v>1.2E-2</c:v>
                </c:pt>
              </c:numCache>
            </c:numRef>
          </c:val>
          <c:smooth val="0"/>
        </c:ser>
        <c:dLbls>
          <c:showLegendKey val="0"/>
          <c:showVal val="0"/>
          <c:showCatName val="0"/>
          <c:showSerName val="0"/>
          <c:showPercent val="0"/>
          <c:showBubbleSize val="0"/>
        </c:dLbls>
        <c:marker val="1"/>
        <c:smooth val="0"/>
        <c:axId val="126909056"/>
        <c:axId val="145580416"/>
      </c:lineChart>
      <c:catAx>
        <c:axId val="126909056"/>
        <c:scaling>
          <c:orientation val="minMax"/>
        </c:scaling>
        <c:delete val="0"/>
        <c:axPos val="b"/>
        <c:numFmt formatCode="General" sourceLinked="1"/>
        <c:majorTickMark val="out"/>
        <c:minorTickMark val="none"/>
        <c:tickLblPos val="nextTo"/>
        <c:crossAx val="145580416"/>
        <c:crosses val="autoZero"/>
        <c:auto val="1"/>
        <c:lblAlgn val="ctr"/>
        <c:lblOffset val="100"/>
        <c:noMultiLvlLbl val="0"/>
      </c:catAx>
      <c:valAx>
        <c:axId val="145580416"/>
        <c:scaling>
          <c:orientation val="minMax"/>
          <c:max val="1"/>
        </c:scaling>
        <c:delete val="0"/>
        <c:axPos val="l"/>
        <c:majorGridlines/>
        <c:numFmt formatCode="0.00%" sourceLinked="1"/>
        <c:majorTickMark val="out"/>
        <c:minorTickMark val="none"/>
        <c:tickLblPos val="nextTo"/>
        <c:crossAx val="1269090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Percent of Federal Budget from Tariffs</c:v>
                </c:pt>
              </c:strCache>
            </c:strRef>
          </c:tx>
          <c:invertIfNegative val="0"/>
          <c:cat>
            <c:numRef>
              <c:f>Sheet2!$A$2:$A$31</c:f>
              <c:numCache>
                <c:formatCode>General</c:formatCode>
                <c:ptCount val="30"/>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numCache>
            </c:numRef>
          </c:cat>
          <c:val>
            <c:numRef>
              <c:f>Sheet2!$B$2:$B$31</c:f>
              <c:numCache>
                <c:formatCode>0.00%</c:formatCode>
                <c:ptCount val="30"/>
                <c:pt idx="0">
                  <c:v>0.95</c:v>
                </c:pt>
                <c:pt idx="1">
                  <c:v>0.91600000000000004</c:v>
                </c:pt>
                <c:pt idx="2">
                  <c:v>0.83699999999999997</c:v>
                </c:pt>
                <c:pt idx="3">
                  <c:v>0.95399999999999996</c:v>
                </c:pt>
                <c:pt idx="4">
                  <c:v>0.91500000000000004</c:v>
                </c:pt>
                <c:pt idx="5">
                  <c:v>0.46400000000000002</c:v>
                </c:pt>
                <c:pt idx="6">
                  <c:v>0.83899999999999997</c:v>
                </c:pt>
                <c:pt idx="7">
                  <c:v>0.97899999999999998</c:v>
                </c:pt>
                <c:pt idx="8">
                  <c:v>0.88200000000000001</c:v>
                </c:pt>
                <c:pt idx="9">
                  <c:v>0.54100000000000004</c:v>
                </c:pt>
                <c:pt idx="10">
                  <c:v>0.64200000000000002</c:v>
                </c:pt>
                <c:pt idx="11">
                  <c:v>0.91900000000000004</c:v>
                </c:pt>
                <c:pt idx="12">
                  <c:v>0.91</c:v>
                </c:pt>
                <c:pt idx="13">
                  <c:v>0.81200000000000006</c:v>
                </c:pt>
                <c:pt idx="14">
                  <c:v>0.94899999999999995</c:v>
                </c:pt>
                <c:pt idx="15">
                  <c:v>0.55900000000000005</c:v>
                </c:pt>
                <c:pt idx="16">
                  <c:v>0.38700000000000001</c:v>
                </c:pt>
                <c:pt idx="17">
                  <c:v>0.254</c:v>
                </c:pt>
                <c:pt idx="18">
                  <c:v>0.47299999999999998</c:v>
                </c:pt>
                <c:pt idx="19">
                  <c:v>0.54600000000000004</c:v>
                </c:pt>
                <c:pt idx="20">
                  <c:v>0.55300000000000005</c:v>
                </c:pt>
                <c:pt idx="21">
                  <c:v>0.56100000000000005</c:v>
                </c:pt>
                <c:pt idx="22">
                  <c:v>0.56999999999999995</c:v>
                </c:pt>
                <c:pt idx="23">
                  <c:v>0.41099999999999998</c:v>
                </c:pt>
                <c:pt idx="24">
                  <c:v>0.34599999999999997</c:v>
                </c:pt>
                <c:pt idx="25">
                  <c:v>0.44</c:v>
                </c:pt>
                <c:pt idx="26">
                  <c:v>0.30099999999999999</c:v>
                </c:pt>
                <c:pt idx="27">
                  <c:v>0.27300000000000002</c:v>
                </c:pt>
                <c:pt idx="28">
                  <c:v>0.20100000000000001</c:v>
                </c:pt>
                <c:pt idx="29">
                  <c:v>0.25800000000000001</c:v>
                </c:pt>
              </c:numCache>
            </c:numRef>
          </c:val>
        </c:ser>
        <c:dLbls>
          <c:showLegendKey val="0"/>
          <c:showVal val="0"/>
          <c:showCatName val="0"/>
          <c:showSerName val="0"/>
          <c:showPercent val="0"/>
          <c:showBubbleSize val="0"/>
        </c:dLbls>
        <c:gapWidth val="150"/>
        <c:axId val="145609088"/>
        <c:axId val="145610624"/>
      </c:barChart>
      <c:catAx>
        <c:axId val="145609088"/>
        <c:scaling>
          <c:orientation val="minMax"/>
        </c:scaling>
        <c:delete val="0"/>
        <c:axPos val="b"/>
        <c:numFmt formatCode="General" sourceLinked="1"/>
        <c:majorTickMark val="out"/>
        <c:minorTickMark val="none"/>
        <c:tickLblPos val="nextTo"/>
        <c:crossAx val="145610624"/>
        <c:crosses val="autoZero"/>
        <c:auto val="1"/>
        <c:lblAlgn val="ctr"/>
        <c:lblOffset val="100"/>
        <c:noMultiLvlLbl val="0"/>
      </c:catAx>
      <c:valAx>
        <c:axId val="145610624"/>
        <c:scaling>
          <c:orientation val="minMax"/>
          <c:max val="1"/>
        </c:scaling>
        <c:delete val="0"/>
        <c:axPos val="l"/>
        <c:majorGridlines/>
        <c:numFmt formatCode="0.00%" sourceLinked="1"/>
        <c:majorTickMark val="out"/>
        <c:minorTickMark val="none"/>
        <c:tickLblPos val="nextTo"/>
        <c:crossAx val="14560908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Sheet3!$C$1</c:f>
              <c:strCache>
                <c:ptCount val="1"/>
                <c:pt idx="0">
                  <c:v>Tariff</c:v>
                </c:pt>
              </c:strCache>
            </c:strRef>
          </c:tx>
          <c:cat>
            <c:numRef>
              <c:f>Sheet3!$A$2:$A$55</c:f>
              <c:numCache>
                <c:formatCode>General</c:formatCode>
                <c:ptCount val="54"/>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pt idx="30">
                  <c:v>1920</c:v>
                </c:pt>
                <c:pt idx="31">
                  <c:v>1925</c:v>
                </c:pt>
                <c:pt idx="32">
                  <c:v>1928</c:v>
                </c:pt>
                <c:pt idx="33">
                  <c:v>1930</c:v>
                </c:pt>
                <c:pt idx="34">
                  <c:v>1935</c:v>
                </c:pt>
                <c:pt idx="35">
                  <c:v>1940</c:v>
                </c:pt>
                <c:pt idx="36">
                  <c:v>1942</c:v>
                </c:pt>
                <c:pt idx="37">
                  <c:v>1944</c:v>
                </c:pt>
                <c:pt idx="38">
                  <c:v>1946</c:v>
                </c:pt>
                <c:pt idx="39">
                  <c:v>1948</c:v>
                </c:pt>
                <c:pt idx="40">
                  <c:v>1950</c:v>
                </c:pt>
                <c:pt idx="41">
                  <c:v>1951</c:v>
                </c:pt>
                <c:pt idx="42">
                  <c:v>1955</c:v>
                </c:pt>
                <c:pt idx="43">
                  <c:v>1960</c:v>
                </c:pt>
                <c:pt idx="44">
                  <c:v>1965</c:v>
                </c:pt>
                <c:pt idx="45">
                  <c:v>1970</c:v>
                </c:pt>
                <c:pt idx="46">
                  <c:v>1975</c:v>
                </c:pt>
                <c:pt idx="47">
                  <c:v>1980</c:v>
                </c:pt>
                <c:pt idx="48">
                  <c:v>1985</c:v>
                </c:pt>
                <c:pt idx="49">
                  <c:v>1990</c:v>
                </c:pt>
                <c:pt idx="50">
                  <c:v>1995</c:v>
                </c:pt>
                <c:pt idx="51">
                  <c:v>2000</c:v>
                </c:pt>
                <c:pt idx="52">
                  <c:v>2005</c:v>
                </c:pt>
                <c:pt idx="53">
                  <c:v>2010</c:v>
                </c:pt>
              </c:numCache>
            </c:numRef>
          </c:cat>
          <c:val>
            <c:numRef>
              <c:f>Sheet3!$C$2:$C$55</c:f>
              <c:numCache>
                <c:formatCode>"$"#,##0.00_);[Red]\("$"#,##0.00\)</c:formatCode>
                <c:ptCount val="54"/>
                <c:pt idx="0">
                  <c:v>4.4000000000000004</c:v>
                </c:pt>
                <c:pt idx="1">
                  <c:v>5.6</c:v>
                </c:pt>
                <c:pt idx="2">
                  <c:v>9.1</c:v>
                </c:pt>
                <c:pt idx="3">
                  <c:v>12.9</c:v>
                </c:pt>
                <c:pt idx="4">
                  <c:v>8.6</c:v>
                </c:pt>
                <c:pt idx="5">
                  <c:v>7.3</c:v>
                </c:pt>
                <c:pt idx="6">
                  <c:v>15</c:v>
                </c:pt>
                <c:pt idx="7">
                  <c:v>20.100000000000001</c:v>
                </c:pt>
                <c:pt idx="8">
                  <c:v>21.9</c:v>
                </c:pt>
                <c:pt idx="9">
                  <c:v>19.399999999999999</c:v>
                </c:pt>
                <c:pt idx="10">
                  <c:v>12.5</c:v>
                </c:pt>
                <c:pt idx="11">
                  <c:v>27.5</c:v>
                </c:pt>
                <c:pt idx="12">
                  <c:v>39.700000000000003</c:v>
                </c:pt>
                <c:pt idx="13">
                  <c:v>53</c:v>
                </c:pt>
                <c:pt idx="14">
                  <c:v>53.2</c:v>
                </c:pt>
                <c:pt idx="15">
                  <c:v>63</c:v>
                </c:pt>
                <c:pt idx="16">
                  <c:v>102.3</c:v>
                </c:pt>
                <c:pt idx="17">
                  <c:v>84.9</c:v>
                </c:pt>
                <c:pt idx="18">
                  <c:v>194.5</c:v>
                </c:pt>
                <c:pt idx="19">
                  <c:v>157.19999999999999</c:v>
                </c:pt>
                <c:pt idx="20">
                  <c:v>184.5</c:v>
                </c:pt>
                <c:pt idx="21">
                  <c:v>181.5</c:v>
                </c:pt>
                <c:pt idx="22">
                  <c:v>229.7</c:v>
                </c:pt>
                <c:pt idx="23">
                  <c:v>233.2</c:v>
                </c:pt>
                <c:pt idx="24">
                  <c:v>233.7</c:v>
                </c:pt>
                <c:pt idx="25">
                  <c:v>318.8</c:v>
                </c:pt>
                <c:pt idx="26">
                  <c:v>209.8</c:v>
                </c:pt>
                <c:pt idx="27">
                  <c:v>213.7</c:v>
                </c:pt>
                <c:pt idx="28">
                  <c:v>225.9</c:v>
                </c:pt>
                <c:pt idx="29">
                  <c:v>947</c:v>
                </c:pt>
                <c:pt idx="30">
                  <c:v>886</c:v>
                </c:pt>
                <c:pt idx="31">
                  <c:v>547.6</c:v>
                </c:pt>
                <c:pt idx="32">
                  <c:v>566</c:v>
                </c:pt>
                <c:pt idx="33">
                  <c:v>587</c:v>
                </c:pt>
                <c:pt idx="34">
                  <c:v>318.8</c:v>
                </c:pt>
                <c:pt idx="35">
                  <c:v>331</c:v>
                </c:pt>
                <c:pt idx="36">
                  <c:v>369</c:v>
                </c:pt>
                <c:pt idx="37">
                  <c:v>417</c:v>
                </c:pt>
                <c:pt idx="38">
                  <c:v>424</c:v>
                </c:pt>
                <c:pt idx="39">
                  <c:v>408</c:v>
                </c:pt>
                <c:pt idx="40">
                  <c:v>407</c:v>
                </c:pt>
                <c:pt idx="41">
                  <c:v>609</c:v>
                </c:pt>
                <c:pt idx="42">
                  <c:v>585</c:v>
                </c:pt>
                <c:pt idx="43">
                  <c:v>1105</c:v>
                </c:pt>
                <c:pt idx="44">
                  <c:v>1442</c:v>
                </c:pt>
                <c:pt idx="45">
                  <c:v>2430</c:v>
                </c:pt>
                <c:pt idx="46">
                  <c:v>3676</c:v>
                </c:pt>
                <c:pt idx="47">
                  <c:v>7174</c:v>
                </c:pt>
                <c:pt idx="48">
                  <c:v>12079</c:v>
                </c:pt>
                <c:pt idx="49">
                  <c:v>11500</c:v>
                </c:pt>
                <c:pt idx="50">
                  <c:v>19301</c:v>
                </c:pt>
                <c:pt idx="51">
                  <c:v>19914</c:v>
                </c:pt>
                <c:pt idx="52">
                  <c:v>23379</c:v>
                </c:pt>
                <c:pt idx="53">
                  <c:v>25298</c:v>
                </c:pt>
              </c:numCache>
            </c:numRef>
          </c:val>
        </c:ser>
        <c:ser>
          <c:idx val="1"/>
          <c:order val="1"/>
          <c:tx>
            <c:strRef>
              <c:f>Sheet3!$D$1</c:f>
              <c:strCache>
                <c:ptCount val="1"/>
                <c:pt idx="0">
                  <c:v>Income Tax</c:v>
                </c:pt>
              </c:strCache>
            </c:strRef>
          </c:tx>
          <c:spPr>
            <a:solidFill>
              <a:srgbClr val="FF0000"/>
            </a:solidFill>
          </c:spPr>
          <c:cat>
            <c:numRef>
              <c:f>Sheet3!$A$2:$A$55</c:f>
              <c:numCache>
                <c:formatCode>General</c:formatCode>
                <c:ptCount val="54"/>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pt idx="30">
                  <c:v>1920</c:v>
                </c:pt>
                <c:pt idx="31">
                  <c:v>1925</c:v>
                </c:pt>
                <c:pt idx="32">
                  <c:v>1928</c:v>
                </c:pt>
                <c:pt idx="33">
                  <c:v>1930</c:v>
                </c:pt>
                <c:pt idx="34">
                  <c:v>1935</c:v>
                </c:pt>
                <c:pt idx="35">
                  <c:v>1940</c:v>
                </c:pt>
                <c:pt idx="36">
                  <c:v>1942</c:v>
                </c:pt>
                <c:pt idx="37">
                  <c:v>1944</c:v>
                </c:pt>
                <c:pt idx="38">
                  <c:v>1946</c:v>
                </c:pt>
                <c:pt idx="39">
                  <c:v>1948</c:v>
                </c:pt>
                <c:pt idx="40">
                  <c:v>1950</c:v>
                </c:pt>
                <c:pt idx="41">
                  <c:v>1951</c:v>
                </c:pt>
                <c:pt idx="42">
                  <c:v>1955</c:v>
                </c:pt>
                <c:pt idx="43">
                  <c:v>1960</c:v>
                </c:pt>
                <c:pt idx="44">
                  <c:v>1965</c:v>
                </c:pt>
                <c:pt idx="45">
                  <c:v>1970</c:v>
                </c:pt>
                <c:pt idx="46">
                  <c:v>1975</c:v>
                </c:pt>
                <c:pt idx="47">
                  <c:v>1980</c:v>
                </c:pt>
                <c:pt idx="48">
                  <c:v>1985</c:v>
                </c:pt>
                <c:pt idx="49">
                  <c:v>1990</c:v>
                </c:pt>
                <c:pt idx="50">
                  <c:v>1995</c:v>
                </c:pt>
                <c:pt idx="51">
                  <c:v>2000</c:v>
                </c:pt>
                <c:pt idx="52">
                  <c:v>2005</c:v>
                </c:pt>
                <c:pt idx="53">
                  <c:v>2010</c:v>
                </c:pt>
              </c:numCache>
            </c:numRef>
          </c:cat>
          <c:val>
            <c:numRef>
              <c:f>Sheet3!$D$2:$D$55</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formatCode="&quot;$&quot;#,##0.00_);[Red]\(&quot;$&quot;#,##0.00\)">
                  <c:v>61</c:v>
                </c:pt>
                <c:pt idx="18" formatCode="&quot;$&quot;#,##0.00_);[Red]\(&quot;$&quot;#,##0.00\)">
                  <c:v>37.799999999999997</c:v>
                </c:pt>
                <c:pt idx="19">
                  <c:v>0</c:v>
                </c:pt>
                <c:pt idx="20">
                  <c:v>0</c:v>
                </c:pt>
                <c:pt idx="21">
                  <c:v>0</c:v>
                </c:pt>
                <c:pt idx="22">
                  <c:v>0</c:v>
                </c:pt>
                <c:pt idx="23">
                  <c:v>0</c:v>
                </c:pt>
                <c:pt idx="24">
                  <c:v>0</c:v>
                </c:pt>
                <c:pt idx="25" formatCode="&quot;$&quot;#,##0.00_);[Red]\(&quot;$&quot;#,##0.00\)">
                  <c:v>35</c:v>
                </c:pt>
                <c:pt idx="26" formatCode="&quot;$&quot;#,##0.00_);[Red]\(&quot;$&quot;#,##0.00\)">
                  <c:v>47</c:v>
                </c:pt>
                <c:pt idx="27" formatCode="&quot;$&quot;#,##0.00_);[Red]\(&quot;$&quot;#,##0.00\)">
                  <c:v>121</c:v>
                </c:pt>
                <c:pt idx="28" formatCode="&quot;$&quot;#,##0.00_);[Red]\(&quot;$&quot;#,##0.00\)">
                  <c:v>373</c:v>
                </c:pt>
                <c:pt idx="29" formatCode="&quot;$&quot;#,##0.00_);[Red]\(&quot;$&quot;#,##0.00\)">
                  <c:v>2720</c:v>
                </c:pt>
                <c:pt idx="30" formatCode="&quot;$&quot;#,##0.00_);[Red]\(&quot;$&quot;#,##0.00\)">
                  <c:v>4032</c:v>
                </c:pt>
                <c:pt idx="31" formatCode="&quot;$&quot;#,##0.00_);[Red]\(&quot;$&quot;#,##0.00\)">
                  <c:v>1697</c:v>
                </c:pt>
                <c:pt idx="32" formatCode="&quot;$&quot;#,##0.00_);[Red]\(&quot;$&quot;#,##0.00\)">
                  <c:v>2088</c:v>
                </c:pt>
                <c:pt idx="33" formatCode="&quot;$&quot;#,##0.00_);[Red]\(&quot;$&quot;#,##0.00\)">
                  <c:v>2300</c:v>
                </c:pt>
                <c:pt idx="34" formatCode="&quot;$&quot;#,##0.00_);[Red]\(&quot;$&quot;#,##0.00\)">
                  <c:v>1100</c:v>
                </c:pt>
                <c:pt idx="35" formatCode="&quot;$&quot;#,##0.00_);[Red]\(&quot;$&quot;#,##0.00\)">
                  <c:v>2100</c:v>
                </c:pt>
                <c:pt idx="36" formatCode="&quot;$&quot;#,##0.00_);[Red]\(&quot;$&quot;#,##0.00\)">
                  <c:v>7900</c:v>
                </c:pt>
                <c:pt idx="37" formatCode="&quot;$&quot;#,##0.00_);[Red]\(&quot;$&quot;#,##0.00\)">
                  <c:v>34400</c:v>
                </c:pt>
                <c:pt idx="38" formatCode="&quot;$&quot;#,##0.00_);[Red]\(&quot;$&quot;#,##0.00\)">
                  <c:v>28000</c:v>
                </c:pt>
                <c:pt idx="39" formatCode="&quot;$&quot;#,##0.00_);[Red]\(&quot;$&quot;#,##0.00\)">
                  <c:v>29000</c:v>
                </c:pt>
                <c:pt idx="40" formatCode="&quot;$&quot;#,##0.00_);[Red]\(&quot;$&quot;#,##0.00\)">
                  <c:v>26200</c:v>
                </c:pt>
                <c:pt idx="41" formatCode="&quot;$&quot;#,##0.00_);[Red]\(&quot;$&quot;#,##0.00\)">
                  <c:v>35700</c:v>
                </c:pt>
                <c:pt idx="42" formatCode="&quot;$&quot;#,##0.00_);[Red]\(&quot;$&quot;#,##0.00\)">
                  <c:v>46400</c:v>
                </c:pt>
                <c:pt idx="43" formatCode="&quot;$&quot;#,##0.00_);[Red]\(&quot;$&quot;#,##0.00\)">
                  <c:v>62200</c:v>
                </c:pt>
                <c:pt idx="44" formatCode="&quot;$&quot;#,##0.00_);[Red]\(&quot;$&quot;#,##0.00\)">
                  <c:v>74300</c:v>
                </c:pt>
                <c:pt idx="45" formatCode="&quot;$&quot;#,##0.00_);[Red]\(&quot;$&quot;#,##0.00\)">
                  <c:v>123200</c:v>
                </c:pt>
                <c:pt idx="46" formatCode="&quot;$&quot;#,##0.00_);[Red]\(&quot;$&quot;#,##0.00\)">
                  <c:v>163000</c:v>
                </c:pt>
                <c:pt idx="47" formatCode="&quot;$&quot;#,##0.00_);[Red]\(&quot;$&quot;#,##0.00\)">
                  <c:v>308700</c:v>
                </c:pt>
                <c:pt idx="48" formatCode="&quot;$&quot;#,##0.00_);[Red]\(&quot;$&quot;#,##0.00\)">
                  <c:v>395900</c:v>
                </c:pt>
                <c:pt idx="49" formatCode="&quot;$&quot;#,##0.00_);[Red]\(&quot;$&quot;#,##0.00\)">
                  <c:v>560400</c:v>
                </c:pt>
                <c:pt idx="50" formatCode="&quot;$&quot;#,##0.00_);[Red]\(&quot;$&quot;#,##0.00\)">
                  <c:v>747200</c:v>
                </c:pt>
                <c:pt idx="51" formatCode="&quot;$&quot;#,##0.00_);[Red]\(&quot;$&quot;#,##0.00\)">
                  <c:v>1211700</c:v>
                </c:pt>
                <c:pt idx="52" formatCode="&quot;$&quot;#,##0.00_);[Red]\(&quot;$&quot;#,##0.00\)">
                  <c:v>1205500</c:v>
                </c:pt>
                <c:pt idx="53" formatCode="&quot;$&quot;#,##0.00_);[Red]\(&quot;$&quot;#,##0.00\)">
                  <c:v>1090000</c:v>
                </c:pt>
              </c:numCache>
            </c:numRef>
          </c:val>
        </c:ser>
        <c:ser>
          <c:idx val="2"/>
          <c:order val="2"/>
          <c:tx>
            <c:strRef>
              <c:f>Sheet3!$E$1</c:f>
              <c:strCache>
                <c:ptCount val="1"/>
                <c:pt idx="0">
                  <c:v>Payroll Tax</c:v>
                </c:pt>
              </c:strCache>
            </c:strRef>
          </c:tx>
          <c:spPr>
            <a:solidFill>
              <a:srgbClr val="92D050"/>
            </a:solidFill>
          </c:spPr>
          <c:cat>
            <c:numRef>
              <c:f>Sheet3!$A$2:$A$55</c:f>
              <c:numCache>
                <c:formatCode>General</c:formatCode>
                <c:ptCount val="54"/>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pt idx="30">
                  <c:v>1920</c:v>
                </c:pt>
                <c:pt idx="31">
                  <c:v>1925</c:v>
                </c:pt>
                <c:pt idx="32">
                  <c:v>1928</c:v>
                </c:pt>
                <c:pt idx="33">
                  <c:v>1930</c:v>
                </c:pt>
                <c:pt idx="34">
                  <c:v>1935</c:v>
                </c:pt>
                <c:pt idx="35">
                  <c:v>1940</c:v>
                </c:pt>
                <c:pt idx="36">
                  <c:v>1942</c:v>
                </c:pt>
                <c:pt idx="37">
                  <c:v>1944</c:v>
                </c:pt>
                <c:pt idx="38">
                  <c:v>1946</c:v>
                </c:pt>
                <c:pt idx="39">
                  <c:v>1948</c:v>
                </c:pt>
                <c:pt idx="40">
                  <c:v>1950</c:v>
                </c:pt>
                <c:pt idx="41">
                  <c:v>1951</c:v>
                </c:pt>
                <c:pt idx="42">
                  <c:v>1955</c:v>
                </c:pt>
                <c:pt idx="43">
                  <c:v>1960</c:v>
                </c:pt>
                <c:pt idx="44">
                  <c:v>1965</c:v>
                </c:pt>
                <c:pt idx="45">
                  <c:v>1970</c:v>
                </c:pt>
                <c:pt idx="46">
                  <c:v>1975</c:v>
                </c:pt>
                <c:pt idx="47">
                  <c:v>1980</c:v>
                </c:pt>
                <c:pt idx="48">
                  <c:v>1985</c:v>
                </c:pt>
                <c:pt idx="49">
                  <c:v>1990</c:v>
                </c:pt>
                <c:pt idx="50">
                  <c:v>1995</c:v>
                </c:pt>
                <c:pt idx="51">
                  <c:v>2000</c:v>
                </c:pt>
                <c:pt idx="52">
                  <c:v>2005</c:v>
                </c:pt>
                <c:pt idx="53">
                  <c:v>2010</c:v>
                </c:pt>
              </c:numCache>
            </c:numRef>
          </c:cat>
          <c:val>
            <c:numRef>
              <c:f>Sheet3!$E$2:$E$55</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formatCode="&quot;$&quot;#,##0.00_);[Red]\(&quot;$&quot;#,##0.00\)">
                  <c:v>800</c:v>
                </c:pt>
                <c:pt idx="36" formatCode="&quot;$&quot;#,##0.00_);[Red]\(&quot;$&quot;#,##0.00\)">
                  <c:v>1200</c:v>
                </c:pt>
                <c:pt idx="37" formatCode="&quot;$&quot;#,##0.00_);[Red]\(&quot;$&quot;#,##0.00\)">
                  <c:v>1900</c:v>
                </c:pt>
                <c:pt idx="38" formatCode="&quot;$&quot;#,##0.00_);[Red]\(&quot;$&quot;#,##0.00\)">
                  <c:v>1900</c:v>
                </c:pt>
                <c:pt idx="39" formatCode="&quot;$&quot;#,##0.00_);[Red]\(&quot;$&quot;#,##0.00\)">
                  <c:v>2500</c:v>
                </c:pt>
                <c:pt idx="40" formatCode="&quot;$&quot;#,##0.00_);[Red]\(&quot;$&quot;#,##0.00\)">
                  <c:v>3000</c:v>
                </c:pt>
                <c:pt idx="41" formatCode="&quot;$&quot;#,##0.00_);[Red]\(&quot;$&quot;#,##0.00\)">
                  <c:v>4100</c:v>
                </c:pt>
                <c:pt idx="42" formatCode="&quot;$&quot;#,##0.00_);[Red]\(&quot;$&quot;#,##0.00\)">
                  <c:v>6100</c:v>
                </c:pt>
                <c:pt idx="43" formatCode="&quot;$&quot;#,##0.00_);[Red]\(&quot;$&quot;#,##0.00\)">
                  <c:v>12200</c:v>
                </c:pt>
                <c:pt idx="44" formatCode="&quot;$&quot;#,##0.00_);[Red]\(&quot;$&quot;#,##0.00\)">
                  <c:v>22200</c:v>
                </c:pt>
                <c:pt idx="45" formatCode="&quot;$&quot;#,##0.00_);[Red]\(&quot;$&quot;#,##0.00\)">
                  <c:v>44400</c:v>
                </c:pt>
                <c:pt idx="46" formatCode="&quot;$&quot;#,##0.00_);[Red]\(&quot;$&quot;#,##0.00\)">
                  <c:v>84500</c:v>
                </c:pt>
                <c:pt idx="47" formatCode="&quot;$&quot;#,##0.00_);[Red]\(&quot;$&quot;#,##0.00\)">
                  <c:v>157800</c:v>
                </c:pt>
                <c:pt idx="48" formatCode="&quot;$&quot;#,##0.00_);[Red]\(&quot;$&quot;#,##0.00\)">
                  <c:v>255200</c:v>
                </c:pt>
                <c:pt idx="49" formatCode="&quot;$&quot;#,##0.00_);[Red]\(&quot;$&quot;#,##0.00\)">
                  <c:v>380000</c:v>
                </c:pt>
                <c:pt idx="50" formatCode="&quot;$&quot;#,##0.00_);[Red]\(&quot;$&quot;#,##0.00\)">
                  <c:v>484500</c:v>
                </c:pt>
                <c:pt idx="51" formatCode="&quot;$&quot;#,##0.00_);[Red]\(&quot;$&quot;#,##0.00\)">
                  <c:v>652900</c:v>
                </c:pt>
                <c:pt idx="52" formatCode="&quot;$&quot;#,##0.00_);[Red]\(&quot;$&quot;#,##0.00\)">
                  <c:v>794100</c:v>
                </c:pt>
                <c:pt idx="53" formatCode="&quot;$&quot;#,##0.00_);[Red]\(&quot;$&quot;#,##0.00\)">
                  <c:v>864800</c:v>
                </c:pt>
              </c:numCache>
            </c:numRef>
          </c:val>
        </c:ser>
        <c:ser>
          <c:idx val="3"/>
          <c:order val="3"/>
          <c:tx>
            <c:strRef>
              <c:f>Sheet3!$F$1</c:f>
              <c:strCache>
                <c:ptCount val="1"/>
                <c:pt idx="0">
                  <c:v>Other</c:v>
                </c:pt>
              </c:strCache>
            </c:strRef>
          </c:tx>
          <c:spPr>
            <a:solidFill>
              <a:srgbClr val="FFFF00"/>
            </a:solidFill>
          </c:spPr>
          <c:cat>
            <c:numRef>
              <c:f>Sheet3!$A$2:$A$55</c:f>
              <c:numCache>
                <c:formatCode>General</c:formatCode>
                <c:ptCount val="54"/>
                <c:pt idx="0">
                  <c:v>1792</c:v>
                </c:pt>
                <c:pt idx="1">
                  <c:v>1795</c:v>
                </c:pt>
                <c:pt idx="2">
                  <c:v>1800</c:v>
                </c:pt>
                <c:pt idx="3">
                  <c:v>1805</c:v>
                </c:pt>
                <c:pt idx="4">
                  <c:v>1810</c:v>
                </c:pt>
                <c:pt idx="5">
                  <c:v>1815</c:v>
                </c:pt>
                <c:pt idx="6">
                  <c:v>1820</c:v>
                </c:pt>
                <c:pt idx="7">
                  <c:v>1825</c:v>
                </c:pt>
                <c:pt idx="8">
                  <c:v>1830</c:v>
                </c:pt>
                <c:pt idx="9">
                  <c:v>1835</c:v>
                </c:pt>
                <c:pt idx="10">
                  <c:v>1840</c:v>
                </c:pt>
                <c:pt idx="11">
                  <c:v>1845</c:v>
                </c:pt>
                <c:pt idx="12">
                  <c:v>1850</c:v>
                </c:pt>
                <c:pt idx="13">
                  <c:v>1855</c:v>
                </c:pt>
                <c:pt idx="14">
                  <c:v>1860</c:v>
                </c:pt>
                <c:pt idx="15">
                  <c:v>1863</c:v>
                </c:pt>
                <c:pt idx="16">
                  <c:v>1864</c:v>
                </c:pt>
                <c:pt idx="17">
                  <c:v>1865</c:v>
                </c:pt>
                <c:pt idx="18">
                  <c:v>1870</c:v>
                </c:pt>
                <c:pt idx="19">
                  <c:v>1875</c:v>
                </c:pt>
                <c:pt idx="20">
                  <c:v>1880</c:v>
                </c:pt>
                <c:pt idx="21">
                  <c:v>1885</c:v>
                </c:pt>
                <c:pt idx="22">
                  <c:v>1890</c:v>
                </c:pt>
                <c:pt idx="23">
                  <c:v>1900</c:v>
                </c:pt>
                <c:pt idx="24">
                  <c:v>1910</c:v>
                </c:pt>
                <c:pt idx="25">
                  <c:v>1913</c:v>
                </c:pt>
                <c:pt idx="26">
                  <c:v>1915</c:v>
                </c:pt>
                <c:pt idx="27">
                  <c:v>1916</c:v>
                </c:pt>
                <c:pt idx="28">
                  <c:v>1917</c:v>
                </c:pt>
                <c:pt idx="29">
                  <c:v>1918</c:v>
                </c:pt>
                <c:pt idx="30">
                  <c:v>1920</c:v>
                </c:pt>
                <c:pt idx="31">
                  <c:v>1925</c:v>
                </c:pt>
                <c:pt idx="32">
                  <c:v>1928</c:v>
                </c:pt>
                <c:pt idx="33">
                  <c:v>1930</c:v>
                </c:pt>
                <c:pt idx="34">
                  <c:v>1935</c:v>
                </c:pt>
                <c:pt idx="35">
                  <c:v>1940</c:v>
                </c:pt>
                <c:pt idx="36">
                  <c:v>1942</c:v>
                </c:pt>
                <c:pt idx="37">
                  <c:v>1944</c:v>
                </c:pt>
                <c:pt idx="38">
                  <c:v>1946</c:v>
                </c:pt>
                <c:pt idx="39">
                  <c:v>1948</c:v>
                </c:pt>
                <c:pt idx="40">
                  <c:v>1950</c:v>
                </c:pt>
                <c:pt idx="41">
                  <c:v>1951</c:v>
                </c:pt>
                <c:pt idx="42">
                  <c:v>1955</c:v>
                </c:pt>
                <c:pt idx="43">
                  <c:v>1960</c:v>
                </c:pt>
                <c:pt idx="44">
                  <c:v>1965</c:v>
                </c:pt>
                <c:pt idx="45">
                  <c:v>1970</c:v>
                </c:pt>
                <c:pt idx="46">
                  <c:v>1975</c:v>
                </c:pt>
                <c:pt idx="47">
                  <c:v>1980</c:v>
                </c:pt>
                <c:pt idx="48">
                  <c:v>1985</c:v>
                </c:pt>
                <c:pt idx="49">
                  <c:v>1990</c:v>
                </c:pt>
                <c:pt idx="50">
                  <c:v>1995</c:v>
                </c:pt>
                <c:pt idx="51">
                  <c:v>2000</c:v>
                </c:pt>
                <c:pt idx="52">
                  <c:v>2005</c:v>
                </c:pt>
                <c:pt idx="53">
                  <c:v>2010</c:v>
                </c:pt>
              </c:numCache>
            </c:numRef>
          </c:cat>
          <c:val>
            <c:numRef>
              <c:f>Sheet3!$F$2:$F$55</c:f>
              <c:numCache>
                <c:formatCode>"$"#,##0.00_);[Red]\("$"#,##0.00\)</c:formatCode>
                <c:ptCount val="54"/>
                <c:pt idx="0">
                  <c:v>0.19999999999999929</c:v>
                </c:pt>
                <c:pt idx="1">
                  <c:v>0.5</c:v>
                </c:pt>
                <c:pt idx="2">
                  <c:v>1.7000000000000011</c:v>
                </c:pt>
                <c:pt idx="3">
                  <c:v>0.69999999999999929</c:v>
                </c:pt>
                <c:pt idx="4">
                  <c:v>0.80000000000000071</c:v>
                </c:pt>
                <c:pt idx="5">
                  <c:v>8.3999999999999986</c:v>
                </c:pt>
                <c:pt idx="6">
                  <c:v>2.8999999999999986</c:v>
                </c:pt>
                <c:pt idx="7">
                  <c:v>0.39999999999999858</c:v>
                </c:pt>
                <c:pt idx="8">
                  <c:v>2.9000000000000021</c:v>
                </c:pt>
                <c:pt idx="9">
                  <c:v>16.399999999999999</c:v>
                </c:pt>
                <c:pt idx="10">
                  <c:v>7</c:v>
                </c:pt>
                <c:pt idx="11">
                  <c:v>2.5</c:v>
                </c:pt>
                <c:pt idx="12">
                  <c:v>3.8999999999999986</c:v>
                </c:pt>
                <c:pt idx="13">
                  <c:v>12.400000000000006</c:v>
                </c:pt>
                <c:pt idx="14">
                  <c:v>2.8999999999999986</c:v>
                </c:pt>
                <c:pt idx="15">
                  <c:v>49.7</c:v>
                </c:pt>
                <c:pt idx="16">
                  <c:v>162.30000000000001</c:v>
                </c:pt>
                <c:pt idx="17">
                  <c:v>187.79999999999998</c:v>
                </c:pt>
                <c:pt idx="18">
                  <c:v>179</c:v>
                </c:pt>
                <c:pt idx="19">
                  <c:v>130.80000000000001</c:v>
                </c:pt>
                <c:pt idx="20">
                  <c:v>149</c:v>
                </c:pt>
                <c:pt idx="21">
                  <c:v>142.19999999999999</c:v>
                </c:pt>
                <c:pt idx="22">
                  <c:v>173.40000000000003</c:v>
                </c:pt>
                <c:pt idx="23">
                  <c:v>334.00000000000006</c:v>
                </c:pt>
                <c:pt idx="24">
                  <c:v>441.50000000000006</c:v>
                </c:pt>
                <c:pt idx="25">
                  <c:v>370.3</c:v>
                </c:pt>
                <c:pt idx="26">
                  <c:v>441.09999999999997</c:v>
                </c:pt>
                <c:pt idx="27">
                  <c:v>447.79999999999995</c:v>
                </c:pt>
                <c:pt idx="28">
                  <c:v>525.4</c:v>
                </c:pt>
                <c:pt idx="29">
                  <c:v>-2.4000000000000909</c:v>
                </c:pt>
                <c:pt idx="30">
                  <c:v>1776.6000000000004</c:v>
                </c:pt>
                <c:pt idx="31">
                  <c:v>1535.5</c:v>
                </c:pt>
                <c:pt idx="32">
                  <c:v>1388.3000000000002</c:v>
                </c:pt>
                <c:pt idx="33">
                  <c:v>1290.8999999999996</c:v>
                </c:pt>
                <c:pt idx="34">
                  <c:v>2381.6999999999998</c:v>
                </c:pt>
                <c:pt idx="35">
                  <c:v>2156.1000000000004</c:v>
                </c:pt>
                <c:pt idx="36">
                  <c:v>3330.1000000000004</c:v>
                </c:pt>
                <c:pt idx="37">
                  <c:v>7431.9000000000015</c:v>
                </c:pt>
                <c:pt idx="38">
                  <c:v>16076</c:v>
                </c:pt>
                <c:pt idx="39">
                  <c:v>15392</c:v>
                </c:pt>
                <c:pt idx="40">
                  <c:v>14193</c:v>
                </c:pt>
                <c:pt idx="41">
                  <c:v>16291</c:v>
                </c:pt>
                <c:pt idx="42">
                  <c:v>18815</c:v>
                </c:pt>
                <c:pt idx="43">
                  <c:v>24295</c:v>
                </c:pt>
                <c:pt idx="44">
                  <c:v>18858</c:v>
                </c:pt>
                <c:pt idx="45">
                  <c:v>22770</c:v>
                </c:pt>
                <c:pt idx="46">
                  <c:v>27924</c:v>
                </c:pt>
                <c:pt idx="47">
                  <c:v>43426</c:v>
                </c:pt>
                <c:pt idx="48">
                  <c:v>70821</c:v>
                </c:pt>
                <c:pt idx="49">
                  <c:v>80100</c:v>
                </c:pt>
                <c:pt idx="50">
                  <c:v>109999</c:v>
                </c:pt>
                <c:pt idx="51">
                  <c:v>140686</c:v>
                </c:pt>
                <c:pt idx="52">
                  <c:v>130621</c:v>
                </c:pt>
                <c:pt idx="53">
                  <c:v>182602</c:v>
                </c:pt>
              </c:numCache>
            </c:numRef>
          </c:val>
        </c:ser>
        <c:dLbls>
          <c:showLegendKey val="0"/>
          <c:showVal val="0"/>
          <c:showCatName val="0"/>
          <c:showSerName val="0"/>
          <c:showPercent val="0"/>
          <c:showBubbleSize val="0"/>
        </c:dLbls>
        <c:axId val="145535360"/>
        <c:axId val="145536896"/>
      </c:areaChart>
      <c:catAx>
        <c:axId val="145535360"/>
        <c:scaling>
          <c:orientation val="minMax"/>
        </c:scaling>
        <c:delete val="0"/>
        <c:axPos val="b"/>
        <c:numFmt formatCode="General" sourceLinked="1"/>
        <c:majorTickMark val="out"/>
        <c:minorTickMark val="none"/>
        <c:tickLblPos val="nextTo"/>
        <c:crossAx val="145536896"/>
        <c:crosses val="autoZero"/>
        <c:auto val="1"/>
        <c:lblAlgn val="ctr"/>
        <c:lblOffset val="100"/>
        <c:noMultiLvlLbl val="0"/>
      </c:catAx>
      <c:valAx>
        <c:axId val="145536896"/>
        <c:scaling>
          <c:orientation val="minMax"/>
        </c:scaling>
        <c:delete val="0"/>
        <c:axPos val="l"/>
        <c:majorGridlines/>
        <c:numFmt formatCode="0%" sourceLinked="1"/>
        <c:majorTickMark val="out"/>
        <c:minorTickMark val="none"/>
        <c:tickLblPos val="nextTo"/>
        <c:crossAx val="145535360"/>
        <c:crosses val="autoZero"/>
        <c:crossBetween val="midCat"/>
      </c:valAx>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DB206-4DD5-47BC-85FE-2442B8CF9EE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2387736-E42B-4175-AD7C-D95005F7842B}">
      <dgm:prSet phldrT="[Text]"/>
      <dgm:spPr/>
      <dgm:t>
        <a:bodyPr/>
        <a:lstStyle/>
        <a:p>
          <a:r>
            <a:rPr lang="en-US" dirty="0" smtClean="0"/>
            <a:t>Innovation</a:t>
          </a:r>
          <a:endParaRPr lang="en-US" dirty="0"/>
        </a:p>
      </dgm:t>
    </dgm:pt>
    <dgm:pt modelId="{D8FFF323-5D3C-43DC-9221-39605AD28EFC}" type="parTrans" cxnId="{73C3A467-B2D3-4E49-8994-710F1F661B7D}">
      <dgm:prSet/>
      <dgm:spPr/>
      <dgm:t>
        <a:bodyPr/>
        <a:lstStyle/>
        <a:p>
          <a:endParaRPr lang="en-US"/>
        </a:p>
      </dgm:t>
    </dgm:pt>
    <dgm:pt modelId="{DC662618-B4A0-4168-960A-1892DEE9B897}" type="sibTrans" cxnId="{73C3A467-B2D3-4E49-8994-710F1F661B7D}">
      <dgm:prSet/>
      <dgm:spPr/>
      <dgm:t>
        <a:bodyPr/>
        <a:lstStyle/>
        <a:p>
          <a:endParaRPr lang="en-US"/>
        </a:p>
      </dgm:t>
    </dgm:pt>
    <dgm:pt modelId="{7BCC0CAB-4680-42DF-A248-6D0670901675}">
      <dgm:prSet phldrT="[Text]"/>
      <dgm:spPr/>
      <dgm:t>
        <a:bodyPr/>
        <a:lstStyle/>
        <a:p>
          <a:r>
            <a:rPr lang="en-US" dirty="0" smtClean="0"/>
            <a:t>Trade</a:t>
          </a:r>
          <a:endParaRPr lang="en-US" dirty="0"/>
        </a:p>
      </dgm:t>
    </dgm:pt>
    <dgm:pt modelId="{D7964DD0-980D-40A2-BDA9-5734077034B9}" type="parTrans" cxnId="{782E2329-7476-4076-BDBA-CD0726B72461}">
      <dgm:prSet/>
      <dgm:spPr/>
      <dgm:t>
        <a:bodyPr/>
        <a:lstStyle/>
        <a:p>
          <a:endParaRPr lang="en-US"/>
        </a:p>
      </dgm:t>
    </dgm:pt>
    <dgm:pt modelId="{F7E689BC-3127-46DF-ADCB-07BA47CB6901}" type="sibTrans" cxnId="{782E2329-7476-4076-BDBA-CD0726B72461}">
      <dgm:prSet/>
      <dgm:spPr/>
      <dgm:t>
        <a:bodyPr/>
        <a:lstStyle/>
        <a:p>
          <a:endParaRPr lang="en-US"/>
        </a:p>
      </dgm:t>
    </dgm:pt>
    <dgm:pt modelId="{E65A7F94-CD7C-4779-B4DF-5EB7A63E6E99}">
      <dgm:prSet phldrT="[Text]"/>
      <dgm:spPr/>
      <dgm:t>
        <a:bodyPr/>
        <a:lstStyle/>
        <a:p>
          <a:r>
            <a:rPr lang="en-US" dirty="0" smtClean="0"/>
            <a:t>Prices equalize</a:t>
          </a:r>
          <a:endParaRPr lang="en-US" dirty="0"/>
        </a:p>
      </dgm:t>
    </dgm:pt>
    <dgm:pt modelId="{9C9EEC9F-E763-4A01-91AE-03E9CBA7001F}" type="parTrans" cxnId="{6451A734-B95F-456C-A192-5535CBACA25C}">
      <dgm:prSet/>
      <dgm:spPr/>
      <dgm:t>
        <a:bodyPr/>
        <a:lstStyle/>
        <a:p>
          <a:endParaRPr lang="en-US"/>
        </a:p>
      </dgm:t>
    </dgm:pt>
    <dgm:pt modelId="{5CB1DDB7-1BB7-4BCD-93B7-CDB6B5041F77}" type="sibTrans" cxnId="{6451A734-B95F-456C-A192-5535CBACA25C}">
      <dgm:prSet/>
      <dgm:spPr/>
      <dgm:t>
        <a:bodyPr/>
        <a:lstStyle/>
        <a:p>
          <a:endParaRPr lang="en-US"/>
        </a:p>
      </dgm:t>
    </dgm:pt>
    <dgm:pt modelId="{B0570413-8675-40FB-AC0E-A5524CDABD34}" type="pres">
      <dgm:prSet presAssocID="{AC1DB206-4DD5-47BC-85FE-2442B8CF9EED}" presName="Name0" presStyleCnt="0">
        <dgm:presLayoutVars>
          <dgm:dir/>
          <dgm:resizeHandles val="exact"/>
        </dgm:presLayoutVars>
      </dgm:prSet>
      <dgm:spPr/>
      <dgm:t>
        <a:bodyPr/>
        <a:lstStyle/>
        <a:p>
          <a:endParaRPr lang="en-US"/>
        </a:p>
      </dgm:t>
    </dgm:pt>
    <dgm:pt modelId="{67C2C497-65EA-4E53-843E-87C7E764AFD1}" type="pres">
      <dgm:prSet presAssocID="{A2387736-E42B-4175-AD7C-D95005F7842B}" presName="node" presStyleLbl="node1" presStyleIdx="0" presStyleCnt="3">
        <dgm:presLayoutVars>
          <dgm:bulletEnabled val="1"/>
        </dgm:presLayoutVars>
      </dgm:prSet>
      <dgm:spPr/>
      <dgm:t>
        <a:bodyPr/>
        <a:lstStyle/>
        <a:p>
          <a:endParaRPr lang="en-US"/>
        </a:p>
      </dgm:t>
    </dgm:pt>
    <dgm:pt modelId="{05C9E5D6-B610-45A9-A5EE-FB166934C73D}" type="pres">
      <dgm:prSet presAssocID="{DC662618-B4A0-4168-960A-1892DEE9B897}" presName="sibTrans" presStyleLbl="sibTrans2D1" presStyleIdx="0" presStyleCnt="2"/>
      <dgm:spPr/>
      <dgm:t>
        <a:bodyPr/>
        <a:lstStyle/>
        <a:p>
          <a:endParaRPr lang="en-US"/>
        </a:p>
      </dgm:t>
    </dgm:pt>
    <dgm:pt modelId="{3DA91BE6-87EA-46B5-B6B7-01646707CBE3}" type="pres">
      <dgm:prSet presAssocID="{DC662618-B4A0-4168-960A-1892DEE9B897}" presName="connectorText" presStyleLbl="sibTrans2D1" presStyleIdx="0" presStyleCnt="2"/>
      <dgm:spPr/>
      <dgm:t>
        <a:bodyPr/>
        <a:lstStyle/>
        <a:p>
          <a:endParaRPr lang="en-US"/>
        </a:p>
      </dgm:t>
    </dgm:pt>
    <dgm:pt modelId="{C5AF6236-06E1-4CD6-B3CB-7970852A55CC}" type="pres">
      <dgm:prSet presAssocID="{7BCC0CAB-4680-42DF-A248-6D0670901675}" presName="node" presStyleLbl="node1" presStyleIdx="1" presStyleCnt="3">
        <dgm:presLayoutVars>
          <dgm:bulletEnabled val="1"/>
        </dgm:presLayoutVars>
      </dgm:prSet>
      <dgm:spPr/>
      <dgm:t>
        <a:bodyPr/>
        <a:lstStyle/>
        <a:p>
          <a:endParaRPr lang="en-US"/>
        </a:p>
      </dgm:t>
    </dgm:pt>
    <dgm:pt modelId="{B657B430-0328-46F9-88EF-F2B7A8960EF2}" type="pres">
      <dgm:prSet presAssocID="{F7E689BC-3127-46DF-ADCB-07BA47CB6901}" presName="sibTrans" presStyleLbl="sibTrans2D1" presStyleIdx="1" presStyleCnt="2"/>
      <dgm:spPr/>
      <dgm:t>
        <a:bodyPr/>
        <a:lstStyle/>
        <a:p>
          <a:endParaRPr lang="en-US"/>
        </a:p>
      </dgm:t>
    </dgm:pt>
    <dgm:pt modelId="{AF3B78D8-DE01-456A-A658-60B27C4800B1}" type="pres">
      <dgm:prSet presAssocID="{F7E689BC-3127-46DF-ADCB-07BA47CB6901}" presName="connectorText" presStyleLbl="sibTrans2D1" presStyleIdx="1" presStyleCnt="2"/>
      <dgm:spPr/>
      <dgm:t>
        <a:bodyPr/>
        <a:lstStyle/>
        <a:p>
          <a:endParaRPr lang="en-US"/>
        </a:p>
      </dgm:t>
    </dgm:pt>
    <dgm:pt modelId="{2BF9CF49-FA78-41D5-A2C7-C3A8C1103BC4}" type="pres">
      <dgm:prSet presAssocID="{E65A7F94-CD7C-4779-B4DF-5EB7A63E6E99}" presName="node" presStyleLbl="node1" presStyleIdx="2" presStyleCnt="3">
        <dgm:presLayoutVars>
          <dgm:bulletEnabled val="1"/>
        </dgm:presLayoutVars>
      </dgm:prSet>
      <dgm:spPr/>
      <dgm:t>
        <a:bodyPr/>
        <a:lstStyle/>
        <a:p>
          <a:endParaRPr lang="en-US"/>
        </a:p>
      </dgm:t>
    </dgm:pt>
  </dgm:ptLst>
  <dgm:cxnLst>
    <dgm:cxn modelId="{75AD2B87-93B3-4040-82E7-491DC3BB8B05}" type="presOf" srcId="{A2387736-E42B-4175-AD7C-D95005F7842B}" destId="{67C2C497-65EA-4E53-843E-87C7E764AFD1}" srcOrd="0" destOrd="0" presId="urn:microsoft.com/office/officeart/2005/8/layout/process1"/>
    <dgm:cxn modelId="{374CBA16-9FCA-442A-A05E-599CDD121727}" type="presOf" srcId="{F7E689BC-3127-46DF-ADCB-07BA47CB6901}" destId="{B657B430-0328-46F9-88EF-F2B7A8960EF2}" srcOrd="0" destOrd="0" presId="urn:microsoft.com/office/officeart/2005/8/layout/process1"/>
    <dgm:cxn modelId="{6E77C4BD-27BA-44D7-A8B6-50E6F332AEF1}" type="presOf" srcId="{E65A7F94-CD7C-4779-B4DF-5EB7A63E6E99}" destId="{2BF9CF49-FA78-41D5-A2C7-C3A8C1103BC4}" srcOrd="0" destOrd="0" presId="urn:microsoft.com/office/officeart/2005/8/layout/process1"/>
    <dgm:cxn modelId="{BF71E461-7C80-4414-9F30-26A90E467981}" type="presOf" srcId="{7BCC0CAB-4680-42DF-A248-6D0670901675}" destId="{C5AF6236-06E1-4CD6-B3CB-7970852A55CC}" srcOrd="0" destOrd="0" presId="urn:microsoft.com/office/officeart/2005/8/layout/process1"/>
    <dgm:cxn modelId="{C4A3CCE1-6B60-412F-A2E8-6250EC6A3905}" type="presOf" srcId="{DC662618-B4A0-4168-960A-1892DEE9B897}" destId="{05C9E5D6-B610-45A9-A5EE-FB166934C73D}" srcOrd="0" destOrd="0" presId="urn:microsoft.com/office/officeart/2005/8/layout/process1"/>
    <dgm:cxn modelId="{A0B367FB-F0B8-4081-B9A6-198299597A87}" type="presOf" srcId="{F7E689BC-3127-46DF-ADCB-07BA47CB6901}" destId="{AF3B78D8-DE01-456A-A658-60B27C4800B1}" srcOrd="1" destOrd="0" presId="urn:microsoft.com/office/officeart/2005/8/layout/process1"/>
    <dgm:cxn modelId="{73C3A467-B2D3-4E49-8994-710F1F661B7D}" srcId="{AC1DB206-4DD5-47BC-85FE-2442B8CF9EED}" destId="{A2387736-E42B-4175-AD7C-D95005F7842B}" srcOrd="0" destOrd="0" parTransId="{D8FFF323-5D3C-43DC-9221-39605AD28EFC}" sibTransId="{DC662618-B4A0-4168-960A-1892DEE9B897}"/>
    <dgm:cxn modelId="{782E2329-7476-4076-BDBA-CD0726B72461}" srcId="{AC1DB206-4DD5-47BC-85FE-2442B8CF9EED}" destId="{7BCC0CAB-4680-42DF-A248-6D0670901675}" srcOrd="1" destOrd="0" parTransId="{D7964DD0-980D-40A2-BDA9-5734077034B9}" sibTransId="{F7E689BC-3127-46DF-ADCB-07BA47CB6901}"/>
    <dgm:cxn modelId="{6451A734-B95F-456C-A192-5535CBACA25C}" srcId="{AC1DB206-4DD5-47BC-85FE-2442B8CF9EED}" destId="{E65A7F94-CD7C-4779-B4DF-5EB7A63E6E99}" srcOrd="2" destOrd="0" parTransId="{9C9EEC9F-E763-4A01-91AE-03E9CBA7001F}" sibTransId="{5CB1DDB7-1BB7-4BCD-93B7-CDB6B5041F77}"/>
    <dgm:cxn modelId="{F213A51E-F593-4205-A315-EAAD92E999AE}" type="presOf" srcId="{DC662618-B4A0-4168-960A-1892DEE9B897}" destId="{3DA91BE6-87EA-46B5-B6B7-01646707CBE3}" srcOrd="1" destOrd="0" presId="urn:microsoft.com/office/officeart/2005/8/layout/process1"/>
    <dgm:cxn modelId="{0A3609CA-23BB-4F98-81C6-EE9C701C3755}" type="presOf" srcId="{AC1DB206-4DD5-47BC-85FE-2442B8CF9EED}" destId="{B0570413-8675-40FB-AC0E-A5524CDABD34}" srcOrd="0" destOrd="0" presId="urn:microsoft.com/office/officeart/2005/8/layout/process1"/>
    <dgm:cxn modelId="{D5DF06B9-816A-4ACB-BDEF-70B2380FDCFD}" type="presParOf" srcId="{B0570413-8675-40FB-AC0E-A5524CDABD34}" destId="{67C2C497-65EA-4E53-843E-87C7E764AFD1}" srcOrd="0" destOrd="0" presId="urn:microsoft.com/office/officeart/2005/8/layout/process1"/>
    <dgm:cxn modelId="{AF670254-074E-484F-8D7D-36B90511A236}" type="presParOf" srcId="{B0570413-8675-40FB-AC0E-A5524CDABD34}" destId="{05C9E5D6-B610-45A9-A5EE-FB166934C73D}" srcOrd="1" destOrd="0" presId="urn:microsoft.com/office/officeart/2005/8/layout/process1"/>
    <dgm:cxn modelId="{CEA0BE8B-1299-419D-B2D1-8AF704726D38}" type="presParOf" srcId="{05C9E5D6-B610-45A9-A5EE-FB166934C73D}" destId="{3DA91BE6-87EA-46B5-B6B7-01646707CBE3}" srcOrd="0" destOrd="0" presId="urn:microsoft.com/office/officeart/2005/8/layout/process1"/>
    <dgm:cxn modelId="{E6EF1FCD-0279-4BC3-AB30-FFC2F1BDC1BA}" type="presParOf" srcId="{B0570413-8675-40FB-AC0E-A5524CDABD34}" destId="{C5AF6236-06E1-4CD6-B3CB-7970852A55CC}" srcOrd="2" destOrd="0" presId="urn:microsoft.com/office/officeart/2005/8/layout/process1"/>
    <dgm:cxn modelId="{F3F9378A-1DDB-4B1A-A8EC-FAFA5F4DAA50}" type="presParOf" srcId="{B0570413-8675-40FB-AC0E-A5524CDABD34}" destId="{B657B430-0328-46F9-88EF-F2B7A8960EF2}" srcOrd="3" destOrd="0" presId="urn:microsoft.com/office/officeart/2005/8/layout/process1"/>
    <dgm:cxn modelId="{901C5582-338E-4A12-A3DE-C612B1BF76D4}" type="presParOf" srcId="{B657B430-0328-46F9-88EF-F2B7A8960EF2}" destId="{AF3B78D8-DE01-456A-A658-60B27C4800B1}" srcOrd="0" destOrd="0" presId="urn:microsoft.com/office/officeart/2005/8/layout/process1"/>
    <dgm:cxn modelId="{049238C1-51B6-43E4-BCE2-0E4D7E1D7EC3}" type="presParOf" srcId="{B0570413-8675-40FB-AC0E-A5524CDABD34}" destId="{2BF9CF49-FA78-41D5-A2C7-C3A8C1103BC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A0E6F-993F-433F-ADD5-971CC2C37C1B}" type="doc">
      <dgm:prSet loTypeId="urn:microsoft.com/office/officeart/2005/8/layout/vProcess5" loCatId="process" qsTypeId="urn:microsoft.com/office/officeart/2005/8/quickstyle/simple1" qsCatId="simple" csTypeId="urn:microsoft.com/office/officeart/2005/8/colors/accent1_2" csCatId="accent1" phldr="1"/>
      <dgm:spPr/>
    </dgm:pt>
    <dgm:pt modelId="{BDF5D8D7-F848-4169-BC97-BB1C597064BF}">
      <dgm:prSet phldrT="[Text]"/>
      <dgm:spPr/>
      <dgm:t>
        <a:bodyPr/>
        <a:lstStyle/>
        <a:p>
          <a:r>
            <a:rPr lang="en-US" dirty="0" smtClean="0"/>
            <a:t>Domestic Price &gt; World Price</a:t>
          </a:r>
          <a:endParaRPr lang="en-US" dirty="0"/>
        </a:p>
      </dgm:t>
    </dgm:pt>
    <dgm:pt modelId="{4B6CB8C0-D2B5-4245-AA49-7E40EC46752C}" type="parTrans" cxnId="{DF3F010D-3A56-4A2E-BB72-E2995BDE2D30}">
      <dgm:prSet/>
      <dgm:spPr/>
      <dgm:t>
        <a:bodyPr/>
        <a:lstStyle/>
        <a:p>
          <a:endParaRPr lang="en-US"/>
        </a:p>
      </dgm:t>
    </dgm:pt>
    <dgm:pt modelId="{321F2AFD-B2C5-457B-936D-F71913C31573}" type="sibTrans" cxnId="{DF3F010D-3A56-4A2E-BB72-E2995BDE2D30}">
      <dgm:prSet/>
      <dgm:spPr/>
      <dgm:t>
        <a:bodyPr/>
        <a:lstStyle/>
        <a:p>
          <a:endParaRPr lang="en-US"/>
        </a:p>
      </dgm:t>
    </dgm:pt>
    <dgm:pt modelId="{985F5965-C24B-42C3-8AA4-FF9D572F975D}">
      <dgm:prSet phldrT="[Text]"/>
      <dgm:spPr/>
      <dgm:t>
        <a:bodyPr/>
        <a:lstStyle/>
        <a:p>
          <a:r>
            <a:rPr lang="en-US" dirty="0" smtClean="0"/>
            <a:t>Country imports → domestic price falls</a:t>
          </a:r>
          <a:endParaRPr lang="en-US" dirty="0"/>
        </a:p>
      </dgm:t>
    </dgm:pt>
    <dgm:pt modelId="{19E8D334-2DBD-410F-A259-E742450852F9}" type="parTrans" cxnId="{05A545EF-E24E-4A0D-9DD8-3183A7A37F67}">
      <dgm:prSet/>
      <dgm:spPr/>
      <dgm:t>
        <a:bodyPr/>
        <a:lstStyle/>
        <a:p>
          <a:endParaRPr lang="en-US"/>
        </a:p>
      </dgm:t>
    </dgm:pt>
    <dgm:pt modelId="{877E07D7-F222-47F6-BCBC-043F88C8C7F2}" type="sibTrans" cxnId="{05A545EF-E24E-4A0D-9DD8-3183A7A37F67}">
      <dgm:prSet/>
      <dgm:spPr/>
      <dgm:t>
        <a:bodyPr/>
        <a:lstStyle/>
        <a:p>
          <a:endParaRPr lang="en-US"/>
        </a:p>
      </dgm:t>
    </dgm:pt>
    <dgm:pt modelId="{B163AD44-F612-4FC8-99EA-26FE351CADD0}">
      <dgm:prSet phldrT="[Text]"/>
      <dgm:spPr/>
      <dgm:t>
        <a:bodyPr/>
        <a:lstStyle/>
        <a:p>
          <a:r>
            <a:rPr lang="en-US" dirty="0" smtClean="0"/>
            <a:t>Domestic </a:t>
          </a:r>
          <a:r>
            <a:rPr lang="en-US" b="1" dirty="0" smtClean="0">
              <a:solidFill>
                <a:srgbClr val="FFC000"/>
              </a:solidFill>
            </a:rPr>
            <a:t>consumers</a:t>
          </a:r>
          <a:r>
            <a:rPr lang="en-US" dirty="0" smtClean="0"/>
            <a:t> benefit. </a:t>
          </a:r>
        </a:p>
        <a:p>
          <a:r>
            <a:rPr lang="en-US" dirty="0" smtClean="0"/>
            <a:t>Domestic </a:t>
          </a:r>
          <a:r>
            <a:rPr lang="en-US" b="1" dirty="0" smtClean="0">
              <a:solidFill>
                <a:srgbClr val="FFC000"/>
              </a:solidFill>
            </a:rPr>
            <a:t>producers</a:t>
          </a:r>
          <a:r>
            <a:rPr lang="en-US" dirty="0" smtClean="0"/>
            <a:t> are harmed.</a:t>
          </a:r>
          <a:endParaRPr lang="en-US" dirty="0"/>
        </a:p>
      </dgm:t>
    </dgm:pt>
    <dgm:pt modelId="{D5E6E3B9-71D3-4DFE-88EB-787F445D60BA}" type="parTrans" cxnId="{61850EE7-9CE2-43F7-A2C6-5B9BEA224D6A}">
      <dgm:prSet/>
      <dgm:spPr/>
      <dgm:t>
        <a:bodyPr/>
        <a:lstStyle/>
        <a:p>
          <a:endParaRPr lang="en-US"/>
        </a:p>
      </dgm:t>
    </dgm:pt>
    <dgm:pt modelId="{2832B9D2-39C1-4A0C-AD2D-B18B857E9692}" type="sibTrans" cxnId="{61850EE7-9CE2-43F7-A2C6-5B9BEA224D6A}">
      <dgm:prSet/>
      <dgm:spPr/>
      <dgm:t>
        <a:bodyPr/>
        <a:lstStyle/>
        <a:p>
          <a:endParaRPr lang="en-US"/>
        </a:p>
      </dgm:t>
    </dgm:pt>
    <dgm:pt modelId="{4FE6D245-B7F7-4BAA-9322-60F344E63242}" type="pres">
      <dgm:prSet presAssocID="{AC7A0E6F-993F-433F-ADD5-971CC2C37C1B}" presName="outerComposite" presStyleCnt="0">
        <dgm:presLayoutVars>
          <dgm:chMax val="5"/>
          <dgm:dir/>
          <dgm:resizeHandles val="exact"/>
        </dgm:presLayoutVars>
      </dgm:prSet>
      <dgm:spPr/>
    </dgm:pt>
    <dgm:pt modelId="{0B9E4176-D401-4679-B6A4-A2A5756278E3}" type="pres">
      <dgm:prSet presAssocID="{AC7A0E6F-993F-433F-ADD5-971CC2C37C1B}" presName="dummyMaxCanvas" presStyleCnt="0">
        <dgm:presLayoutVars/>
      </dgm:prSet>
      <dgm:spPr/>
    </dgm:pt>
    <dgm:pt modelId="{61D2C96A-2B20-4CB0-83B3-CF0389DB5784}" type="pres">
      <dgm:prSet presAssocID="{AC7A0E6F-993F-433F-ADD5-971CC2C37C1B}" presName="ThreeNodes_1" presStyleLbl="node1" presStyleIdx="0" presStyleCnt="3">
        <dgm:presLayoutVars>
          <dgm:bulletEnabled val="1"/>
        </dgm:presLayoutVars>
      </dgm:prSet>
      <dgm:spPr/>
      <dgm:t>
        <a:bodyPr/>
        <a:lstStyle/>
        <a:p>
          <a:endParaRPr lang="en-US"/>
        </a:p>
      </dgm:t>
    </dgm:pt>
    <dgm:pt modelId="{158E74E3-1E84-4524-AB9C-D39F6ABE896E}" type="pres">
      <dgm:prSet presAssocID="{AC7A0E6F-993F-433F-ADD5-971CC2C37C1B}" presName="ThreeNodes_2" presStyleLbl="node1" presStyleIdx="1" presStyleCnt="3">
        <dgm:presLayoutVars>
          <dgm:bulletEnabled val="1"/>
        </dgm:presLayoutVars>
      </dgm:prSet>
      <dgm:spPr/>
      <dgm:t>
        <a:bodyPr/>
        <a:lstStyle/>
        <a:p>
          <a:endParaRPr lang="en-US"/>
        </a:p>
      </dgm:t>
    </dgm:pt>
    <dgm:pt modelId="{A586C4AD-19F8-4762-A426-E0A5087C64D2}" type="pres">
      <dgm:prSet presAssocID="{AC7A0E6F-993F-433F-ADD5-971CC2C37C1B}" presName="ThreeNodes_3" presStyleLbl="node1" presStyleIdx="2" presStyleCnt="3">
        <dgm:presLayoutVars>
          <dgm:bulletEnabled val="1"/>
        </dgm:presLayoutVars>
      </dgm:prSet>
      <dgm:spPr/>
      <dgm:t>
        <a:bodyPr/>
        <a:lstStyle/>
        <a:p>
          <a:endParaRPr lang="en-US"/>
        </a:p>
      </dgm:t>
    </dgm:pt>
    <dgm:pt modelId="{9A822E9A-881F-4154-BF47-9DA7F3AB67E1}" type="pres">
      <dgm:prSet presAssocID="{AC7A0E6F-993F-433F-ADD5-971CC2C37C1B}" presName="ThreeConn_1-2" presStyleLbl="fgAccFollowNode1" presStyleIdx="0" presStyleCnt="2">
        <dgm:presLayoutVars>
          <dgm:bulletEnabled val="1"/>
        </dgm:presLayoutVars>
      </dgm:prSet>
      <dgm:spPr/>
      <dgm:t>
        <a:bodyPr/>
        <a:lstStyle/>
        <a:p>
          <a:endParaRPr lang="en-US"/>
        </a:p>
      </dgm:t>
    </dgm:pt>
    <dgm:pt modelId="{F933BD89-601E-4459-B7A6-E69C4BA59D17}" type="pres">
      <dgm:prSet presAssocID="{AC7A0E6F-993F-433F-ADD5-971CC2C37C1B}" presName="ThreeConn_2-3" presStyleLbl="fgAccFollowNode1" presStyleIdx="1" presStyleCnt="2">
        <dgm:presLayoutVars>
          <dgm:bulletEnabled val="1"/>
        </dgm:presLayoutVars>
      </dgm:prSet>
      <dgm:spPr/>
      <dgm:t>
        <a:bodyPr/>
        <a:lstStyle/>
        <a:p>
          <a:endParaRPr lang="en-US"/>
        </a:p>
      </dgm:t>
    </dgm:pt>
    <dgm:pt modelId="{84780B16-C37F-46A8-BCD1-5E8BF38D164F}" type="pres">
      <dgm:prSet presAssocID="{AC7A0E6F-993F-433F-ADD5-971CC2C37C1B}" presName="ThreeNodes_1_text" presStyleLbl="node1" presStyleIdx="2" presStyleCnt="3">
        <dgm:presLayoutVars>
          <dgm:bulletEnabled val="1"/>
        </dgm:presLayoutVars>
      </dgm:prSet>
      <dgm:spPr/>
      <dgm:t>
        <a:bodyPr/>
        <a:lstStyle/>
        <a:p>
          <a:endParaRPr lang="en-US"/>
        </a:p>
      </dgm:t>
    </dgm:pt>
    <dgm:pt modelId="{AA88D78F-0CFB-4B77-A378-C13D3DB7010C}" type="pres">
      <dgm:prSet presAssocID="{AC7A0E6F-993F-433F-ADD5-971CC2C37C1B}" presName="ThreeNodes_2_text" presStyleLbl="node1" presStyleIdx="2" presStyleCnt="3">
        <dgm:presLayoutVars>
          <dgm:bulletEnabled val="1"/>
        </dgm:presLayoutVars>
      </dgm:prSet>
      <dgm:spPr/>
      <dgm:t>
        <a:bodyPr/>
        <a:lstStyle/>
        <a:p>
          <a:endParaRPr lang="en-US"/>
        </a:p>
      </dgm:t>
    </dgm:pt>
    <dgm:pt modelId="{158C3828-1436-405B-BA79-56B70FD6C0EC}" type="pres">
      <dgm:prSet presAssocID="{AC7A0E6F-993F-433F-ADD5-971CC2C37C1B}" presName="ThreeNodes_3_text" presStyleLbl="node1" presStyleIdx="2" presStyleCnt="3">
        <dgm:presLayoutVars>
          <dgm:bulletEnabled val="1"/>
        </dgm:presLayoutVars>
      </dgm:prSet>
      <dgm:spPr/>
      <dgm:t>
        <a:bodyPr/>
        <a:lstStyle/>
        <a:p>
          <a:endParaRPr lang="en-US"/>
        </a:p>
      </dgm:t>
    </dgm:pt>
  </dgm:ptLst>
  <dgm:cxnLst>
    <dgm:cxn modelId="{61850EE7-9CE2-43F7-A2C6-5B9BEA224D6A}" srcId="{AC7A0E6F-993F-433F-ADD5-971CC2C37C1B}" destId="{B163AD44-F612-4FC8-99EA-26FE351CADD0}" srcOrd="2" destOrd="0" parTransId="{D5E6E3B9-71D3-4DFE-88EB-787F445D60BA}" sibTransId="{2832B9D2-39C1-4A0C-AD2D-B18B857E9692}"/>
    <dgm:cxn modelId="{E3BFC06B-95A9-4CE6-9800-5B38266B57FD}" type="presOf" srcId="{877E07D7-F222-47F6-BCBC-043F88C8C7F2}" destId="{F933BD89-601E-4459-B7A6-E69C4BA59D17}" srcOrd="0" destOrd="0" presId="urn:microsoft.com/office/officeart/2005/8/layout/vProcess5"/>
    <dgm:cxn modelId="{A2A1F49D-B1C9-482A-8290-F7A11EEBF891}" type="presOf" srcId="{B163AD44-F612-4FC8-99EA-26FE351CADD0}" destId="{158C3828-1436-405B-BA79-56B70FD6C0EC}" srcOrd="1" destOrd="0" presId="urn:microsoft.com/office/officeart/2005/8/layout/vProcess5"/>
    <dgm:cxn modelId="{C60BB20C-0B2D-42AB-828A-F9A885C1B578}" type="presOf" srcId="{B163AD44-F612-4FC8-99EA-26FE351CADD0}" destId="{A586C4AD-19F8-4762-A426-E0A5087C64D2}" srcOrd="0" destOrd="0" presId="urn:microsoft.com/office/officeart/2005/8/layout/vProcess5"/>
    <dgm:cxn modelId="{646DF735-BF1E-4E27-BDFD-A53226E9E475}" type="presOf" srcId="{985F5965-C24B-42C3-8AA4-FF9D572F975D}" destId="{158E74E3-1E84-4524-AB9C-D39F6ABE896E}" srcOrd="0" destOrd="0" presId="urn:microsoft.com/office/officeart/2005/8/layout/vProcess5"/>
    <dgm:cxn modelId="{9F5C525D-C026-4E91-9754-B6CB74EE04F6}" type="presOf" srcId="{AC7A0E6F-993F-433F-ADD5-971CC2C37C1B}" destId="{4FE6D245-B7F7-4BAA-9322-60F344E63242}" srcOrd="0" destOrd="0" presId="urn:microsoft.com/office/officeart/2005/8/layout/vProcess5"/>
    <dgm:cxn modelId="{DAD128EB-A7A9-42DB-9655-929DB15C9B3B}" type="presOf" srcId="{985F5965-C24B-42C3-8AA4-FF9D572F975D}" destId="{AA88D78F-0CFB-4B77-A378-C13D3DB7010C}" srcOrd="1" destOrd="0" presId="urn:microsoft.com/office/officeart/2005/8/layout/vProcess5"/>
    <dgm:cxn modelId="{72051EF7-EBA0-4502-9198-135C710EF54C}" type="presOf" srcId="{BDF5D8D7-F848-4169-BC97-BB1C597064BF}" destId="{61D2C96A-2B20-4CB0-83B3-CF0389DB5784}" srcOrd="0" destOrd="0" presId="urn:microsoft.com/office/officeart/2005/8/layout/vProcess5"/>
    <dgm:cxn modelId="{DF3F010D-3A56-4A2E-BB72-E2995BDE2D30}" srcId="{AC7A0E6F-993F-433F-ADD5-971CC2C37C1B}" destId="{BDF5D8D7-F848-4169-BC97-BB1C597064BF}" srcOrd="0" destOrd="0" parTransId="{4B6CB8C0-D2B5-4245-AA49-7E40EC46752C}" sibTransId="{321F2AFD-B2C5-457B-936D-F71913C31573}"/>
    <dgm:cxn modelId="{05A545EF-E24E-4A0D-9DD8-3183A7A37F67}" srcId="{AC7A0E6F-993F-433F-ADD5-971CC2C37C1B}" destId="{985F5965-C24B-42C3-8AA4-FF9D572F975D}" srcOrd="1" destOrd="0" parTransId="{19E8D334-2DBD-410F-A259-E742450852F9}" sibTransId="{877E07D7-F222-47F6-BCBC-043F88C8C7F2}"/>
    <dgm:cxn modelId="{C175F63C-A7BF-4087-9227-2F76E94AB004}" type="presOf" srcId="{BDF5D8D7-F848-4169-BC97-BB1C597064BF}" destId="{84780B16-C37F-46A8-BCD1-5E8BF38D164F}" srcOrd="1" destOrd="0" presId="urn:microsoft.com/office/officeart/2005/8/layout/vProcess5"/>
    <dgm:cxn modelId="{84A9CA8A-A50F-4F25-A74B-ADEF9962E9F4}" type="presOf" srcId="{321F2AFD-B2C5-457B-936D-F71913C31573}" destId="{9A822E9A-881F-4154-BF47-9DA7F3AB67E1}" srcOrd="0" destOrd="0" presId="urn:microsoft.com/office/officeart/2005/8/layout/vProcess5"/>
    <dgm:cxn modelId="{3F04F413-0FAB-47E6-917B-C4E1AD4915E3}" type="presParOf" srcId="{4FE6D245-B7F7-4BAA-9322-60F344E63242}" destId="{0B9E4176-D401-4679-B6A4-A2A5756278E3}" srcOrd="0" destOrd="0" presId="urn:microsoft.com/office/officeart/2005/8/layout/vProcess5"/>
    <dgm:cxn modelId="{14DD04EA-53A6-468C-A7B0-CFF366023ED7}" type="presParOf" srcId="{4FE6D245-B7F7-4BAA-9322-60F344E63242}" destId="{61D2C96A-2B20-4CB0-83B3-CF0389DB5784}" srcOrd="1" destOrd="0" presId="urn:microsoft.com/office/officeart/2005/8/layout/vProcess5"/>
    <dgm:cxn modelId="{7ECB009E-0175-43A6-A188-CCB79A34DA95}" type="presParOf" srcId="{4FE6D245-B7F7-4BAA-9322-60F344E63242}" destId="{158E74E3-1E84-4524-AB9C-D39F6ABE896E}" srcOrd="2" destOrd="0" presId="urn:microsoft.com/office/officeart/2005/8/layout/vProcess5"/>
    <dgm:cxn modelId="{AFE80BB1-81F8-4A67-95D7-2E69D5E405C4}" type="presParOf" srcId="{4FE6D245-B7F7-4BAA-9322-60F344E63242}" destId="{A586C4AD-19F8-4762-A426-E0A5087C64D2}" srcOrd="3" destOrd="0" presId="urn:microsoft.com/office/officeart/2005/8/layout/vProcess5"/>
    <dgm:cxn modelId="{DD3C3728-1A96-4AE2-9249-10EA4DD1C2B6}" type="presParOf" srcId="{4FE6D245-B7F7-4BAA-9322-60F344E63242}" destId="{9A822E9A-881F-4154-BF47-9DA7F3AB67E1}" srcOrd="4" destOrd="0" presId="urn:microsoft.com/office/officeart/2005/8/layout/vProcess5"/>
    <dgm:cxn modelId="{C2F321A5-0CEC-4379-A098-26D8ECCA04B3}" type="presParOf" srcId="{4FE6D245-B7F7-4BAA-9322-60F344E63242}" destId="{F933BD89-601E-4459-B7A6-E69C4BA59D17}" srcOrd="5" destOrd="0" presId="urn:microsoft.com/office/officeart/2005/8/layout/vProcess5"/>
    <dgm:cxn modelId="{E5BA6FC5-61FF-4D70-8332-A97293EF5027}" type="presParOf" srcId="{4FE6D245-B7F7-4BAA-9322-60F344E63242}" destId="{84780B16-C37F-46A8-BCD1-5E8BF38D164F}" srcOrd="6" destOrd="0" presId="urn:microsoft.com/office/officeart/2005/8/layout/vProcess5"/>
    <dgm:cxn modelId="{66359AD6-6C62-4F0A-9B5C-7AF4D1B18825}" type="presParOf" srcId="{4FE6D245-B7F7-4BAA-9322-60F344E63242}" destId="{AA88D78F-0CFB-4B77-A378-C13D3DB7010C}" srcOrd="7" destOrd="0" presId="urn:microsoft.com/office/officeart/2005/8/layout/vProcess5"/>
    <dgm:cxn modelId="{6D758C95-15E6-48D2-83BC-9A019B5D7F72}" type="presParOf" srcId="{4FE6D245-B7F7-4BAA-9322-60F344E63242}" destId="{158C3828-1436-405B-BA79-56B70FD6C0E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A0E6F-993F-433F-ADD5-971CC2C37C1B}" type="doc">
      <dgm:prSet loTypeId="urn:microsoft.com/office/officeart/2005/8/layout/vProcess5" loCatId="process" qsTypeId="urn:microsoft.com/office/officeart/2005/8/quickstyle/simple1" qsCatId="simple" csTypeId="urn:microsoft.com/office/officeart/2005/8/colors/accent1_2" csCatId="accent1" phldr="1"/>
      <dgm:spPr/>
    </dgm:pt>
    <dgm:pt modelId="{BDF5D8D7-F848-4169-BC97-BB1C597064BF}">
      <dgm:prSet phldrT="[Text]"/>
      <dgm:spPr/>
      <dgm:t>
        <a:bodyPr/>
        <a:lstStyle/>
        <a:p>
          <a:r>
            <a:rPr lang="en-US" dirty="0" smtClean="0"/>
            <a:t>Domestic Price &lt; World Price</a:t>
          </a:r>
          <a:endParaRPr lang="en-US" dirty="0"/>
        </a:p>
      </dgm:t>
    </dgm:pt>
    <dgm:pt modelId="{4B6CB8C0-D2B5-4245-AA49-7E40EC46752C}" type="parTrans" cxnId="{DF3F010D-3A56-4A2E-BB72-E2995BDE2D30}">
      <dgm:prSet/>
      <dgm:spPr/>
      <dgm:t>
        <a:bodyPr/>
        <a:lstStyle/>
        <a:p>
          <a:endParaRPr lang="en-US"/>
        </a:p>
      </dgm:t>
    </dgm:pt>
    <dgm:pt modelId="{321F2AFD-B2C5-457B-936D-F71913C31573}" type="sibTrans" cxnId="{DF3F010D-3A56-4A2E-BB72-E2995BDE2D30}">
      <dgm:prSet/>
      <dgm:spPr/>
      <dgm:t>
        <a:bodyPr/>
        <a:lstStyle/>
        <a:p>
          <a:endParaRPr lang="en-US"/>
        </a:p>
      </dgm:t>
    </dgm:pt>
    <dgm:pt modelId="{985F5965-C24B-42C3-8AA4-FF9D572F975D}">
      <dgm:prSet phldrT="[Text]"/>
      <dgm:spPr/>
      <dgm:t>
        <a:bodyPr/>
        <a:lstStyle/>
        <a:p>
          <a:r>
            <a:rPr lang="en-US" dirty="0" smtClean="0"/>
            <a:t>Country exports →  domestic price rises</a:t>
          </a:r>
          <a:endParaRPr lang="en-US" dirty="0"/>
        </a:p>
      </dgm:t>
    </dgm:pt>
    <dgm:pt modelId="{19E8D334-2DBD-410F-A259-E742450852F9}" type="parTrans" cxnId="{05A545EF-E24E-4A0D-9DD8-3183A7A37F67}">
      <dgm:prSet/>
      <dgm:spPr/>
      <dgm:t>
        <a:bodyPr/>
        <a:lstStyle/>
        <a:p>
          <a:endParaRPr lang="en-US"/>
        </a:p>
      </dgm:t>
    </dgm:pt>
    <dgm:pt modelId="{877E07D7-F222-47F6-BCBC-043F88C8C7F2}" type="sibTrans" cxnId="{05A545EF-E24E-4A0D-9DD8-3183A7A37F67}">
      <dgm:prSet/>
      <dgm:spPr/>
      <dgm:t>
        <a:bodyPr/>
        <a:lstStyle/>
        <a:p>
          <a:endParaRPr lang="en-US"/>
        </a:p>
      </dgm:t>
    </dgm:pt>
    <dgm:pt modelId="{B163AD44-F612-4FC8-99EA-26FE351CADD0}">
      <dgm:prSet phldrT="[Text]"/>
      <dgm:spPr/>
      <dgm:t>
        <a:bodyPr/>
        <a:lstStyle/>
        <a:p>
          <a:r>
            <a:rPr lang="en-US" dirty="0" smtClean="0"/>
            <a:t>Domestic </a:t>
          </a:r>
          <a:r>
            <a:rPr lang="en-US" b="1" dirty="0" smtClean="0">
              <a:solidFill>
                <a:srgbClr val="FFC000"/>
              </a:solidFill>
            </a:rPr>
            <a:t>producers</a:t>
          </a:r>
          <a:r>
            <a:rPr lang="en-US" dirty="0" smtClean="0"/>
            <a:t> benefit. </a:t>
          </a:r>
        </a:p>
        <a:p>
          <a:r>
            <a:rPr lang="en-US" dirty="0" smtClean="0"/>
            <a:t>Domestic </a:t>
          </a:r>
          <a:r>
            <a:rPr lang="en-US" b="1" dirty="0" smtClean="0">
              <a:solidFill>
                <a:srgbClr val="FFC000"/>
              </a:solidFill>
            </a:rPr>
            <a:t>consumers</a:t>
          </a:r>
          <a:r>
            <a:rPr lang="en-US" dirty="0" smtClean="0"/>
            <a:t> are harmed.</a:t>
          </a:r>
          <a:endParaRPr lang="en-US" dirty="0"/>
        </a:p>
      </dgm:t>
    </dgm:pt>
    <dgm:pt modelId="{D5E6E3B9-71D3-4DFE-88EB-787F445D60BA}" type="parTrans" cxnId="{61850EE7-9CE2-43F7-A2C6-5B9BEA224D6A}">
      <dgm:prSet/>
      <dgm:spPr/>
      <dgm:t>
        <a:bodyPr/>
        <a:lstStyle/>
        <a:p>
          <a:endParaRPr lang="en-US"/>
        </a:p>
      </dgm:t>
    </dgm:pt>
    <dgm:pt modelId="{2832B9D2-39C1-4A0C-AD2D-B18B857E9692}" type="sibTrans" cxnId="{61850EE7-9CE2-43F7-A2C6-5B9BEA224D6A}">
      <dgm:prSet/>
      <dgm:spPr/>
      <dgm:t>
        <a:bodyPr/>
        <a:lstStyle/>
        <a:p>
          <a:endParaRPr lang="en-US"/>
        </a:p>
      </dgm:t>
    </dgm:pt>
    <dgm:pt modelId="{7163326C-DD43-43FE-97C3-0FA83A833DA2}" type="pres">
      <dgm:prSet presAssocID="{AC7A0E6F-993F-433F-ADD5-971CC2C37C1B}" presName="outerComposite" presStyleCnt="0">
        <dgm:presLayoutVars>
          <dgm:chMax val="5"/>
          <dgm:dir/>
          <dgm:resizeHandles val="exact"/>
        </dgm:presLayoutVars>
      </dgm:prSet>
      <dgm:spPr/>
    </dgm:pt>
    <dgm:pt modelId="{37A310C4-C077-4CB3-B63F-49A232E2D079}" type="pres">
      <dgm:prSet presAssocID="{AC7A0E6F-993F-433F-ADD5-971CC2C37C1B}" presName="dummyMaxCanvas" presStyleCnt="0">
        <dgm:presLayoutVars/>
      </dgm:prSet>
      <dgm:spPr/>
    </dgm:pt>
    <dgm:pt modelId="{8F658914-C5FB-4792-86E9-568601430B6D}" type="pres">
      <dgm:prSet presAssocID="{AC7A0E6F-993F-433F-ADD5-971CC2C37C1B}" presName="ThreeNodes_1" presStyleLbl="node1" presStyleIdx="0" presStyleCnt="3">
        <dgm:presLayoutVars>
          <dgm:bulletEnabled val="1"/>
        </dgm:presLayoutVars>
      </dgm:prSet>
      <dgm:spPr/>
      <dgm:t>
        <a:bodyPr/>
        <a:lstStyle/>
        <a:p>
          <a:endParaRPr lang="en-US"/>
        </a:p>
      </dgm:t>
    </dgm:pt>
    <dgm:pt modelId="{EE231461-2BB4-494D-9072-FF90CC47D749}" type="pres">
      <dgm:prSet presAssocID="{AC7A0E6F-993F-433F-ADD5-971CC2C37C1B}" presName="ThreeNodes_2" presStyleLbl="node1" presStyleIdx="1" presStyleCnt="3">
        <dgm:presLayoutVars>
          <dgm:bulletEnabled val="1"/>
        </dgm:presLayoutVars>
      </dgm:prSet>
      <dgm:spPr/>
      <dgm:t>
        <a:bodyPr/>
        <a:lstStyle/>
        <a:p>
          <a:endParaRPr lang="en-US"/>
        </a:p>
      </dgm:t>
    </dgm:pt>
    <dgm:pt modelId="{2E6A7883-5A35-440E-B5A8-B65B202E00B5}" type="pres">
      <dgm:prSet presAssocID="{AC7A0E6F-993F-433F-ADD5-971CC2C37C1B}" presName="ThreeNodes_3" presStyleLbl="node1" presStyleIdx="2" presStyleCnt="3">
        <dgm:presLayoutVars>
          <dgm:bulletEnabled val="1"/>
        </dgm:presLayoutVars>
      </dgm:prSet>
      <dgm:spPr/>
      <dgm:t>
        <a:bodyPr/>
        <a:lstStyle/>
        <a:p>
          <a:endParaRPr lang="en-US"/>
        </a:p>
      </dgm:t>
    </dgm:pt>
    <dgm:pt modelId="{7BE7464E-CD45-48A8-9B6D-0BCF11EDC109}" type="pres">
      <dgm:prSet presAssocID="{AC7A0E6F-993F-433F-ADD5-971CC2C37C1B}" presName="ThreeConn_1-2" presStyleLbl="fgAccFollowNode1" presStyleIdx="0" presStyleCnt="2">
        <dgm:presLayoutVars>
          <dgm:bulletEnabled val="1"/>
        </dgm:presLayoutVars>
      </dgm:prSet>
      <dgm:spPr/>
      <dgm:t>
        <a:bodyPr/>
        <a:lstStyle/>
        <a:p>
          <a:endParaRPr lang="en-US"/>
        </a:p>
      </dgm:t>
    </dgm:pt>
    <dgm:pt modelId="{E81B59E7-4BC8-4A4D-A78C-547BFA2D73C8}" type="pres">
      <dgm:prSet presAssocID="{AC7A0E6F-993F-433F-ADD5-971CC2C37C1B}" presName="ThreeConn_2-3" presStyleLbl="fgAccFollowNode1" presStyleIdx="1" presStyleCnt="2">
        <dgm:presLayoutVars>
          <dgm:bulletEnabled val="1"/>
        </dgm:presLayoutVars>
      </dgm:prSet>
      <dgm:spPr/>
      <dgm:t>
        <a:bodyPr/>
        <a:lstStyle/>
        <a:p>
          <a:endParaRPr lang="en-US"/>
        </a:p>
      </dgm:t>
    </dgm:pt>
    <dgm:pt modelId="{B0C265EE-915B-400D-9FF4-A1C654EE37D2}" type="pres">
      <dgm:prSet presAssocID="{AC7A0E6F-993F-433F-ADD5-971CC2C37C1B}" presName="ThreeNodes_1_text" presStyleLbl="node1" presStyleIdx="2" presStyleCnt="3">
        <dgm:presLayoutVars>
          <dgm:bulletEnabled val="1"/>
        </dgm:presLayoutVars>
      </dgm:prSet>
      <dgm:spPr/>
      <dgm:t>
        <a:bodyPr/>
        <a:lstStyle/>
        <a:p>
          <a:endParaRPr lang="en-US"/>
        </a:p>
      </dgm:t>
    </dgm:pt>
    <dgm:pt modelId="{3B1AFD03-31A1-4C9F-A3B5-3DFB091C0348}" type="pres">
      <dgm:prSet presAssocID="{AC7A0E6F-993F-433F-ADD5-971CC2C37C1B}" presName="ThreeNodes_2_text" presStyleLbl="node1" presStyleIdx="2" presStyleCnt="3">
        <dgm:presLayoutVars>
          <dgm:bulletEnabled val="1"/>
        </dgm:presLayoutVars>
      </dgm:prSet>
      <dgm:spPr/>
      <dgm:t>
        <a:bodyPr/>
        <a:lstStyle/>
        <a:p>
          <a:endParaRPr lang="en-US"/>
        </a:p>
      </dgm:t>
    </dgm:pt>
    <dgm:pt modelId="{60075D93-688E-4939-96B7-19295E942ABB}" type="pres">
      <dgm:prSet presAssocID="{AC7A0E6F-993F-433F-ADD5-971CC2C37C1B}" presName="ThreeNodes_3_text" presStyleLbl="node1" presStyleIdx="2" presStyleCnt="3">
        <dgm:presLayoutVars>
          <dgm:bulletEnabled val="1"/>
        </dgm:presLayoutVars>
      </dgm:prSet>
      <dgm:spPr/>
      <dgm:t>
        <a:bodyPr/>
        <a:lstStyle/>
        <a:p>
          <a:endParaRPr lang="en-US"/>
        </a:p>
      </dgm:t>
    </dgm:pt>
  </dgm:ptLst>
  <dgm:cxnLst>
    <dgm:cxn modelId="{61850EE7-9CE2-43F7-A2C6-5B9BEA224D6A}" srcId="{AC7A0E6F-993F-433F-ADD5-971CC2C37C1B}" destId="{B163AD44-F612-4FC8-99EA-26FE351CADD0}" srcOrd="2" destOrd="0" parTransId="{D5E6E3B9-71D3-4DFE-88EB-787F445D60BA}" sibTransId="{2832B9D2-39C1-4A0C-AD2D-B18B857E9692}"/>
    <dgm:cxn modelId="{09D8FB11-5F46-470F-A4A9-51073E66C803}" type="presOf" srcId="{AC7A0E6F-993F-433F-ADD5-971CC2C37C1B}" destId="{7163326C-DD43-43FE-97C3-0FA83A833DA2}" srcOrd="0" destOrd="0" presId="urn:microsoft.com/office/officeart/2005/8/layout/vProcess5"/>
    <dgm:cxn modelId="{9487D152-22F5-493C-ACFB-88DE8508F15E}" type="presOf" srcId="{985F5965-C24B-42C3-8AA4-FF9D572F975D}" destId="{3B1AFD03-31A1-4C9F-A3B5-3DFB091C0348}" srcOrd="1" destOrd="0" presId="urn:microsoft.com/office/officeart/2005/8/layout/vProcess5"/>
    <dgm:cxn modelId="{BA7F6AA9-36C7-43BA-86F9-70714DAF4247}" type="presOf" srcId="{BDF5D8D7-F848-4169-BC97-BB1C597064BF}" destId="{8F658914-C5FB-4792-86E9-568601430B6D}" srcOrd="0" destOrd="0" presId="urn:microsoft.com/office/officeart/2005/8/layout/vProcess5"/>
    <dgm:cxn modelId="{83B67257-7E99-49C9-9FAD-FD369A3E104C}" type="presOf" srcId="{B163AD44-F612-4FC8-99EA-26FE351CADD0}" destId="{60075D93-688E-4939-96B7-19295E942ABB}" srcOrd="1" destOrd="0" presId="urn:microsoft.com/office/officeart/2005/8/layout/vProcess5"/>
    <dgm:cxn modelId="{600C7E83-862F-4613-90D0-A0C08BA72125}" type="presOf" srcId="{321F2AFD-B2C5-457B-936D-F71913C31573}" destId="{7BE7464E-CD45-48A8-9B6D-0BCF11EDC109}" srcOrd="0" destOrd="0" presId="urn:microsoft.com/office/officeart/2005/8/layout/vProcess5"/>
    <dgm:cxn modelId="{4F4CB00C-4C74-473F-9A59-65D1DFE04A82}" type="presOf" srcId="{B163AD44-F612-4FC8-99EA-26FE351CADD0}" destId="{2E6A7883-5A35-440E-B5A8-B65B202E00B5}" srcOrd="0" destOrd="0" presId="urn:microsoft.com/office/officeart/2005/8/layout/vProcess5"/>
    <dgm:cxn modelId="{A6BDD9A7-6D65-43E5-A393-1470B1E9927C}" type="presOf" srcId="{985F5965-C24B-42C3-8AA4-FF9D572F975D}" destId="{EE231461-2BB4-494D-9072-FF90CC47D749}" srcOrd="0" destOrd="0" presId="urn:microsoft.com/office/officeart/2005/8/layout/vProcess5"/>
    <dgm:cxn modelId="{DF3F010D-3A56-4A2E-BB72-E2995BDE2D30}" srcId="{AC7A0E6F-993F-433F-ADD5-971CC2C37C1B}" destId="{BDF5D8D7-F848-4169-BC97-BB1C597064BF}" srcOrd="0" destOrd="0" parTransId="{4B6CB8C0-D2B5-4245-AA49-7E40EC46752C}" sibTransId="{321F2AFD-B2C5-457B-936D-F71913C31573}"/>
    <dgm:cxn modelId="{05A545EF-E24E-4A0D-9DD8-3183A7A37F67}" srcId="{AC7A0E6F-993F-433F-ADD5-971CC2C37C1B}" destId="{985F5965-C24B-42C3-8AA4-FF9D572F975D}" srcOrd="1" destOrd="0" parTransId="{19E8D334-2DBD-410F-A259-E742450852F9}" sibTransId="{877E07D7-F222-47F6-BCBC-043F88C8C7F2}"/>
    <dgm:cxn modelId="{8E71DF87-A82E-4356-84D9-C4280EE0E6EE}" type="presOf" srcId="{BDF5D8D7-F848-4169-BC97-BB1C597064BF}" destId="{B0C265EE-915B-400D-9FF4-A1C654EE37D2}" srcOrd="1" destOrd="0" presId="urn:microsoft.com/office/officeart/2005/8/layout/vProcess5"/>
    <dgm:cxn modelId="{6FB9A833-730B-4CCE-BD4A-9DF6EE88925F}" type="presOf" srcId="{877E07D7-F222-47F6-BCBC-043F88C8C7F2}" destId="{E81B59E7-4BC8-4A4D-A78C-547BFA2D73C8}" srcOrd="0" destOrd="0" presId="urn:microsoft.com/office/officeart/2005/8/layout/vProcess5"/>
    <dgm:cxn modelId="{494D1A2C-902D-4C06-AFE4-2BC14F6F659C}" type="presParOf" srcId="{7163326C-DD43-43FE-97C3-0FA83A833DA2}" destId="{37A310C4-C077-4CB3-B63F-49A232E2D079}" srcOrd="0" destOrd="0" presId="urn:microsoft.com/office/officeart/2005/8/layout/vProcess5"/>
    <dgm:cxn modelId="{A826E326-29C9-4383-8BF3-0263B32E83C6}" type="presParOf" srcId="{7163326C-DD43-43FE-97C3-0FA83A833DA2}" destId="{8F658914-C5FB-4792-86E9-568601430B6D}" srcOrd="1" destOrd="0" presId="urn:microsoft.com/office/officeart/2005/8/layout/vProcess5"/>
    <dgm:cxn modelId="{EA1C674F-A3C0-4580-9E9B-817027C46C36}" type="presParOf" srcId="{7163326C-DD43-43FE-97C3-0FA83A833DA2}" destId="{EE231461-2BB4-494D-9072-FF90CC47D749}" srcOrd="2" destOrd="0" presId="urn:microsoft.com/office/officeart/2005/8/layout/vProcess5"/>
    <dgm:cxn modelId="{68CE1F8A-4BF6-4AA9-A227-BC506E689F20}" type="presParOf" srcId="{7163326C-DD43-43FE-97C3-0FA83A833DA2}" destId="{2E6A7883-5A35-440E-B5A8-B65B202E00B5}" srcOrd="3" destOrd="0" presId="urn:microsoft.com/office/officeart/2005/8/layout/vProcess5"/>
    <dgm:cxn modelId="{7AE124B9-BC4B-43B7-AAF6-AB1A5BE02C89}" type="presParOf" srcId="{7163326C-DD43-43FE-97C3-0FA83A833DA2}" destId="{7BE7464E-CD45-48A8-9B6D-0BCF11EDC109}" srcOrd="4" destOrd="0" presId="urn:microsoft.com/office/officeart/2005/8/layout/vProcess5"/>
    <dgm:cxn modelId="{E5FFEF1E-00A2-437C-82A5-9427EB1B918A}" type="presParOf" srcId="{7163326C-DD43-43FE-97C3-0FA83A833DA2}" destId="{E81B59E7-4BC8-4A4D-A78C-547BFA2D73C8}" srcOrd="5" destOrd="0" presId="urn:microsoft.com/office/officeart/2005/8/layout/vProcess5"/>
    <dgm:cxn modelId="{E2757920-3F8C-4FA3-BFB4-C56F9D5793A3}" type="presParOf" srcId="{7163326C-DD43-43FE-97C3-0FA83A833DA2}" destId="{B0C265EE-915B-400D-9FF4-A1C654EE37D2}" srcOrd="6" destOrd="0" presId="urn:microsoft.com/office/officeart/2005/8/layout/vProcess5"/>
    <dgm:cxn modelId="{C0D197EE-884D-4D5A-A162-8AAF4F664C0C}" type="presParOf" srcId="{7163326C-DD43-43FE-97C3-0FA83A833DA2}" destId="{3B1AFD03-31A1-4C9F-A3B5-3DFB091C0348}" srcOrd="7" destOrd="0" presId="urn:microsoft.com/office/officeart/2005/8/layout/vProcess5"/>
    <dgm:cxn modelId="{6DDCE16F-B58D-414D-8731-5BF3CD27B5CE}" type="presParOf" srcId="{7163326C-DD43-43FE-97C3-0FA83A833DA2}" destId="{60075D93-688E-4939-96B7-19295E942AB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2" tIns="46151" rIns="92302" bIns="46151" rtlCol="0" anchor="b"/>
          <a:lstStyle>
            <a:lvl1pPr algn="r">
              <a:defRPr sz="1200"/>
            </a:lvl1pPr>
          </a:lstStyle>
          <a:p>
            <a:fld id="{ED7DEA28-E549-478E-8BCE-4705079C1AA6}" type="slidenum">
              <a:rPr lang="en-US" smtClean="0"/>
              <a:pPr/>
              <a:t>‹#›</a:t>
            </a:fld>
            <a:endParaRPr lang="en-US"/>
          </a:p>
        </p:txBody>
      </p:sp>
    </p:spTree>
    <p:extLst>
      <p:ext uri="{BB962C8B-B14F-4D97-AF65-F5344CB8AC3E}">
        <p14:creationId xmlns:p14="http://schemas.microsoft.com/office/powerpoint/2010/main" val="391710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A1461DC3-0EDB-414E-952E-7551463B8AA5}" type="datetimeFigureOut">
              <a:rPr lang="en-US" smtClean="0"/>
              <a:pPr/>
              <a:t>5/2/2014</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FF656787-4DB1-435F-9741-4ACD306B5155}" type="slidenum">
              <a:rPr lang="en-US" smtClean="0"/>
              <a:pPr/>
              <a:t>‹#›</a:t>
            </a:fld>
            <a:endParaRPr lang="en-US"/>
          </a:p>
        </p:txBody>
      </p:sp>
    </p:spTree>
    <p:extLst>
      <p:ext uri="{BB962C8B-B14F-4D97-AF65-F5344CB8AC3E}">
        <p14:creationId xmlns:p14="http://schemas.microsoft.com/office/powerpoint/2010/main" val="50366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083">
              <a:defRPr/>
            </a:pPr>
            <a:r>
              <a:rPr lang="en-US" dirty="0" smtClean="0"/>
              <a:t>Related concepts: Barriers to Trade, Barter, Exports, Imports, Voluntary Exchange, Exchange, Exchange Rate</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New-style £20 issued on 13 March 2007 </a:t>
            </a:r>
          </a:p>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5CACFDA-B7F6-43EC-9C70-7BD31A50C25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price of coconuts falls,</a:t>
            </a:r>
            <a:r>
              <a:rPr lang="en-US" baseline="0" dirty="0" smtClean="0"/>
              <a:t> land owners and labor in that industry are harmed.</a:t>
            </a:r>
          </a:p>
          <a:p>
            <a:endParaRPr lang="en-US" baseline="0" dirty="0" smtClean="0"/>
          </a:p>
          <a:p>
            <a:r>
              <a:rPr lang="en-US" baseline="0" dirty="0" smtClean="0"/>
              <a:t>As the price of fish rises, boat owners and crew benefit.</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Tariffs</a:t>
            </a:r>
            <a:r>
              <a:rPr lang="en-US" dirty="0"/>
              <a:t> – taxes on imports</a:t>
            </a:r>
          </a:p>
          <a:p>
            <a:r>
              <a:rPr lang="en-US" b="1" dirty="0"/>
              <a:t>Quotas</a:t>
            </a:r>
            <a:r>
              <a:rPr lang="en-US" dirty="0"/>
              <a:t> – limits on the quantity of imports</a:t>
            </a:r>
          </a:p>
          <a:p>
            <a:r>
              <a:rPr lang="en-US" b="1" dirty="0"/>
              <a:t>Voluntary Export Restrictions</a:t>
            </a:r>
            <a:r>
              <a:rPr lang="en-US" dirty="0"/>
              <a:t> – a self-imposed limit on the quantity of exports</a:t>
            </a:r>
          </a:p>
          <a:p>
            <a:r>
              <a:rPr lang="en-US" b="1" dirty="0"/>
              <a:t>Export Subsidies</a:t>
            </a:r>
            <a:r>
              <a:rPr lang="en-US" dirty="0"/>
              <a:t> – government payments to producers of goods for export</a:t>
            </a:r>
          </a:p>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1114" y="5764382"/>
            <a:ext cx="1023339" cy="969768"/>
          </a:xfrm>
          <a:prstGeom prst="rect">
            <a:avLst/>
          </a:prstGeom>
        </p:spPr>
      </p:pic>
    </p:spTree>
    <p:extLst>
      <p:ext uri="{BB962C8B-B14F-4D97-AF65-F5344CB8AC3E}">
        <p14:creationId xmlns:p14="http://schemas.microsoft.com/office/powerpoint/2010/main" val="18277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900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9460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440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28252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241267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383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199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8995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19600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6323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85919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1"/>
            <a:ext cx="8229600" cy="350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11811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11114" y="5764382"/>
            <a:ext cx="1023339" cy="969768"/>
          </a:xfrm>
          <a:prstGeom prst="rect">
            <a:avLst/>
          </a:prstGeom>
        </p:spPr>
      </p:pic>
    </p:spTree>
    <p:extLst>
      <p:ext uri="{BB962C8B-B14F-4D97-AF65-F5344CB8AC3E}">
        <p14:creationId xmlns:p14="http://schemas.microsoft.com/office/powerpoint/2010/main" val="374059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Trade?</a:t>
            </a:r>
            <a:endParaRPr lang="en-US" i="1" dirty="0"/>
          </a:p>
        </p:txBody>
      </p:sp>
      <p:sp>
        <p:nvSpPr>
          <p:cNvPr id="5" name="Subtitle 4"/>
          <p:cNvSpPr>
            <a:spLocks noGrp="1"/>
          </p:cNvSpPr>
          <p:nvPr>
            <p:ph type="subTitle" idx="1"/>
          </p:nvPr>
        </p:nvSpPr>
        <p:spPr/>
        <p:txBody>
          <a:bodyPr>
            <a:normAutofit/>
          </a:bodyPr>
          <a:lstStyle/>
          <a:p>
            <a:r>
              <a:rPr lang="en-US" sz="1200" b="1" dirty="0">
                <a:solidFill>
                  <a:schemeClr val="tx1"/>
                </a:solidFill>
              </a:rPr>
              <a:t>Disclaimer: The views expressed are those of the presenters and do not necessarily reflect those of the Federal Reserve Bank of Dallas or the Federal Reserve System.</a:t>
            </a:r>
          </a:p>
          <a:p>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Coconut Island</a:t>
            </a:r>
            <a:endParaRPr lang="en-US" dirty="0"/>
          </a:p>
        </p:txBody>
      </p:sp>
      <p:sp>
        <p:nvSpPr>
          <p:cNvPr id="3" name="Content Placeholder 2"/>
          <p:cNvSpPr>
            <a:spLocks noGrp="1"/>
          </p:cNvSpPr>
          <p:nvPr>
            <p:ph idx="1"/>
          </p:nvPr>
        </p:nvSpPr>
        <p:spPr/>
        <p:txBody>
          <a:bodyPr>
            <a:normAutofit fontScale="92500"/>
          </a:bodyPr>
          <a:lstStyle/>
          <a:p>
            <a:r>
              <a:rPr lang="en-US" b="1" dirty="0" smtClean="0"/>
              <a:t>Resources</a:t>
            </a:r>
            <a:r>
              <a:rPr lang="en-US" dirty="0" smtClean="0"/>
              <a:t> – lots of coconut trees and only a few boats</a:t>
            </a:r>
          </a:p>
          <a:p>
            <a:r>
              <a:rPr lang="en-US" b="1" dirty="0" smtClean="0"/>
              <a:t>Coconut Industry</a:t>
            </a:r>
            <a:r>
              <a:rPr lang="en-US" dirty="0" smtClean="0"/>
              <a:t> – thriving coconut harvests  with lots of competition </a:t>
            </a:r>
          </a:p>
          <a:p>
            <a:r>
              <a:rPr lang="en-US" b="1" dirty="0" smtClean="0"/>
              <a:t>Fishing Industry</a:t>
            </a:r>
            <a:r>
              <a:rPr lang="en-US" dirty="0" smtClean="0"/>
              <a:t> – very little fishing and almost no competition</a:t>
            </a:r>
          </a:p>
          <a:p>
            <a:r>
              <a:rPr lang="en-US" b="1" dirty="0" smtClean="0"/>
              <a:t>Food supply </a:t>
            </a:r>
            <a:r>
              <a:rPr lang="en-US" dirty="0" smtClean="0"/>
              <a:t>– abundant coconuts and scarce fish</a:t>
            </a:r>
          </a:p>
          <a:p>
            <a:r>
              <a:rPr lang="en-US" b="1" dirty="0" smtClean="0"/>
              <a:t>Consumers</a:t>
            </a:r>
            <a:r>
              <a:rPr lang="en-US" dirty="0" smtClean="0"/>
              <a:t> – cheap coconuts and expensive fish </a:t>
            </a:r>
          </a:p>
        </p:txBody>
      </p:sp>
    </p:spTree>
    <p:extLst>
      <p:ext uri="{BB962C8B-B14F-4D97-AF65-F5344CB8AC3E}">
        <p14:creationId xmlns:p14="http://schemas.microsoft.com/office/powerpoint/2010/main" val="425183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Island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Resources</a:t>
            </a:r>
            <a:r>
              <a:rPr lang="en-US" dirty="0" smtClean="0"/>
              <a:t> – lots of boat and only a few trees</a:t>
            </a:r>
          </a:p>
          <a:p>
            <a:r>
              <a:rPr lang="en-US" b="1" dirty="0" smtClean="0"/>
              <a:t>Coconut Industry</a:t>
            </a:r>
            <a:r>
              <a:rPr lang="en-US" dirty="0" smtClean="0"/>
              <a:t> – small harvests and no competition</a:t>
            </a:r>
          </a:p>
          <a:p>
            <a:r>
              <a:rPr lang="en-US" b="1" dirty="0" smtClean="0"/>
              <a:t>Fishing Industry</a:t>
            </a:r>
            <a:r>
              <a:rPr lang="en-US" dirty="0" smtClean="0"/>
              <a:t> – abundant catches and intense competition</a:t>
            </a:r>
          </a:p>
          <a:p>
            <a:r>
              <a:rPr lang="en-US" b="1" dirty="0" smtClean="0"/>
              <a:t>Food supply </a:t>
            </a:r>
            <a:r>
              <a:rPr lang="en-US" dirty="0" smtClean="0"/>
              <a:t>– abundant fish and scarce coconuts</a:t>
            </a:r>
          </a:p>
          <a:p>
            <a:r>
              <a:rPr lang="en-US" b="1" dirty="0" smtClean="0"/>
              <a:t>Consumers</a:t>
            </a:r>
            <a:r>
              <a:rPr lang="en-US" dirty="0" smtClean="0"/>
              <a:t> – cheap fish and expensive coconuts </a:t>
            </a:r>
          </a:p>
        </p:txBody>
      </p:sp>
    </p:spTree>
    <p:extLst>
      <p:ext uri="{BB962C8B-B14F-4D97-AF65-F5344CB8AC3E}">
        <p14:creationId xmlns:p14="http://schemas.microsoft.com/office/powerpoint/2010/main" val="2989096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connections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6113243"/>
              </p:ext>
            </p:extLst>
          </p:nvPr>
        </p:nvGraphicFramePr>
        <p:xfrm>
          <a:off x="457200" y="1417638"/>
          <a:ext cx="8229600" cy="444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650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Impact of Trade</a:t>
            </a:r>
            <a:endParaRPr lang="en-US" dirty="0"/>
          </a:p>
        </p:txBody>
      </p:sp>
      <p:sp>
        <p:nvSpPr>
          <p:cNvPr id="3" name="Content Placeholder 2"/>
          <p:cNvSpPr>
            <a:spLocks noGrp="1"/>
          </p:cNvSpPr>
          <p:nvPr>
            <p:ph idx="1"/>
          </p:nvPr>
        </p:nvSpPr>
        <p:spPr/>
        <p:txBody>
          <a:bodyPr/>
          <a:lstStyle/>
          <a:p>
            <a:r>
              <a:rPr lang="en-US" dirty="0" smtClean="0"/>
              <a:t>Who cares about the price of coconuts?</a:t>
            </a:r>
          </a:p>
          <a:p>
            <a:pPr lvl="1"/>
            <a:r>
              <a:rPr lang="en-US" dirty="0" smtClean="0"/>
              <a:t>People who eat coconuts</a:t>
            </a:r>
          </a:p>
          <a:p>
            <a:pPr lvl="1"/>
            <a:r>
              <a:rPr lang="en-US" dirty="0" smtClean="0"/>
              <a:t>People who own trees (land)</a:t>
            </a:r>
          </a:p>
          <a:p>
            <a:pPr lvl="1"/>
            <a:r>
              <a:rPr lang="en-US" dirty="0" smtClean="0"/>
              <a:t>People who climb trees (labor)</a:t>
            </a:r>
          </a:p>
          <a:p>
            <a:r>
              <a:rPr lang="en-US" dirty="0" smtClean="0"/>
              <a:t>Who cares about the price of fish?</a:t>
            </a:r>
          </a:p>
          <a:p>
            <a:pPr lvl="1"/>
            <a:r>
              <a:rPr lang="en-US" dirty="0" smtClean="0"/>
              <a:t>People who eat fish</a:t>
            </a:r>
          </a:p>
          <a:p>
            <a:pPr lvl="1"/>
            <a:r>
              <a:rPr lang="en-US" dirty="0" smtClean="0"/>
              <a:t>People who own boats (capital)</a:t>
            </a:r>
          </a:p>
          <a:p>
            <a:pPr lvl="1"/>
            <a:r>
              <a:rPr lang="en-US" dirty="0" smtClean="0"/>
              <a:t>People who sail and fish (labor)</a:t>
            </a:r>
          </a:p>
        </p:txBody>
      </p:sp>
      <p:grpSp>
        <p:nvGrpSpPr>
          <p:cNvPr id="5" name="Group 8"/>
          <p:cNvGrpSpPr/>
          <p:nvPr/>
        </p:nvGrpSpPr>
        <p:grpSpPr>
          <a:xfrm flipH="1">
            <a:off x="6775938" y="4217183"/>
            <a:ext cx="1143000" cy="990600"/>
            <a:chOff x="5562600" y="1752600"/>
            <a:chExt cx="3420999" cy="2288263"/>
          </a:xfrm>
        </p:grpSpPr>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7"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8" name="Picture 3" descr="c:\Program Files\Microsoft Office\Media\CntCD1\ClipArt4\j0246157.wmf"/>
          <p:cNvPicPr>
            <a:picLocks noChangeAspect="1" noChangeArrowheads="1"/>
          </p:cNvPicPr>
          <p:nvPr/>
        </p:nvPicPr>
        <p:blipFill>
          <a:blip r:embed="rId4" cstate="print"/>
          <a:stretch>
            <a:fillRect/>
          </a:stretch>
        </p:blipFill>
        <p:spPr bwMode="auto">
          <a:xfrm flipH="1">
            <a:off x="6579941" y="2063262"/>
            <a:ext cx="1076723" cy="1066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Could Object?</a:t>
            </a:r>
            <a:endParaRPr lang="en-US" dirty="0"/>
          </a:p>
        </p:txBody>
      </p:sp>
      <p:graphicFrame>
        <p:nvGraphicFramePr>
          <p:cNvPr id="4" name="Content Placeholder 3"/>
          <p:cNvGraphicFramePr>
            <a:graphicFrameLocks noGrp="1"/>
          </p:cNvGraphicFramePr>
          <p:nvPr>
            <p:ph idx="1"/>
          </p:nvPr>
        </p:nvGraphicFramePr>
        <p:xfrm>
          <a:off x="457200" y="1348630"/>
          <a:ext cx="8229600" cy="444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Could Object?</a:t>
            </a:r>
            <a:endParaRPr lang="en-US" dirty="0"/>
          </a:p>
        </p:txBody>
      </p:sp>
      <p:graphicFrame>
        <p:nvGraphicFramePr>
          <p:cNvPr id="12" name="Content Placeholder 3"/>
          <p:cNvGraphicFramePr>
            <a:graphicFrameLocks noGrp="1"/>
          </p:cNvGraphicFramePr>
          <p:nvPr>
            <p:ph idx="1"/>
          </p:nvPr>
        </p:nvGraphicFramePr>
        <p:xfrm>
          <a:off x="457200" y="1417638"/>
          <a:ext cx="8229600" cy="444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Barriers to Trade</a:t>
            </a:r>
            <a:endParaRPr lang="en-US" dirty="0"/>
          </a:p>
        </p:txBody>
      </p:sp>
      <p:pic>
        <p:nvPicPr>
          <p:cNvPr id="5" name="Content Placeholder 3" descr="gates.jpg"/>
          <p:cNvPicPr>
            <a:picLocks noGrp="1" noChangeAspect="1"/>
          </p:cNvPicPr>
          <p:nvPr>
            <p:ph idx="1"/>
          </p:nvPr>
        </p:nvPicPr>
        <p:blipFill>
          <a:blip r:embed="rId3" cstate="print"/>
          <a:stretch>
            <a:fillRect/>
          </a:stretch>
        </p:blipFill>
        <p:spPr>
          <a:xfrm>
            <a:off x="2881223" y="1295400"/>
            <a:ext cx="3321039" cy="4959565"/>
          </a:xfrm>
        </p:spPr>
      </p:pic>
    </p:spTree>
    <p:extLst>
      <p:ext uri="{BB962C8B-B14F-4D97-AF65-F5344CB8AC3E}">
        <p14:creationId xmlns:p14="http://schemas.microsoft.com/office/powerpoint/2010/main" val="313565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smtClean="0"/>
              <a:t>Tariff</a:t>
            </a:r>
            <a:endParaRPr lang="en-US"/>
          </a:p>
        </p:txBody>
      </p:sp>
      <p:sp>
        <p:nvSpPr>
          <p:cNvPr id="22531" name="Rectangle 3"/>
          <p:cNvSpPr>
            <a:spLocks noGrp="1" noChangeArrowheads="1"/>
          </p:cNvSpPr>
          <p:nvPr>
            <p:ph idx="1"/>
          </p:nvPr>
        </p:nvSpPr>
        <p:spPr/>
        <p:txBody>
          <a:bodyPr>
            <a:normAutofit/>
          </a:bodyPr>
          <a:lstStyle/>
          <a:p>
            <a:r>
              <a:rPr lang="en-US" dirty="0" smtClean="0"/>
              <a:t>Tax on imported goods or services</a:t>
            </a:r>
          </a:p>
          <a:p>
            <a:r>
              <a:rPr lang="en-US" dirty="0" smtClean="0"/>
              <a:t>Reasons for tariffs</a:t>
            </a:r>
          </a:p>
          <a:p>
            <a:pPr lvl="1"/>
            <a:r>
              <a:rPr lang="en-US" dirty="0" smtClean="0"/>
              <a:t>Raise tax revenues</a:t>
            </a:r>
          </a:p>
          <a:p>
            <a:pPr lvl="1"/>
            <a:r>
              <a:rPr lang="en-US" dirty="0" smtClean="0"/>
              <a:t>Reduce consumption of the imported good or service</a:t>
            </a:r>
          </a:p>
          <a:p>
            <a:r>
              <a:rPr lang="en-US" dirty="0" smtClean="0"/>
              <a:t>Effect – Price of import rises, “cheaper” domestic goods become more attractive</a:t>
            </a:r>
            <a:endParaRPr lang="en-US" dirty="0"/>
          </a:p>
        </p:txBody>
      </p:sp>
    </p:spTree>
    <p:extLst>
      <p:ext uri="{BB962C8B-B14F-4D97-AF65-F5344CB8AC3E}">
        <p14:creationId xmlns:p14="http://schemas.microsoft.com/office/powerpoint/2010/main" val="374985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of Federal Budget from Tariffs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2912072"/>
              </p:ext>
            </p:extLst>
          </p:nvPr>
        </p:nvGraphicFramePr>
        <p:xfrm>
          <a:off x="457200" y="1417638"/>
          <a:ext cx="8229600" cy="4440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5421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 of Federal Budget from </a:t>
            </a:r>
            <a:r>
              <a:rPr lang="en-US" dirty="0" smtClean="0"/>
              <a:t>Tariffs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085554"/>
              </p:ext>
            </p:extLst>
          </p:nvPr>
        </p:nvGraphicFramePr>
        <p:xfrm>
          <a:off x="457200" y="1417638"/>
          <a:ext cx="8229600" cy="5308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818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Gains from Trade</a:t>
            </a:r>
            <a:endParaRPr lang="en-US" i="1" dirty="0"/>
          </a:p>
        </p:txBody>
      </p:sp>
      <p:sp>
        <p:nvSpPr>
          <p:cNvPr id="3" name="Content Placeholder 2"/>
          <p:cNvSpPr>
            <a:spLocks noGrp="1"/>
          </p:cNvSpPr>
          <p:nvPr>
            <p:ph idx="1"/>
          </p:nvPr>
        </p:nvSpPr>
        <p:spPr/>
        <p:txBody>
          <a:bodyPr/>
          <a:lstStyle/>
          <a:p>
            <a:r>
              <a:rPr lang="en-US" dirty="0" smtClean="0"/>
              <a:t>Distribute bags and rate satisfaction</a:t>
            </a:r>
          </a:p>
          <a:p>
            <a:r>
              <a:rPr lang="en-US" dirty="0" smtClean="0"/>
              <a:t>Divide into groups of three, trade and rate satisfaction after trade</a:t>
            </a:r>
          </a:p>
          <a:p>
            <a:r>
              <a:rPr lang="en-US" dirty="0" smtClean="0"/>
              <a:t>Trade with everyone in the room and rate satisfaction after trade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Types of Federal Revenue</a:t>
            </a:r>
            <a:br>
              <a:rPr lang="en-US" dirty="0" smtClean="0"/>
            </a:br>
            <a:r>
              <a:rPr lang="en-US" sz="2800" i="1" dirty="0" smtClean="0"/>
              <a:t>as a percentage of total receipts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1866462"/>
              </p:ext>
            </p:extLst>
          </p:nvPr>
        </p:nvGraphicFramePr>
        <p:xfrm>
          <a:off x="457200" y="1417638"/>
          <a:ext cx="8229600" cy="523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127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Hamilton</a:t>
            </a:r>
            <a:endParaRPr lang="en-US" dirty="0"/>
          </a:p>
        </p:txBody>
      </p:sp>
      <p:sp>
        <p:nvSpPr>
          <p:cNvPr id="3" name="Content Placeholder 2"/>
          <p:cNvSpPr>
            <a:spLocks noGrp="1"/>
          </p:cNvSpPr>
          <p:nvPr>
            <p:ph idx="1"/>
          </p:nvPr>
        </p:nvSpPr>
        <p:spPr/>
        <p:txBody>
          <a:bodyPr/>
          <a:lstStyle/>
          <a:p>
            <a:r>
              <a:rPr lang="en-US" dirty="0" smtClean="0"/>
              <a:t>Proposed extensive tariffs to provide revenue and protect American manufacturers (rooted in mercantilism)</a:t>
            </a:r>
          </a:p>
          <a:p>
            <a:r>
              <a:rPr lang="en-US" dirty="0" smtClean="0"/>
              <a:t>Three tariff acts</a:t>
            </a:r>
          </a:p>
          <a:p>
            <a:pPr lvl="1"/>
            <a:r>
              <a:rPr lang="en-US" dirty="0" smtClean="0"/>
              <a:t>1789</a:t>
            </a:r>
          </a:p>
          <a:p>
            <a:pPr lvl="1"/>
            <a:r>
              <a:rPr lang="en-US" dirty="0" smtClean="0"/>
              <a:t>1790</a:t>
            </a:r>
          </a:p>
          <a:p>
            <a:pPr lvl="1"/>
            <a:r>
              <a:rPr lang="en-US" dirty="0" smtClean="0"/>
              <a:t>1792</a:t>
            </a:r>
            <a:endParaRPr lang="en-US" dirty="0"/>
          </a:p>
        </p:txBody>
      </p:sp>
    </p:spTree>
    <p:extLst>
      <p:ext uri="{BB962C8B-B14F-4D97-AF65-F5344CB8AC3E}">
        <p14:creationId xmlns:p14="http://schemas.microsoft.com/office/powerpoint/2010/main" val="297012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Jackson</a:t>
            </a:r>
            <a:endParaRPr lang="en-US" dirty="0"/>
          </a:p>
        </p:txBody>
      </p:sp>
      <p:sp>
        <p:nvSpPr>
          <p:cNvPr id="3" name="Content Placeholder 2"/>
          <p:cNvSpPr>
            <a:spLocks noGrp="1"/>
          </p:cNvSpPr>
          <p:nvPr>
            <p:ph idx="1"/>
          </p:nvPr>
        </p:nvSpPr>
        <p:spPr/>
        <p:txBody>
          <a:bodyPr/>
          <a:lstStyle/>
          <a:p>
            <a:r>
              <a:rPr lang="en-US" dirty="0" smtClean="0"/>
              <a:t>Tariff Act of 1828 (Tariff of Abominations)</a:t>
            </a:r>
          </a:p>
          <a:p>
            <a:r>
              <a:rPr lang="en-US" dirty="0" smtClean="0"/>
              <a:t>Nullification Crisis</a:t>
            </a:r>
            <a:endParaRPr lang="en-US" dirty="0"/>
          </a:p>
        </p:txBody>
      </p:sp>
    </p:spTree>
    <p:extLst>
      <p:ext uri="{BB962C8B-B14F-4D97-AF65-F5344CB8AC3E}">
        <p14:creationId xmlns:p14="http://schemas.microsoft.com/office/powerpoint/2010/main" val="396443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Ideal</a:t>
            </a:r>
            <a:endParaRPr lang="en-US" dirty="0"/>
          </a:p>
        </p:txBody>
      </p:sp>
      <p:sp>
        <p:nvSpPr>
          <p:cNvPr id="3" name="Content Placeholder 2"/>
          <p:cNvSpPr>
            <a:spLocks noGrp="1"/>
          </p:cNvSpPr>
          <p:nvPr>
            <p:ph idx="1"/>
          </p:nvPr>
        </p:nvSpPr>
        <p:spPr/>
        <p:txBody>
          <a:bodyPr/>
          <a:lstStyle/>
          <a:p>
            <a:r>
              <a:rPr lang="en-US" dirty="0" smtClean="0"/>
              <a:t>Replace tariffs with income tax</a:t>
            </a:r>
          </a:p>
          <a:p>
            <a:r>
              <a:rPr lang="en-US" dirty="0" smtClean="0"/>
              <a:t>1913 – watershed year</a:t>
            </a:r>
          </a:p>
          <a:p>
            <a:pPr lvl="1"/>
            <a:r>
              <a:rPr lang="en-US" dirty="0" smtClean="0"/>
              <a:t>Underwood Tariff Act lowered tariffs</a:t>
            </a:r>
          </a:p>
          <a:p>
            <a:pPr lvl="1"/>
            <a:r>
              <a:rPr lang="en-US" dirty="0" smtClean="0"/>
              <a:t>Federal income tax created</a:t>
            </a:r>
          </a:p>
          <a:p>
            <a:pPr lvl="1"/>
            <a:endParaRPr lang="en-US" dirty="0"/>
          </a:p>
        </p:txBody>
      </p:sp>
    </p:spTree>
    <p:extLst>
      <p:ext uri="{BB962C8B-B14F-4D97-AF65-F5344CB8AC3E}">
        <p14:creationId xmlns:p14="http://schemas.microsoft.com/office/powerpoint/2010/main" val="845048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a:t>
            </a:r>
            <a:endParaRPr lang="en-US" dirty="0"/>
          </a:p>
        </p:txBody>
      </p:sp>
      <p:sp>
        <p:nvSpPr>
          <p:cNvPr id="3" name="Content Placeholder 2"/>
          <p:cNvSpPr>
            <a:spLocks noGrp="1"/>
          </p:cNvSpPr>
          <p:nvPr>
            <p:ph idx="1"/>
          </p:nvPr>
        </p:nvSpPr>
        <p:spPr/>
        <p:txBody>
          <a:bodyPr/>
          <a:lstStyle/>
          <a:p>
            <a:r>
              <a:rPr lang="en-US" dirty="0" err="1" smtClean="0"/>
              <a:t>Fordney</a:t>
            </a:r>
            <a:r>
              <a:rPr lang="en-US" dirty="0" smtClean="0"/>
              <a:t>—</a:t>
            </a:r>
            <a:r>
              <a:rPr lang="en-US" dirty="0" err="1" smtClean="0"/>
              <a:t>McUmber</a:t>
            </a:r>
            <a:r>
              <a:rPr lang="en-US" dirty="0" smtClean="0"/>
              <a:t> Tariff (1922)</a:t>
            </a:r>
          </a:p>
          <a:p>
            <a:r>
              <a:rPr lang="en-US" dirty="0" smtClean="0"/>
              <a:t>Smoot—Hawley (1933)</a:t>
            </a:r>
            <a:endParaRPr lang="en-US" dirty="0"/>
          </a:p>
        </p:txBody>
      </p:sp>
    </p:spTree>
    <p:extLst>
      <p:ext uri="{BB962C8B-B14F-4D97-AF65-F5344CB8AC3E}">
        <p14:creationId xmlns:p14="http://schemas.microsoft.com/office/powerpoint/2010/main" val="946319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r>
              <a:rPr lang="en-US" smtClean="0"/>
              <a:t>Quota</a:t>
            </a:r>
            <a:endParaRPr lang="en-US"/>
          </a:p>
        </p:txBody>
      </p:sp>
      <p:sp>
        <p:nvSpPr>
          <p:cNvPr id="23555" name="Rectangle 3"/>
          <p:cNvSpPr>
            <a:spLocks noGrp="1" noChangeArrowheads="1"/>
          </p:cNvSpPr>
          <p:nvPr>
            <p:ph idx="1"/>
          </p:nvPr>
        </p:nvSpPr>
        <p:spPr/>
        <p:txBody>
          <a:bodyPr>
            <a:normAutofit/>
          </a:bodyPr>
          <a:lstStyle/>
          <a:p>
            <a:r>
              <a:rPr lang="en-US" dirty="0" smtClean="0"/>
              <a:t>Limits the amount of an imported good allowed into the country</a:t>
            </a:r>
          </a:p>
          <a:p>
            <a:r>
              <a:rPr lang="en-US" dirty="0" smtClean="0"/>
              <a:t>Supply is decreased and price increases</a:t>
            </a:r>
          </a:p>
          <a:p>
            <a:r>
              <a:rPr lang="en-US" b="1" i="1" dirty="0" smtClean="0"/>
              <a:t>Voluntary Export Restrictions</a:t>
            </a:r>
            <a:r>
              <a:rPr lang="en-US" i="1" dirty="0" smtClean="0"/>
              <a:t> (VER’s) are similar</a:t>
            </a:r>
            <a:endParaRPr lang="en-US" i="1" dirty="0"/>
          </a:p>
        </p:txBody>
      </p:sp>
    </p:spTree>
    <p:extLst>
      <p:ext uri="{BB962C8B-B14F-4D97-AF65-F5344CB8AC3E}">
        <p14:creationId xmlns:p14="http://schemas.microsoft.com/office/powerpoint/2010/main" val="2968470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smtClean="0"/>
              <a:t>Export Subsidy</a:t>
            </a:r>
            <a:endParaRPr lang="en-US"/>
          </a:p>
        </p:txBody>
      </p:sp>
      <p:sp>
        <p:nvSpPr>
          <p:cNvPr id="24579" name="Rectangle 3"/>
          <p:cNvSpPr>
            <a:spLocks noGrp="1" noChangeArrowheads="1"/>
          </p:cNvSpPr>
          <p:nvPr>
            <p:ph idx="1"/>
          </p:nvPr>
        </p:nvSpPr>
        <p:spPr/>
        <p:txBody>
          <a:bodyPr>
            <a:normAutofit fontScale="92500"/>
          </a:bodyPr>
          <a:lstStyle/>
          <a:p>
            <a:r>
              <a:rPr lang="en-US" dirty="0" smtClean="0"/>
              <a:t>Government financial assistance to a firm that allows a firm to sell its product at a reduced price</a:t>
            </a:r>
          </a:p>
          <a:p>
            <a:r>
              <a:rPr lang="en-US" dirty="0" smtClean="0"/>
              <a:t>Benefits and harms</a:t>
            </a:r>
          </a:p>
          <a:p>
            <a:pPr lvl="1"/>
            <a:r>
              <a:rPr lang="en-US" dirty="0" smtClean="0"/>
              <a:t>Consumers (both at home and abroad) benefit from lower prices</a:t>
            </a:r>
          </a:p>
          <a:p>
            <a:pPr lvl="1"/>
            <a:r>
              <a:rPr lang="en-US" dirty="0" smtClean="0"/>
              <a:t>Foreign producers are harmed because of lower world prices</a:t>
            </a:r>
          </a:p>
          <a:p>
            <a:pPr lvl="1"/>
            <a:r>
              <a:rPr lang="en-US" dirty="0" smtClean="0"/>
              <a:t>Taxpayers in the producing country pay the subsidy</a:t>
            </a:r>
            <a:endParaRPr lang="en-US" dirty="0"/>
          </a:p>
        </p:txBody>
      </p:sp>
    </p:spTree>
    <p:extLst>
      <p:ext uri="{BB962C8B-B14F-4D97-AF65-F5344CB8AC3E}">
        <p14:creationId xmlns:p14="http://schemas.microsoft.com/office/powerpoint/2010/main" val="77749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r>
              <a:rPr lang="en-US" smtClean="0"/>
              <a:t>Product Standards</a:t>
            </a:r>
            <a:endParaRPr lang="en-US"/>
          </a:p>
        </p:txBody>
      </p:sp>
      <p:sp>
        <p:nvSpPr>
          <p:cNvPr id="25603" name="Rectangle 3"/>
          <p:cNvSpPr>
            <a:spLocks noGrp="1" noChangeArrowheads="1"/>
          </p:cNvSpPr>
          <p:nvPr>
            <p:ph idx="1"/>
          </p:nvPr>
        </p:nvSpPr>
        <p:spPr/>
        <p:txBody>
          <a:bodyPr/>
          <a:lstStyle/>
          <a:p>
            <a:r>
              <a:rPr lang="en-US" dirty="0" smtClean="0"/>
              <a:t>A type of “hidden” trade barrier</a:t>
            </a:r>
          </a:p>
          <a:p>
            <a:r>
              <a:rPr lang="en-US" dirty="0" smtClean="0"/>
              <a:t>Types of standards</a:t>
            </a:r>
          </a:p>
          <a:p>
            <a:pPr lvl="1"/>
            <a:r>
              <a:rPr lang="en-US" dirty="0" smtClean="0"/>
              <a:t>Product safety</a:t>
            </a:r>
          </a:p>
          <a:p>
            <a:pPr lvl="1"/>
            <a:r>
              <a:rPr lang="en-US" dirty="0" smtClean="0"/>
              <a:t>Content</a:t>
            </a:r>
          </a:p>
          <a:p>
            <a:pPr lvl="1"/>
            <a:r>
              <a:rPr lang="en-US" dirty="0" smtClean="0"/>
              <a:t>Packaging</a:t>
            </a:r>
            <a:endParaRPr lang="en-US" dirty="0"/>
          </a:p>
        </p:txBody>
      </p:sp>
    </p:spTree>
    <p:extLst>
      <p:ext uri="{BB962C8B-B14F-4D97-AF65-F5344CB8AC3E}">
        <p14:creationId xmlns:p14="http://schemas.microsoft.com/office/powerpoint/2010/main" val="1380137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96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Two Concepts</a:t>
            </a:r>
            <a:endParaRPr lang="en-US" dirty="0"/>
          </a:p>
        </p:txBody>
      </p:sp>
      <p:sp>
        <p:nvSpPr>
          <p:cNvPr id="3" name="Content Placeholder 2"/>
          <p:cNvSpPr>
            <a:spLocks noGrp="1"/>
          </p:cNvSpPr>
          <p:nvPr>
            <p:ph idx="1"/>
          </p:nvPr>
        </p:nvSpPr>
        <p:spPr/>
        <p:txBody>
          <a:bodyPr>
            <a:normAutofit lnSpcReduction="10000"/>
          </a:bodyPr>
          <a:lstStyle/>
          <a:p>
            <a:r>
              <a:rPr lang="en-US" dirty="0" smtClean="0"/>
              <a:t>Trade</a:t>
            </a:r>
          </a:p>
          <a:p>
            <a:pPr lvl="1"/>
            <a:r>
              <a:rPr lang="en-US" dirty="0" smtClean="0"/>
              <a:t>Occurs when parties expect to gain</a:t>
            </a:r>
          </a:p>
          <a:p>
            <a:pPr lvl="1"/>
            <a:r>
              <a:rPr lang="en-US" dirty="0" smtClean="0"/>
              <a:t>Trade among individuals or organizations </a:t>
            </a:r>
            <a:r>
              <a:rPr lang="en-US" b="1" dirty="0" smtClean="0"/>
              <a:t>within a nation</a:t>
            </a:r>
            <a:r>
              <a:rPr lang="en-US" dirty="0" smtClean="0"/>
              <a:t> or </a:t>
            </a:r>
            <a:r>
              <a:rPr lang="en-US" b="1" dirty="0" smtClean="0"/>
              <a:t>in different nations</a:t>
            </a:r>
          </a:p>
          <a:p>
            <a:r>
              <a:rPr lang="en-US" dirty="0" smtClean="0"/>
              <a:t>Specialization</a:t>
            </a:r>
          </a:p>
          <a:p>
            <a:pPr lvl="1"/>
            <a:r>
              <a:rPr lang="en-US" dirty="0" smtClean="0"/>
              <a:t>Producers specialize in what they can produce at the </a:t>
            </a:r>
            <a:r>
              <a:rPr lang="en-US" b="1" dirty="0" smtClean="0"/>
              <a:t>lowest cost</a:t>
            </a:r>
          </a:p>
          <a:p>
            <a:pPr lvl="1"/>
            <a:r>
              <a:rPr lang="en-US" dirty="0" smtClean="0"/>
              <a:t>Necessitates trade</a:t>
            </a:r>
          </a:p>
          <a:p>
            <a:pPr lvl="1"/>
            <a:r>
              <a:rPr lang="en-US" b="1" dirty="0" smtClean="0"/>
              <a:t>Production</a:t>
            </a:r>
            <a:r>
              <a:rPr lang="en-US" dirty="0" smtClean="0"/>
              <a:t> and (total) </a:t>
            </a:r>
            <a:r>
              <a:rPr lang="en-US" b="1" dirty="0" smtClean="0"/>
              <a:t>consumption</a:t>
            </a:r>
            <a:r>
              <a:rPr lang="en-US" dirty="0" smtClean="0"/>
              <a:t> increase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Specialization and Trade</a:t>
            </a:r>
            <a:endParaRPr lang="en-US" dirty="0"/>
          </a:p>
        </p:txBody>
      </p:sp>
      <p:pic>
        <p:nvPicPr>
          <p:cNvPr id="7" name="Picture 5" descr="adam-smith-new-twenty-note"/>
          <p:cNvPicPr>
            <a:picLocks noGrp="1" noChangeAspect="1" noChangeArrowheads="1"/>
          </p:cNvPicPr>
          <p:nvPr>
            <p:ph idx="1"/>
          </p:nvPr>
        </p:nvPicPr>
        <p:blipFill>
          <a:blip r:embed="rId3" cstate="print"/>
          <a:stretch>
            <a:fillRect/>
          </a:stretch>
        </p:blipFill>
        <p:spPr bwMode="auto">
          <a:xfrm>
            <a:off x="1367014" y="1728190"/>
            <a:ext cx="5531393" cy="361156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Absolute Advantage</a:t>
            </a:r>
          </a:p>
        </p:txBody>
      </p:sp>
      <p:sp>
        <p:nvSpPr>
          <p:cNvPr id="22531" name="Rectangle 3"/>
          <p:cNvSpPr>
            <a:spLocks noGrp="1" noChangeArrowheads="1"/>
          </p:cNvSpPr>
          <p:nvPr>
            <p:ph idx="1"/>
          </p:nvPr>
        </p:nvSpPr>
        <p:spPr/>
        <p:txBody>
          <a:bodyPr>
            <a:normAutofit/>
          </a:bodyPr>
          <a:lstStyle/>
          <a:p>
            <a:pPr>
              <a:buNone/>
            </a:pPr>
            <a:r>
              <a:rPr lang="en-US" dirty="0" smtClean="0"/>
              <a:t>“The natural advantages which one country has over another in producing particular commodities are sometimes so great that it is acknowledged by all the world to be in vain to struggle with them.”</a:t>
            </a:r>
          </a:p>
          <a:p>
            <a:pPr>
              <a:buNone/>
            </a:pPr>
            <a:r>
              <a:rPr lang="en-US" sz="2000" dirty="0" smtClean="0"/>
              <a:t>				</a:t>
            </a:r>
            <a:r>
              <a:rPr lang="en-US" sz="1800" dirty="0" smtClean="0"/>
              <a:t>					Adam Smith in </a:t>
            </a:r>
            <a:r>
              <a:rPr lang="en-US" sz="1800" u="sng" dirty="0" smtClean="0"/>
              <a:t>Wealth of Nations</a:t>
            </a:r>
          </a:p>
          <a:p>
            <a:pPr>
              <a:buNone/>
            </a:pPr>
            <a:r>
              <a:rPr lang="en-US" sz="1800" dirty="0" smtClean="0"/>
              <a:t>									Book IV, Chapter 2</a:t>
            </a:r>
          </a:p>
          <a:p>
            <a:pPr>
              <a:buNone/>
            </a:pPr>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Comparative Advantage</a:t>
            </a:r>
          </a:p>
        </p:txBody>
      </p:sp>
      <p:sp>
        <p:nvSpPr>
          <p:cNvPr id="35843" name="Rectangle 3"/>
          <p:cNvSpPr>
            <a:spLocks noGrp="1" noChangeArrowheads="1"/>
          </p:cNvSpPr>
          <p:nvPr>
            <p:ph idx="1"/>
          </p:nvPr>
        </p:nvSpPr>
        <p:spPr/>
        <p:txBody>
          <a:bodyPr>
            <a:normAutofit/>
          </a:bodyPr>
          <a:lstStyle/>
          <a:p>
            <a:pPr eaLnBrk="1" hangingPunct="1"/>
            <a:r>
              <a:rPr lang="en-US" dirty="0" smtClean="0"/>
              <a:t>David Ricardo showed that nations could benefit from trade even without an absolute advantage.</a:t>
            </a:r>
          </a:p>
          <a:p>
            <a:pPr eaLnBrk="1" hangingPunct="1"/>
            <a:r>
              <a:rPr lang="en-US" b="1" dirty="0" smtClean="0"/>
              <a:t>Comparative advantage</a:t>
            </a:r>
            <a:r>
              <a:rPr lang="en-US" dirty="0" smtClean="0"/>
              <a:t> refers to a country’s ability to produce a good at a lower </a:t>
            </a:r>
            <a:r>
              <a:rPr lang="en-US" i="1" dirty="0" smtClean="0"/>
              <a:t>opportunity cost</a:t>
            </a:r>
            <a:r>
              <a:rPr lang="en-US" dirty="0" smtClean="0"/>
              <a:t> than another country.</a:t>
            </a: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Costs</a:t>
            </a:r>
            <a:endParaRPr lang="en-US" dirty="0"/>
          </a:p>
        </p:txBody>
      </p:sp>
      <p:sp>
        <p:nvSpPr>
          <p:cNvPr id="3" name="Content Placeholder 2"/>
          <p:cNvSpPr>
            <a:spLocks noGrp="1"/>
          </p:cNvSpPr>
          <p:nvPr>
            <p:ph idx="1"/>
          </p:nvPr>
        </p:nvSpPr>
        <p:spPr/>
        <p:txBody>
          <a:bodyPr/>
          <a:lstStyle/>
          <a:p>
            <a:r>
              <a:rPr lang="en-US" dirty="0" smtClean="0"/>
              <a:t>An economic way of thinking…</a:t>
            </a:r>
          </a:p>
          <a:p>
            <a:pPr lvl="1"/>
            <a:r>
              <a:rPr lang="en-US" dirty="0" smtClean="0"/>
              <a:t>Costs are not monetary</a:t>
            </a:r>
          </a:p>
          <a:p>
            <a:pPr lvl="1"/>
            <a:r>
              <a:rPr lang="en-US" dirty="0" smtClean="0"/>
              <a:t>The cost of getting something is really the </a:t>
            </a:r>
            <a:r>
              <a:rPr lang="en-US" dirty="0"/>
              <a:t>value of the </a:t>
            </a:r>
            <a:r>
              <a:rPr lang="en-US" dirty="0" smtClean="0"/>
              <a:t>next best </a:t>
            </a:r>
            <a:r>
              <a:rPr lang="en-US" dirty="0"/>
              <a:t>alternative </a:t>
            </a:r>
            <a:r>
              <a:rPr lang="en-US" dirty="0" smtClean="0"/>
              <a:t>that is not chosen</a:t>
            </a:r>
          </a:p>
          <a:p>
            <a:r>
              <a:rPr lang="en-US" dirty="0" smtClean="0"/>
              <a:t>Think about the choices you make</a:t>
            </a:r>
          </a:p>
          <a:p>
            <a:pPr lvl="1"/>
            <a:r>
              <a:rPr lang="en-US" dirty="0" smtClean="0"/>
              <a:t>Nap or workout on Sunday afternoon</a:t>
            </a:r>
          </a:p>
          <a:p>
            <a:pPr lvl="1"/>
            <a:r>
              <a:rPr lang="en-US" dirty="0" smtClean="0"/>
              <a:t>Beach or mountains or city for vacation</a:t>
            </a:r>
          </a:p>
        </p:txBody>
      </p:sp>
    </p:spTree>
    <p:extLst>
      <p:ext uri="{BB962C8B-B14F-4D97-AF65-F5344CB8AC3E}">
        <p14:creationId xmlns:p14="http://schemas.microsoft.com/office/powerpoint/2010/main" val="345622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Differing Opportunity Costs</a:t>
            </a:r>
            <a:endParaRPr lang="en-US" sz="3600" dirty="0"/>
          </a:p>
        </p:txBody>
      </p:sp>
      <p:sp>
        <p:nvSpPr>
          <p:cNvPr id="3" name="Content Placeholder 2"/>
          <p:cNvSpPr>
            <a:spLocks noGrp="1"/>
          </p:cNvSpPr>
          <p:nvPr>
            <p:ph idx="1"/>
          </p:nvPr>
        </p:nvSpPr>
        <p:spPr/>
        <p:txBody>
          <a:bodyPr/>
          <a:lstStyle/>
          <a:p>
            <a:r>
              <a:rPr lang="en-US" dirty="0" smtClean="0"/>
              <a:t>Investments in technology</a:t>
            </a:r>
          </a:p>
          <a:p>
            <a:r>
              <a:rPr lang="en-US" dirty="0" smtClean="0"/>
              <a:t>Relative supply of key inputs</a:t>
            </a:r>
          </a:p>
          <a:p>
            <a:pPr lvl="1"/>
            <a:r>
              <a:rPr lang="en-US" dirty="0" smtClean="0"/>
              <a:t>Land (natural resources)</a:t>
            </a:r>
          </a:p>
          <a:p>
            <a:pPr lvl="1"/>
            <a:r>
              <a:rPr lang="en-US" dirty="0" smtClean="0"/>
              <a:t>Labor (both skilled and unskilled)</a:t>
            </a:r>
          </a:p>
          <a:p>
            <a:pPr lvl="1"/>
            <a:r>
              <a:rPr lang="en-US" dirty="0" smtClean="0"/>
              <a:t>Capital</a:t>
            </a:r>
          </a:p>
          <a:p>
            <a:r>
              <a:rPr lang="en-US" dirty="0" smtClean="0"/>
              <a:t>Government services and regulations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Imagine two islands…</a:t>
            </a:r>
            <a:endParaRPr lang="en-US" dirty="0"/>
          </a:p>
        </p:txBody>
      </p:sp>
      <p:sp>
        <p:nvSpPr>
          <p:cNvPr id="10" name="Content Placeholder 9"/>
          <p:cNvSpPr>
            <a:spLocks noGrp="1"/>
          </p:cNvSpPr>
          <p:nvPr>
            <p:ph idx="1"/>
          </p:nvPr>
        </p:nvSpPr>
        <p:spPr>
          <a:xfrm>
            <a:off x="2198076" y="1417638"/>
            <a:ext cx="6488723" cy="4440237"/>
          </a:xfrm>
        </p:spPr>
        <p:txBody>
          <a:bodyPr>
            <a:normAutofit fontScale="92500"/>
          </a:bodyPr>
          <a:lstStyle/>
          <a:p>
            <a:r>
              <a:rPr lang="en-US" dirty="0" smtClean="0"/>
              <a:t>Both produce fish and coconuts</a:t>
            </a:r>
          </a:p>
          <a:p>
            <a:pPr lvl="1"/>
            <a:r>
              <a:rPr lang="en-US" dirty="0" smtClean="0"/>
              <a:t>Fishing requires boats (capital) and labor</a:t>
            </a:r>
          </a:p>
          <a:p>
            <a:pPr lvl="1"/>
            <a:r>
              <a:rPr lang="en-US" dirty="0" smtClean="0"/>
              <a:t>Coconut harvest requires trees (land) and labor</a:t>
            </a:r>
          </a:p>
          <a:p>
            <a:r>
              <a:rPr lang="en-US" dirty="0" smtClean="0"/>
              <a:t>Different amounts of resources</a:t>
            </a:r>
          </a:p>
          <a:p>
            <a:pPr lvl="1"/>
            <a:r>
              <a:rPr lang="en-US" dirty="0" smtClean="0"/>
              <a:t>One island has many trees and few boats</a:t>
            </a:r>
          </a:p>
          <a:p>
            <a:pPr lvl="1"/>
            <a:r>
              <a:rPr lang="en-US" dirty="0" smtClean="0"/>
              <a:t>Other island has many boats, but few trees</a:t>
            </a:r>
          </a:p>
        </p:txBody>
      </p:sp>
      <p:grpSp>
        <p:nvGrpSpPr>
          <p:cNvPr id="2" name="Group 8"/>
          <p:cNvGrpSpPr/>
          <p:nvPr/>
        </p:nvGrpSpPr>
        <p:grpSpPr>
          <a:xfrm flipH="1">
            <a:off x="697523" y="2159783"/>
            <a:ext cx="1143000" cy="990600"/>
            <a:chOff x="5562600" y="1752600"/>
            <a:chExt cx="3420999" cy="2288263"/>
          </a:xfrm>
        </p:grpSpPr>
        <p:pic>
          <p:nvPicPr>
            <p:cNvPr id="102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1027" name="Picture 3" descr="c:\Program Files\Microsoft Office\Media\CntCD1\ClipArt4\j0246157.wmf"/>
          <p:cNvPicPr>
            <a:picLocks noChangeAspect="1" noChangeArrowheads="1"/>
          </p:cNvPicPr>
          <p:nvPr/>
        </p:nvPicPr>
        <p:blipFill>
          <a:blip r:embed="rId4" cstate="print"/>
          <a:stretch>
            <a:fillRect/>
          </a:stretch>
        </p:blipFill>
        <p:spPr bwMode="auto">
          <a:xfrm flipH="1">
            <a:off x="763800" y="3364523"/>
            <a:ext cx="1076723" cy="10668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2CB29FC1E8547B8AB26081D52B8D3" ma:contentTypeVersion="18" ma:contentTypeDescription="Create a new document." ma:contentTypeScope="" ma:versionID="d0c4450448abf643cb1753819c4915f6">
  <xsd:schema xmlns:xsd="http://www.w3.org/2001/XMLSchema" xmlns:xs="http://www.w3.org/2001/XMLSchema" xmlns:p="http://schemas.microsoft.com/office/2006/metadata/properties" xmlns:ns2="d18b261a-0edf-433c-ade6-b4c5a8c9ad88" xmlns:ns3="d317b4b6-dbfb-4f62-934c-f4c14135e094" targetNamespace="http://schemas.microsoft.com/office/2006/metadata/properties" ma:root="true" ma:fieldsID="7379d1110d48d41125c48bbdfeadc647" ns2:_="" ns3:_="">
    <xsd:import namespace="d18b261a-0edf-433c-ade6-b4c5a8c9ad88"/>
    <xsd:import namespace="d317b4b6-dbfb-4f62-934c-f4c14135e094"/>
    <xsd:element name="properties">
      <xsd:complexType>
        <xsd:sequence>
          <xsd:element name="documentManagement">
            <xsd:complexType>
              <xsd:all>
                <xsd:element ref="ns2:_dlc_DocId" minOccurs="0"/>
                <xsd:element ref="ns2:_dlc_DocIdUrl" minOccurs="0"/>
                <xsd:element ref="ns2:_dlc_DocIdPersistId" minOccurs="0"/>
                <xsd:element ref="ns3:Even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b261a-0edf-433c-ade6-b4c5a8c9ad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317b4b6-dbfb-4f62-934c-f4c14135e094" elementFormDefault="qualified">
    <xsd:import namespace="http://schemas.microsoft.com/office/2006/documentManagement/types"/>
    <xsd:import namespace="http://schemas.microsoft.com/office/infopath/2007/PartnerControls"/>
    <xsd:element name="Event_x0020_Name" ma:index="11" nillable="true" ma:displayName="Event Name" ma:default="Economic Summit" ma:description="Specify what event, if any, this file is related to." ma:internalName="Event_x0020_Name">
      <xsd:complexType>
        <xsd:complexContent>
          <xsd:extension base="dms:MultiChoiceFillIn">
            <xsd:sequence>
              <xsd:element name="Value" maxOccurs="unbounded" minOccurs="0" nillable="true">
                <xsd:simpleType>
                  <xsd:union memberTypes="dms:Text">
                    <xsd:simpleType>
                      <xsd:restriction base="dms:Choice">
                        <xsd:enumeration value="Economic Summit"/>
                        <xsd:enumeration value="Boot Camp"/>
                        <xsd:enumeration value="U.S. History"/>
                        <xsd:enumeration value="Global Economic Forum"/>
                        <xsd:enumeration value="Interactive Whiteboard"/>
                        <xsd:enumeration value="Teens Behind the Scenes"/>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vent_x0020_Name xmlns="d317b4b6-dbfb-4f62-934c-f4c14135e094">
      <Value>Economic Summit</Value>
    </Event_x0020_Name>
    <_dlc_DocId xmlns="d18b261a-0edf-433c-ade6-b4c5a8c9ad88">UZD6JJ247QYQ-1904-31</_dlc_DocId>
    <_dlc_DocIdUrl xmlns="d18b261a-0edf-433c-ade6-b4c5a8c9ad88">
      <Url>https://fedsharesites.frb.org/dist/11K/SYSInitiatives/DFEE/_layouts/DocIdRedir.aspx?ID=UZD6JJ247QYQ-1904-31</Url>
      <Description>UZD6JJ247QYQ-1904-31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12/31/2012 4:38:51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12/31/2012 4:38:51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12/31/2012 4:38:51 PM</Data>
    <Filter/>
  </Receiver>
</spe:Receivers>
</file>

<file path=customXml/itemProps1.xml><?xml version="1.0" encoding="utf-8"?>
<ds:datastoreItem xmlns:ds="http://schemas.openxmlformats.org/officeDocument/2006/customXml" ds:itemID="{FCDFBB68-4FBC-4530-8494-593E981D0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b261a-0edf-433c-ade6-b4c5a8c9ad88"/>
    <ds:schemaRef ds:uri="d317b4b6-dbfb-4f62-934c-f4c14135e0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30FBF0-7DB7-4F90-8F5B-55BAC2231213}">
  <ds:schemaRefs>
    <ds:schemaRef ds:uri="http://schemas.microsoft.com/sharepoint/v3/contenttype/forms"/>
  </ds:schemaRefs>
</ds:datastoreItem>
</file>

<file path=customXml/itemProps3.xml><?xml version="1.0" encoding="utf-8"?>
<ds:datastoreItem xmlns:ds="http://schemas.openxmlformats.org/officeDocument/2006/customXml" ds:itemID="{16EBF2AD-E04E-4C26-B0F3-3211E15AA0CD}">
  <ds:schemaRefs>
    <ds:schemaRef ds:uri="http://www.w3.org/XML/1998/namespace"/>
    <ds:schemaRef ds:uri="d18b261a-0edf-433c-ade6-b4c5a8c9ad88"/>
    <ds:schemaRef ds:uri="http://schemas.microsoft.com/office/infopath/2007/PartnerControl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d317b4b6-dbfb-4f62-934c-f4c14135e094"/>
  </ds:schemaRefs>
</ds:datastoreItem>
</file>

<file path=customXml/itemProps4.xml><?xml version="1.0" encoding="utf-8"?>
<ds:datastoreItem xmlns:ds="http://schemas.openxmlformats.org/officeDocument/2006/customXml" ds:itemID="{9C08EAE3-BEED-4898-A3C4-654174098C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1727</TotalTime>
  <Words>826</Words>
  <Application>Microsoft Office PowerPoint</Application>
  <PresentationFormat>On-screen Show (4:3)</PresentationFormat>
  <Paragraphs>139</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Why Trade?</vt:lpstr>
      <vt:lpstr>Gains from Trade</vt:lpstr>
      <vt:lpstr>Two Concepts</vt:lpstr>
      <vt:lpstr>Specialization and Trade</vt:lpstr>
      <vt:lpstr>Absolute Advantage</vt:lpstr>
      <vt:lpstr>Comparative Advantage</vt:lpstr>
      <vt:lpstr>Opportunity Costs</vt:lpstr>
      <vt:lpstr>Differing Opportunity Costs</vt:lpstr>
      <vt:lpstr>Imagine two islands…</vt:lpstr>
      <vt:lpstr>Coconut Island</vt:lpstr>
      <vt:lpstr>Fish Island</vt:lpstr>
      <vt:lpstr>New connections</vt:lpstr>
      <vt:lpstr>The Impact of Trade</vt:lpstr>
      <vt:lpstr>Who Could Object?</vt:lpstr>
      <vt:lpstr>Who Could Object?</vt:lpstr>
      <vt:lpstr>Barriers to Trade</vt:lpstr>
      <vt:lpstr>Tariff</vt:lpstr>
      <vt:lpstr>Percent of Federal Budget from Tariffs</vt:lpstr>
      <vt:lpstr>Percent of Federal Budget from Tariffs</vt:lpstr>
      <vt:lpstr>Types of Federal Revenue as a percentage of total receipts</vt:lpstr>
      <vt:lpstr>Alexander Hamilton</vt:lpstr>
      <vt:lpstr>Andrew Jackson</vt:lpstr>
      <vt:lpstr>Progressive Ideal</vt:lpstr>
      <vt:lpstr>Ongoing</vt:lpstr>
      <vt:lpstr>Quota</vt:lpstr>
      <vt:lpstr>Export Subsidy</vt:lpstr>
      <vt:lpstr>Product Standards</vt:lpstr>
      <vt:lpstr>Questions?</vt:lpstr>
    </vt:vector>
  </TitlesOfParts>
  <Company>Federal Reserve Bank of Dallas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Coplen</dc:creator>
  <cp:lastModifiedBy>Wallace, Sharon</cp:lastModifiedBy>
  <cp:revision>44</cp:revision>
  <cp:lastPrinted>2013-05-13T13:58:35Z</cp:lastPrinted>
  <dcterms:created xsi:type="dcterms:W3CDTF">2012-04-20T19:52:48Z</dcterms:created>
  <dcterms:modified xsi:type="dcterms:W3CDTF">2014-05-02T20:04:14Z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0x010100B072CB29FC1E8547B8AB26081D52B8D3</vt:lpwstr>
  </property>
  <property fmtid="{D5CDD505-2E9C-101B-9397-08002B2CF9AE}" pid="3" name="_dlc_DocIdItemGuid">
    <vt:lpwstr>db9e908a-8c61-4510-b7ab-dbd4b50634aa</vt:lpwstr>
  </property>
  <property fmtid="{D5CDD505-2E9C-101B-9397-08002B2CF9AE}" pid="4" name="Order">
    <vt:r8>3100</vt:r8>
  </property>
</Properties>
</file>